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62" autoAdjust="0"/>
    <p:restoredTop sz="94660"/>
  </p:normalViewPr>
  <p:slideViewPr>
    <p:cSldViewPr snapToGrid="0">
      <p:cViewPr varScale="1">
        <p:scale>
          <a:sx n="104" d="100"/>
          <a:sy n="104" d="100"/>
        </p:scale>
        <p:origin x="-84" y="-18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a:p>
        </p:txBody>
      </p:sp>
      <p:sp>
        <p:nvSpPr>
          <p:cNvPr id="4" name="Espaço Reservado para Data 3"/>
          <p:cNvSpPr>
            <a:spLocks noGrp="1"/>
          </p:cNvSpPr>
          <p:nvPr>
            <p:ph type="dt" sz="half" idx="10"/>
          </p:nvPr>
        </p:nvSpPr>
        <p:spPr/>
        <p:txBody>
          <a:body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4052293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US"/>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1673607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en-US"/>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1891575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US"/>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388134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en-US"/>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1458129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US"/>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p>
            <a:fld id="{4EA7B465-FD10-4EC1-86A7-9EB1A8E6E088}" type="datetimeFigureOut">
              <a:rPr lang="en-US" smtClean="0"/>
              <a:pPr/>
              <a:t>5/10/2018</a:t>
            </a:fld>
            <a:endParaRPr lang="en-US"/>
          </a:p>
        </p:txBody>
      </p:sp>
      <p:sp>
        <p:nvSpPr>
          <p:cNvPr id="6" name="Espaço Reservado para Rodapé 5"/>
          <p:cNvSpPr>
            <a:spLocks noGrp="1"/>
          </p:cNvSpPr>
          <p:nvPr>
            <p:ph type="ftr" sz="quarter" idx="11"/>
          </p:nvPr>
        </p:nvSpPr>
        <p:spPr/>
        <p:txBody>
          <a:bodyPr/>
          <a:lstStyle/>
          <a:p>
            <a:endParaRPr lang="en-US"/>
          </a:p>
        </p:txBody>
      </p:sp>
      <p:sp>
        <p:nvSpPr>
          <p:cNvPr id="7" name="Espaço Reservado para Número de Slide 6"/>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1253371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en-US"/>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p>
            <a:fld id="{4EA7B465-FD10-4EC1-86A7-9EB1A8E6E088}" type="datetimeFigureOut">
              <a:rPr lang="en-US" smtClean="0"/>
              <a:pPr/>
              <a:t>5/10/2018</a:t>
            </a:fld>
            <a:endParaRPr lang="en-US"/>
          </a:p>
        </p:txBody>
      </p:sp>
      <p:sp>
        <p:nvSpPr>
          <p:cNvPr id="8" name="Espaço Reservado para Rodapé 7"/>
          <p:cNvSpPr>
            <a:spLocks noGrp="1"/>
          </p:cNvSpPr>
          <p:nvPr>
            <p:ph type="ftr" sz="quarter" idx="11"/>
          </p:nvPr>
        </p:nvSpPr>
        <p:spPr/>
        <p:txBody>
          <a:bodyPr/>
          <a:lstStyle/>
          <a:p>
            <a:endParaRPr lang="en-US"/>
          </a:p>
        </p:txBody>
      </p:sp>
      <p:sp>
        <p:nvSpPr>
          <p:cNvPr id="9" name="Espaço Reservado para Número de Slide 8"/>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314247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US"/>
          </a:p>
        </p:txBody>
      </p:sp>
      <p:sp>
        <p:nvSpPr>
          <p:cNvPr id="3" name="Espaço Reservado para Data 2"/>
          <p:cNvSpPr>
            <a:spLocks noGrp="1"/>
          </p:cNvSpPr>
          <p:nvPr>
            <p:ph type="dt" sz="half" idx="10"/>
          </p:nvPr>
        </p:nvSpPr>
        <p:spPr/>
        <p:txBody>
          <a:bodyPr/>
          <a:lstStyle/>
          <a:p>
            <a:fld id="{4EA7B465-FD10-4EC1-86A7-9EB1A8E6E088}" type="datetimeFigureOut">
              <a:rPr lang="en-US" smtClean="0"/>
              <a:pPr/>
              <a:t>5/10/2018</a:t>
            </a:fld>
            <a:endParaRPr lang="en-US"/>
          </a:p>
        </p:txBody>
      </p:sp>
      <p:sp>
        <p:nvSpPr>
          <p:cNvPr id="4" name="Espaço Reservado para Rodapé 3"/>
          <p:cNvSpPr>
            <a:spLocks noGrp="1"/>
          </p:cNvSpPr>
          <p:nvPr>
            <p:ph type="ftr" sz="quarter" idx="11"/>
          </p:nvPr>
        </p:nvSpPr>
        <p:spPr/>
        <p:txBody>
          <a:bodyPr/>
          <a:lstStyle/>
          <a:p>
            <a:endParaRPr lang="en-US"/>
          </a:p>
        </p:txBody>
      </p:sp>
      <p:sp>
        <p:nvSpPr>
          <p:cNvPr id="5" name="Espaço Reservado para Número de Slide 4"/>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3333028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EA7B465-FD10-4EC1-86A7-9EB1A8E6E088}" type="datetimeFigureOut">
              <a:rPr lang="en-US" smtClean="0"/>
              <a:pPr/>
              <a:t>5/10/2018</a:t>
            </a:fld>
            <a:endParaRPr lang="en-US"/>
          </a:p>
        </p:txBody>
      </p:sp>
      <p:sp>
        <p:nvSpPr>
          <p:cNvPr id="3" name="Espaço Reservado para Rodapé 2"/>
          <p:cNvSpPr>
            <a:spLocks noGrp="1"/>
          </p:cNvSpPr>
          <p:nvPr>
            <p:ph type="ftr" sz="quarter" idx="11"/>
          </p:nvPr>
        </p:nvSpPr>
        <p:spPr/>
        <p:txBody>
          <a:bodyPr/>
          <a:lstStyle/>
          <a:p>
            <a:endParaRPr lang="en-US"/>
          </a:p>
        </p:txBody>
      </p:sp>
      <p:sp>
        <p:nvSpPr>
          <p:cNvPr id="4" name="Espaço Reservado para Número de Slide 3"/>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4293000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US"/>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EA7B465-FD10-4EC1-86A7-9EB1A8E6E088}" type="datetimeFigureOut">
              <a:rPr lang="en-US" smtClean="0"/>
              <a:pPr/>
              <a:t>5/10/2018</a:t>
            </a:fld>
            <a:endParaRPr lang="en-US"/>
          </a:p>
        </p:txBody>
      </p:sp>
      <p:sp>
        <p:nvSpPr>
          <p:cNvPr id="6" name="Espaço Reservado para Rodapé 5"/>
          <p:cNvSpPr>
            <a:spLocks noGrp="1"/>
          </p:cNvSpPr>
          <p:nvPr>
            <p:ph type="ftr" sz="quarter" idx="11"/>
          </p:nvPr>
        </p:nvSpPr>
        <p:spPr/>
        <p:txBody>
          <a:bodyPr/>
          <a:lstStyle/>
          <a:p>
            <a:endParaRPr lang="en-US"/>
          </a:p>
        </p:txBody>
      </p:sp>
      <p:sp>
        <p:nvSpPr>
          <p:cNvPr id="7" name="Espaço Reservado para Número de Slide 6"/>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134945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US"/>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4EA7B465-FD10-4EC1-86A7-9EB1A8E6E088}" type="datetimeFigureOut">
              <a:rPr lang="en-US" smtClean="0"/>
              <a:pPr/>
              <a:t>5/10/2018</a:t>
            </a:fld>
            <a:endParaRPr lang="en-US"/>
          </a:p>
        </p:txBody>
      </p:sp>
      <p:sp>
        <p:nvSpPr>
          <p:cNvPr id="6" name="Espaço Reservado para Rodapé 5"/>
          <p:cNvSpPr>
            <a:spLocks noGrp="1"/>
          </p:cNvSpPr>
          <p:nvPr>
            <p:ph type="ftr" sz="quarter" idx="11"/>
          </p:nvPr>
        </p:nvSpPr>
        <p:spPr/>
        <p:txBody>
          <a:bodyPr/>
          <a:lstStyle/>
          <a:p>
            <a:endParaRPr lang="en-US"/>
          </a:p>
        </p:txBody>
      </p:sp>
      <p:sp>
        <p:nvSpPr>
          <p:cNvPr id="7" name="Espaço Reservado para Número de Slide 6"/>
          <p:cNvSpPr>
            <a:spLocks noGrp="1"/>
          </p:cNvSpPr>
          <p:nvPr>
            <p:ph type="sldNum" sz="quarter" idx="12"/>
          </p:nvPr>
        </p:nvSpPr>
        <p:spPr/>
        <p:txBody>
          <a:body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400573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en-US"/>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7B465-FD10-4EC1-86A7-9EB1A8E6E088}" type="datetimeFigureOut">
              <a:rPr lang="en-US" smtClean="0"/>
              <a:pPr/>
              <a:t>5/10/2018</a:t>
            </a:fld>
            <a:endParaRPr lang="en-US"/>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5D620-9EE2-4025-BC4B-CFA09268A808}" type="slidenum">
              <a:rPr lang="en-US" smtClean="0"/>
              <a:pPr/>
              <a:t>‹nº›</a:t>
            </a:fld>
            <a:endParaRPr lang="en-US"/>
          </a:p>
        </p:txBody>
      </p:sp>
    </p:spTree>
    <p:extLst>
      <p:ext uri="{BB962C8B-B14F-4D97-AF65-F5344CB8AC3E}">
        <p14:creationId xmlns:p14="http://schemas.microsoft.com/office/powerpoint/2010/main" xmlns="" val="2075498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Planilha_do_Microsoft_Office_Excel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stretch>
            <a:fillRect/>
          </a:stretch>
        </p:blipFill>
        <p:spPr>
          <a:xfrm>
            <a:off x="1392072" y="1681923"/>
            <a:ext cx="9127516" cy="3208680"/>
          </a:xfrm>
          <a:prstGeom prst="rect">
            <a:avLst/>
          </a:prstGeom>
        </p:spPr>
      </p:pic>
      <p:sp>
        <p:nvSpPr>
          <p:cNvPr id="5" name="CaixaDeTexto 4"/>
          <p:cNvSpPr txBox="1"/>
          <p:nvPr/>
        </p:nvSpPr>
        <p:spPr>
          <a:xfrm>
            <a:off x="1596787" y="286603"/>
            <a:ext cx="8188657" cy="923330"/>
          </a:xfrm>
          <a:prstGeom prst="rect">
            <a:avLst/>
          </a:prstGeom>
          <a:noFill/>
        </p:spPr>
        <p:txBody>
          <a:bodyPr wrap="square" rtlCol="0">
            <a:spAutoFit/>
          </a:bodyPr>
          <a:lstStyle/>
          <a:p>
            <a:pPr algn="ctr"/>
            <a:r>
              <a:rPr lang="en-US" dirty="0" err="1" smtClean="0">
                <a:latin typeface="Arial" panose="020B0604020202020204" pitchFamily="34" charset="0"/>
                <a:cs typeface="Arial" panose="020B0604020202020204" pitchFamily="34" charset="0"/>
              </a:rPr>
              <a:t>Universidade</a:t>
            </a:r>
            <a:r>
              <a:rPr lang="en-US" dirty="0" smtClean="0">
                <a:latin typeface="Arial" panose="020B0604020202020204" pitchFamily="34" charset="0"/>
                <a:cs typeface="Arial" panose="020B0604020202020204" pitchFamily="34" charset="0"/>
              </a:rPr>
              <a:t> Federal de Minas </a:t>
            </a:r>
            <a:r>
              <a:rPr lang="en-US" dirty="0" err="1" smtClean="0">
                <a:latin typeface="Arial" panose="020B0604020202020204" pitchFamily="34" charset="0"/>
                <a:cs typeface="Arial" panose="020B0604020202020204" pitchFamily="34" charset="0"/>
              </a:rPr>
              <a:t>Gerais</a:t>
            </a:r>
            <a:endParaRPr lang="en-US" dirty="0" smtClean="0">
              <a:latin typeface="Arial" panose="020B0604020202020204" pitchFamily="34" charset="0"/>
              <a:cs typeface="Arial" panose="020B0604020202020204" pitchFamily="34" charset="0"/>
            </a:endParaRPr>
          </a:p>
          <a:p>
            <a:pPr algn="ctr"/>
            <a:r>
              <a:rPr lang="en-US" dirty="0" err="1" smtClean="0">
                <a:latin typeface="Arial" panose="020B0604020202020204" pitchFamily="34" charset="0"/>
                <a:cs typeface="Arial" panose="020B0604020202020204" pitchFamily="34" charset="0"/>
              </a:rPr>
              <a:t>Faculdade</a:t>
            </a:r>
            <a:r>
              <a:rPr lang="en-US" dirty="0" smtClean="0">
                <a:latin typeface="Arial" panose="020B0604020202020204" pitchFamily="34" charset="0"/>
                <a:cs typeface="Arial" panose="020B0604020202020204" pitchFamily="34" charset="0"/>
              </a:rPr>
              <a:t> de </a:t>
            </a:r>
            <a:r>
              <a:rPr lang="en-US" dirty="0" err="1" smtClean="0">
                <a:latin typeface="Arial" panose="020B0604020202020204" pitchFamily="34" charset="0"/>
                <a:cs typeface="Arial" panose="020B0604020202020204" pitchFamily="34" charset="0"/>
              </a:rPr>
              <a:t>Medicina</a:t>
            </a:r>
            <a:r>
              <a:rPr lang="en-US" dirty="0" smtClean="0">
                <a:latin typeface="Arial" panose="020B0604020202020204" pitchFamily="34" charset="0"/>
                <a:cs typeface="Arial" panose="020B0604020202020204" pitchFamily="34" charset="0"/>
              </a:rPr>
              <a:t> </a:t>
            </a:r>
          </a:p>
          <a:p>
            <a:pPr algn="ctr"/>
            <a:r>
              <a:rPr lang="en-US" dirty="0" err="1" smtClean="0">
                <a:latin typeface="Arial" panose="020B0604020202020204" pitchFamily="34" charset="0"/>
                <a:cs typeface="Arial" panose="020B0604020202020204" pitchFamily="34" charset="0"/>
              </a:rPr>
              <a:t>Programa</a:t>
            </a:r>
            <a:r>
              <a:rPr lang="en-US" dirty="0" smtClean="0">
                <a:latin typeface="Arial" panose="020B0604020202020204" pitchFamily="34" charset="0"/>
                <a:cs typeface="Arial" panose="020B0604020202020204" pitchFamily="34" charset="0"/>
              </a:rPr>
              <a:t> de </a:t>
            </a:r>
            <a:r>
              <a:rPr lang="en-US" dirty="0" err="1" smtClean="0">
                <a:latin typeface="Arial" panose="020B0604020202020204" pitchFamily="34" charset="0"/>
                <a:cs typeface="Arial" panose="020B0604020202020204" pitchFamily="34" charset="0"/>
              </a:rPr>
              <a:t>mestrado</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em</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Medicina</a:t>
            </a:r>
            <a:r>
              <a:rPr lang="en-US" dirty="0" smtClean="0">
                <a:latin typeface="Arial" panose="020B0604020202020204" pitchFamily="34" charset="0"/>
                <a:cs typeface="Arial" panose="020B0604020202020204" pitchFamily="34" charset="0"/>
              </a:rPr>
              <a:t> Molecular</a:t>
            </a:r>
            <a:endParaRPr lang="en-US" dirty="0">
              <a:latin typeface="Arial" panose="020B0604020202020204" pitchFamily="34" charset="0"/>
              <a:cs typeface="Arial" panose="020B0604020202020204" pitchFamily="34" charset="0"/>
            </a:endParaRPr>
          </a:p>
        </p:txBody>
      </p:sp>
      <p:sp>
        <p:nvSpPr>
          <p:cNvPr id="6" name="CaixaDeTexto 5"/>
          <p:cNvSpPr txBox="1"/>
          <p:nvPr/>
        </p:nvSpPr>
        <p:spPr>
          <a:xfrm>
            <a:off x="573206" y="5568286"/>
            <a:ext cx="7014949" cy="923330"/>
          </a:xfrm>
          <a:prstGeom prst="rect">
            <a:avLst/>
          </a:prstGeom>
          <a:noFill/>
        </p:spPr>
        <p:txBody>
          <a:bodyPr wrap="square" rtlCol="0">
            <a:spAutoFit/>
          </a:bodyPr>
          <a:lstStyle/>
          <a:p>
            <a:r>
              <a:rPr lang="en-US" dirty="0" err="1" smtClean="0"/>
              <a:t>Matéria</a:t>
            </a:r>
            <a:r>
              <a:rPr lang="en-US" dirty="0" smtClean="0"/>
              <a:t>: </a:t>
            </a:r>
            <a:r>
              <a:rPr lang="en-US" dirty="0" err="1" smtClean="0"/>
              <a:t>Princípios</a:t>
            </a:r>
            <a:r>
              <a:rPr lang="en-US" dirty="0" smtClean="0"/>
              <a:t> </a:t>
            </a:r>
            <a:r>
              <a:rPr lang="en-US" dirty="0" err="1" smtClean="0"/>
              <a:t>em</a:t>
            </a:r>
            <a:r>
              <a:rPr lang="en-US" dirty="0" smtClean="0"/>
              <a:t> </a:t>
            </a:r>
            <a:r>
              <a:rPr lang="en-US" dirty="0" err="1" smtClean="0"/>
              <a:t>Bioestatítica</a:t>
            </a:r>
            <a:endParaRPr lang="en-US" dirty="0" smtClean="0"/>
          </a:p>
          <a:p>
            <a:r>
              <a:rPr lang="en-US" dirty="0" smtClean="0"/>
              <a:t>Professor: Enrico </a:t>
            </a:r>
            <a:r>
              <a:rPr lang="en-US" dirty="0" err="1" smtClean="0"/>
              <a:t>Coloismo</a:t>
            </a:r>
            <a:endParaRPr lang="en-US" dirty="0" smtClean="0"/>
          </a:p>
          <a:p>
            <a:r>
              <a:rPr lang="en-US" dirty="0" err="1" smtClean="0"/>
              <a:t>Aluna</a:t>
            </a:r>
            <a:r>
              <a:rPr lang="en-US" dirty="0" smtClean="0"/>
              <a:t>: </a:t>
            </a:r>
            <a:r>
              <a:rPr lang="en-US" dirty="0" err="1" smtClean="0"/>
              <a:t>Raíssa</a:t>
            </a:r>
            <a:r>
              <a:rPr lang="en-US" dirty="0" smtClean="0"/>
              <a:t> Lima </a:t>
            </a:r>
            <a:r>
              <a:rPr lang="en-US" dirty="0" err="1" smtClean="0"/>
              <a:t>Gonçalves</a:t>
            </a:r>
            <a:r>
              <a:rPr lang="en-US" dirty="0" smtClean="0"/>
              <a:t> Pereira</a:t>
            </a:r>
            <a:endParaRPr lang="en-US" dirty="0"/>
          </a:p>
        </p:txBody>
      </p:sp>
      <p:pic>
        <p:nvPicPr>
          <p:cNvPr id="7" name="Imagem 6"/>
          <p:cNvPicPr>
            <a:picLocks noChangeAspect="1"/>
          </p:cNvPicPr>
          <p:nvPr/>
        </p:nvPicPr>
        <p:blipFill>
          <a:blip r:embed="rId3" cstate="print"/>
          <a:stretch>
            <a:fillRect/>
          </a:stretch>
        </p:blipFill>
        <p:spPr>
          <a:xfrm>
            <a:off x="10630467" y="104548"/>
            <a:ext cx="1287439" cy="1287439"/>
          </a:xfrm>
          <a:prstGeom prst="rect">
            <a:avLst/>
          </a:prstGeom>
        </p:spPr>
      </p:pic>
    </p:spTree>
    <p:extLst>
      <p:ext uri="{BB962C8B-B14F-4D97-AF65-F5344CB8AC3E}">
        <p14:creationId xmlns:p14="http://schemas.microsoft.com/office/powerpoint/2010/main" xmlns="" val="1300713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Discussão</a:t>
            </a:r>
            <a:endParaRPr lang="en-US" dirty="0"/>
          </a:p>
        </p:txBody>
      </p:sp>
      <p:sp>
        <p:nvSpPr>
          <p:cNvPr id="3" name="Espaço Reservado para Conteúdo 2"/>
          <p:cNvSpPr>
            <a:spLocks noGrp="1"/>
          </p:cNvSpPr>
          <p:nvPr>
            <p:ph idx="1"/>
          </p:nvPr>
        </p:nvSpPr>
        <p:spPr>
          <a:xfrm>
            <a:off x="660779" y="1416192"/>
            <a:ext cx="10515600" cy="4351338"/>
          </a:xfrm>
        </p:spPr>
        <p:txBody>
          <a:bodyPr>
            <a:normAutofit fontScale="85000" lnSpcReduction="20000"/>
          </a:bodyPr>
          <a:lstStyle/>
          <a:p>
            <a:r>
              <a:rPr lang="pt-BR" dirty="0" smtClean="0"/>
              <a:t>A análise de cenários e a estimativa de gastos valorados pela tabela de reembolso do SUS realizada neste estudo mostrou que para a confirmação do diagnóstico em uma população teórica de 1000 indivíduos soropositivos, onde parte deles é necessariamente eleita para tratamento para HCV, o uso de um teste molecular de natureza qualitativa pode elevar os gastos dirigidos para este cuidado.</a:t>
            </a:r>
          </a:p>
          <a:p>
            <a:r>
              <a:rPr lang="pt-BR" dirty="0" smtClean="0"/>
              <a:t>Estudo realizado em São Paulo com 517 pacientes soropositivos para o vírus C analisou três diferentes algoritmos para a confirmação diagnóstica do HCV. Os autores concluem que um dos algoritmos preconizados pelo CDC (que confirma os casos pelo </a:t>
            </a:r>
            <a:r>
              <a:rPr lang="pt-BR" dirty="0" err="1" smtClean="0"/>
              <a:t>immunoblot</a:t>
            </a:r>
            <a:r>
              <a:rPr lang="pt-BR" dirty="0" smtClean="0"/>
              <a:t> que apresentaram s/</a:t>
            </a:r>
            <a:r>
              <a:rPr lang="pt-BR" dirty="0" err="1" smtClean="0"/>
              <a:t>co</a:t>
            </a:r>
            <a:r>
              <a:rPr lang="pt-BR" dirty="0" smtClean="0"/>
              <a:t> (</a:t>
            </a:r>
            <a:r>
              <a:rPr lang="pt-BR" dirty="0" err="1" smtClean="0"/>
              <a:t>signal</a:t>
            </a:r>
            <a:r>
              <a:rPr lang="pt-BR" dirty="0" smtClean="0"/>
              <a:t>-</a:t>
            </a:r>
            <a:r>
              <a:rPr lang="pt-BR" dirty="0" err="1" smtClean="0"/>
              <a:t>to</a:t>
            </a:r>
            <a:r>
              <a:rPr lang="pt-BR" dirty="0" smtClean="0"/>
              <a:t>-</a:t>
            </a:r>
            <a:r>
              <a:rPr lang="pt-BR" dirty="0" err="1" smtClean="0"/>
              <a:t>cut</a:t>
            </a:r>
            <a:r>
              <a:rPr lang="pt-BR" dirty="0" smtClean="0"/>
              <a:t>-off) para ELISA &gt;6 e realiza teste qualitativo apenas para RIBA indeterminado) é mais prático e econômico que os demais algoritmos estudados.</a:t>
            </a:r>
          </a:p>
          <a:p>
            <a:r>
              <a:rPr lang="pt-BR" dirty="0" smtClean="0"/>
              <a:t>O algoritmo que confirma todos os casos soropositivos diretamente pelo </a:t>
            </a:r>
            <a:r>
              <a:rPr lang="pt-BR" dirty="0" err="1" smtClean="0"/>
              <a:t>immunoblot</a:t>
            </a:r>
            <a:r>
              <a:rPr lang="pt-BR" dirty="0" smtClean="0"/>
              <a:t> e os resultados indeterminados por um teste molecular apresenta a alternativa mais custosa </a:t>
            </a:r>
            <a:endParaRPr lang="en-US" dirty="0"/>
          </a:p>
        </p:txBody>
      </p:sp>
    </p:spTree>
    <p:extLst>
      <p:ext uri="{BB962C8B-B14F-4D97-AF65-F5344CB8AC3E}">
        <p14:creationId xmlns:p14="http://schemas.microsoft.com/office/powerpoint/2010/main" xmlns="" val="348125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60848"/>
            <a:ext cx="10515600" cy="5694291"/>
          </a:xfrm>
        </p:spPr>
        <p:txBody>
          <a:bodyPr>
            <a:normAutofit fontScale="92500" lnSpcReduction="20000"/>
          </a:bodyPr>
          <a:lstStyle/>
          <a:p>
            <a:r>
              <a:rPr lang="pt-BR" dirty="0" smtClean="0"/>
              <a:t>No entanto, como há o desconhecimento da acurácia das tecnologias moleculares – sejam qualitativas ou quantitativas – e a prevalência exata da doença em nosso meio, não se sabe ao certo a capacidade destas técnicas de detectarem os verdadeiros doentes e os não doentes.</a:t>
            </a:r>
          </a:p>
          <a:p>
            <a:r>
              <a:rPr lang="pt-BR" dirty="0" smtClean="0"/>
              <a:t>Apesar dos possíveis cenários aqui apresentados possuírem limitações relevantes por carência de dados disponíveis, eles alertam para quatro aspectos significativos no cuidado ao paciente: a necessidade de acompanhamento do paciente independentemente do teste realizado ter valor positivo, o fato dos testes quantitativos representarem uma alternativa mais relevante considerando os gastos pelo SUS como opção para confirmação do diagnóstico, o conhecimento dos aspectos epidemiológicos (prevalência e incidência) da doença e a necessidade de condução de estudos bem desenhados que possam subsidiar avaliações econômicas mais robustas, como ferramentas da ATS para auxílio à incorporação e uso mais racional de tecnologias em nosso país.</a:t>
            </a:r>
          </a:p>
          <a:p>
            <a:r>
              <a:rPr lang="pt-BR" dirty="0" smtClean="0"/>
              <a:t>Além disso, apesar da falta de estudos bem desenhados para avaliação da acurácia dos testes moleculares, alguns estudos mostram que os testes qualitativos possuem baixos limites de detecção comparados aos testes quantitativos </a:t>
            </a:r>
            <a:endParaRPr lang="en-US" dirty="0"/>
          </a:p>
        </p:txBody>
      </p:sp>
    </p:spTree>
    <p:extLst>
      <p:ext uri="{BB962C8B-B14F-4D97-AF65-F5344CB8AC3E}">
        <p14:creationId xmlns:p14="http://schemas.microsoft.com/office/powerpoint/2010/main" xmlns="" val="1527434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Conclusão</a:t>
            </a:r>
            <a:endParaRPr lang="en-US" dirty="0"/>
          </a:p>
        </p:txBody>
      </p:sp>
      <p:sp>
        <p:nvSpPr>
          <p:cNvPr id="3" name="Espaço Reservado para Conteúdo 2"/>
          <p:cNvSpPr>
            <a:spLocks noGrp="1"/>
          </p:cNvSpPr>
          <p:nvPr>
            <p:ph idx="1"/>
          </p:nvPr>
        </p:nvSpPr>
        <p:spPr/>
        <p:txBody>
          <a:bodyPr>
            <a:normAutofit lnSpcReduction="10000"/>
          </a:bodyPr>
          <a:lstStyle/>
          <a:p>
            <a:r>
              <a:rPr lang="pt-BR" dirty="0" smtClean="0"/>
              <a:t>A adoção de outros critérios para a orientação do diagnóstico, como a opinião de profissionais da área podem ser relevantes quanto ao cuidado aqui analisado, pois os testes qualitativos apresentam um baixo limite de detecção. A análise de possibilidades também permite dizer o quão complexo é produzir estes cenários e o quanto eles são duvidosos. </a:t>
            </a:r>
          </a:p>
          <a:p>
            <a:r>
              <a:rPr lang="pt-BR" dirty="0" smtClean="0"/>
              <a:t>Há a necessidade imperiosa de estudos com metodologia mais adequada para verificação acerca da prevalência da doença em nosso país e os números reais de pacientes eleitos para o tratamento (ou estimados por melhores parâmetros) para que esta análise de cenários seja mais robusta e mais próxima da realidade</a:t>
            </a:r>
            <a:endParaRPr lang="en-US" dirty="0"/>
          </a:p>
        </p:txBody>
      </p:sp>
    </p:spTree>
    <p:extLst>
      <p:ext uri="{BB962C8B-B14F-4D97-AF65-F5344CB8AC3E}">
        <p14:creationId xmlns:p14="http://schemas.microsoft.com/office/powerpoint/2010/main" xmlns="" val="799620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Introdução</a:t>
            </a:r>
            <a:endParaRPr lang="en-US" dirty="0"/>
          </a:p>
        </p:txBody>
      </p:sp>
      <p:sp>
        <p:nvSpPr>
          <p:cNvPr id="3" name="Espaço Reservado para Conteúdo 2"/>
          <p:cNvSpPr>
            <a:spLocks noGrp="1"/>
          </p:cNvSpPr>
          <p:nvPr>
            <p:ph idx="1"/>
          </p:nvPr>
        </p:nvSpPr>
        <p:spPr/>
        <p:txBody>
          <a:bodyPr>
            <a:normAutofit fontScale="92500"/>
          </a:bodyPr>
          <a:lstStyle/>
          <a:p>
            <a:r>
              <a:rPr lang="pt-BR" dirty="0" smtClean="0"/>
              <a:t>A infecção pelo vírus da hepatite C (HCV) é a maior causa de doenças que afetam o fígado em todo o mundo, apresentando morbidade e mortalidade substanciais</a:t>
            </a:r>
          </a:p>
          <a:p>
            <a:r>
              <a:rPr lang="pt-BR" dirty="0" smtClean="0"/>
              <a:t>O HCV é responsável por cerca de 90% dos casos de hepatite crônica e 25% dos casos eventuais de hepatite aguda. A hepatite C crônica é um emergente problema de saúde pública</a:t>
            </a:r>
          </a:p>
          <a:p>
            <a:r>
              <a:rPr lang="pt-BR" dirty="0" smtClean="0"/>
              <a:t>Estima-se que, em todo o mundo, existam cerca de 130 a 170 milhões de pessoas infectadas com o vírus da hepatite C, isto é, uma </a:t>
            </a:r>
            <a:r>
              <a:rPr lang="pt-BR" b="1" u="sng" dirty="0" smtClean="0"/>
              <a:t>prevalência mundial de cerca de 2,2% a 3%</a:t>
            </a:r>
            <a:r>
              <a:rPr lang="pt-BR" dirty="0" smtClean="0"/>
              <a:t> e uma população de cerca de 3,2 milhões de pessoas apresentando a infecção crônica nos Estados Unidos. Dados </a:t>
            </a:r>
            <a:r>
              <a:rPr lang="pt-BR" b="1" u="sng" dirty="0" smtClean="0"/>
              <a:t>estimam que a prevalência no Brasil esteja entre 1% e 1,9%</a:t>
            </a:r>
            <a:endParaRPr lang="en-US" b="1" u="sng" dirty="0"/>
          </a:p>
        </p:txBody>
      </p:sp>
    </p:spTree>
    <p:extLst>
      <p:ext uri="{BB962C8B-B14F-4D97-AF65-F5344CB8AC3E}">
        <p14:creationId xmlns:p14="http://schemas.microsoft.com/office/powerpoint/2010/main" xmlns="" val="599339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Introdução</a:t>
            </a:r>
            <a:endParaRPr lang="en-US" dirty="0"/>
          </a:p>
        </p:txBody>
      </p:sp>
      <p:sp>
        <p:nvSpPr>
          <p:cNvPr id="3" name="Espaço Reservado para Conteúdo 2"/>
          <p:cNvSpPr>
            <a:spLocks noGrp="1"/>
          </p:cNvSpPr>
          <p:nvPr>
            <p:ph idx="1"/>
          </p:nvPr>
        </p:nvSpPr>
        <p:spPr/>
        <p:txBody>
          <a:bodyPr>
            <a:normAutofit fontScale="62500" lnSpcReduction="20000"/>
          </a:bodyPr>
          <a:lstStyle/>
          <a:p>
            <a:r>
              <a:rPr lang="pt-BR" dirty="0" smtClean="0"/>
              <a:t>Menos de 20% dos infectados apresentam a doença aguda. Grande parte dos infectados - de 75% a 85% -, são portadores crônicos do vírus e evoluem para quadros mais severos como cirrose e </a:t>
            </a:r>
            <a:r>
              <a:rPr lang="pt-BR" dirty="0" err="1" smtClean="0"/>
              <a:t>hepatocarcinoma</a:t>
            </a:r>
            <a:r>
              <a:rPr lang="pt-BR" dirty="0" smtClean="0"/>
              <a:t>.</a:t>
            </a:r>
          </a:p>
          <a:p>
            <a:r>
              <a:rPr lang="pt-BR" dirty="0" smtClean="0"/>
              <a:t>O diagnóstico em geral é incidental, realizado durante triagem sorológica em doadores de sangue ou para investigação da causa do aumento da atividade enzimática das </a:t>
            </a:r>
            <a:r>
              <a:rPr lang="pt-BR" dirty="0" err="1" smtClean="0"/>
              <a:t>aminotransferases</a:t>
            </a:r>
            <a:r>
              <a:rPr lang="pt-BR" dirty="0" smtClean="0"/>
              <a:t>.</a:t>
            </a:r>
          </a:p>
          <a:p>
            <a:r>
              <a:rPr lang="pt-BR" dirty="0" smtClean="0"/>
              <a:t>No Brasil, desde 1993, há obrigatoriedade de realização dos testes sorológicos </a:t>
            </a:r>
            <a:r>
              <a:rPr lang="pt-BR" dirty="0" err="1" smtClean="0"/>
              <a:t>anti</a:t>
            </a:r>
            <a:r>
              <a:rPr lang="pt-BR" dirty="0" smtClean="0"/>
              <a:t> - HCV em candidatos a doadores de sangue.</a:t>
            </a:r>
          </a:p>
          <a:p>
            <a:r>
              <a:rPr lang="pt-BR" dirty="0" smtClean="0"/>
              <a:t>Para diagnóstico laboratorial, existem testes que permitem a detecção de anticorpos - como as técnicas de ELISA e </a:t>
            </a:r>
            <a:r>
              <a:rPr lang="pt-BR" dirty="0" err="1" smtClean="0"/>
              <a:t>immunoblotting</a:t>
            </a:r>
            <a:r>
              <a:rPr lang="pt-BR" dirty="0" smtClean="0"/>
              <a:t> - e testes para a detecção qualitativa e quantitativa do RNA do HCV. </a:t>
            </a:r>
          </a:p>
          <a:p>
            <a:r>
              <a:rPr lang="pt-BR" dirty="0"/>
              <a:t>C</a:t>
            </a:r>
            <a:r>
              <a:rPr lang="pt-BR" dirty="0" smtClean="0"/>
              <a:t>ada uma destas técnicas possui um valor específico no diagnóstico, no acompanhamento e progressão da doença, além de auxiliar na escolha da melhor opção terapêutica</a:t>
            </a:r>
          </a:p>
          <a:p>
            <a:r>
              <a:rPr lang="pt-BR" dirty="0"/>
              <a:t>O</a:t>
            </a:r>
            <a:r>
              <a:rPr lang="pt-BR" dirty="0" smtClean="0"/>
              <a:t>s testes qualitativos eram utilizados principalmente para confirmação do diagnóstico em indivíduos previamente soropositivos para HCV, enquanto que as técnicas quantitativas eram utilizadas posteriormente para quantificação viral, no intuito de predição do prognóstico e evolução clínica da doença, considerando a terapia antiviral.</a:t>
            </a:r>
          </a:p>
          <a:p>
            <a:r>
              <a:rPr lang="pt-BR" dirty="0" smtClean="0"/>
              <a:t>No entanto, novas diretrizes nacionais e internacionais orientam a utilização de testes quantitativos, como o PCR em tempo real, para a detecção e também quantificação viral, de tal forma que tais testes podem ser agora utilizados para confirmação diagnóstica e também para quantificação viral no mesmo momento.</a:t>
            </a:r>
            <a:endParaRPr lang="en-US" dirty="0"/>
          </a:p>
        </p:txBody>
      </p:sp>
    </p:spTree>
    <p:extLst>
      <p:ext uri="{BB962C8B-B14F-4D97-AF65-F5344CB8AC3E}">
        <p14:creationId xmlns:p14="http://schemas.microsoft.com/office/powerpoint/2010/main" xmlns="" val="810485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Objetivo</a:t>
            </a:r>
            <a:endParaRPr lang="en-US" dirty="0"/>
          </a:p>
        </p:txBody>
      </p:sp>
      <p:sp>
        <p:nvSpPr>
          <p:cNvPr id="3" name="Espaço Reservado para Conteúdo 2"/>
          <p:cNvSpPr>
            <a:spLocks noGrp="1"/>
          </p:cNvSpPr>
          <p:nvPr>
            <p:ph idx="1"/>
          </p:nvPr>
        </p:nvSpPr>
        <p:spPr/>
        <p:txBody>
          <a:bodyPr/>
          <a:lstStyle/>
          <a:p>
            <a:r>
              <a:rPr lang="pt-BR" dirty="0"/>
              <a:t>O</a:t>
            </a:r>
            <a:r>
              <a:rPr lang="pt-BR" dirty="0" smtClean="0"/>
              <a:t> artigo desenvolvido estima os gastos do SUS para a confirmação do diagnóstico do HCV considerando técnicas qualitativas, anteriormente indicadas para confirmação diagnóstica do HCV e métodos laboratoriais quantitativos para esta mesma modalidade de cuidado, considerando indivíduos previamente soropositivos para HCV em teste de rastreamento.</a:t>
            </a:r>
            <a:endParaRPr lang="en-US" dirty="0"/>
          </a:p>
        </p:txBody>
      </p:sp>
    </p:spTree>
    <p:extLst>
      <p:ext uri="{BB962C8B-B14F-4D97-AF65-F5344CB8AC3E}">
        <p14:creationId xmlns:p14="http://schemas.microsoft.com/office/powerpoint/2010/main" xmlns="" val="575059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Materiais</a:t>
            </a:r>
            <a:r>
              <a:rPr lang="en-US" dirty="0" smtClean="0"/>
              <a:t> e </a:t>
            </a:r>
            <a:r>
              <a:rPr lang="en-US" dirty="0" err="1" smtClean="0"/>
              <a:t>Métodos</a:t>
            </a:r>
            <a:endParaRPr lang="en-US" dirty="0"/>
          </a:p>
        </p:txBody>
      </p:sp>
      <p:sp>
        <p:nvSpPr>
          <p:cNvPr id="3" name="Espaço Reservado para Conteúdo 2"/>
          <p:cNvSpPr>
            <a:spLocks noGrp="1"/>
          </p:cNvSpPr>
          <p:nvPr>
            <p:ph idx="1"/>
          </p:nvPr>
        </p:nvSpPr>
        <p:spPr/>
        <p:txBody>
          <a:bodyPr/>
          <a:lstStyle/>
          <a:p>
            <a:r>
              <a:rPr lang="pt-BR" dirty="0" smtClean="0"/>
              <a:t>Para a estimativa de tais gastos com a confirmação diagnóstica do HCV, utilizou-se uma população hipotética que realizaria a confirmação do teste por técnicas moleculares quantitativas e outra que realizaria a mesma por técnicas qualitativas, a fim de se determinar os gastos dispendidos pelo SUS neste cuidado ao paciente.</a:t>
            </a:r>
          </a:p>
          <a:p>
            <a:r>
              <a:rPr lang="pt-BR" dirty="0" smtClean="0"/>
              <a:t>Para levantamento dos gastos oriundos da utilização de uma determinada modalidade de teste para a confirmação diagnóstica do HCV, foi utilizado o SIGTAP (Sistema de Gerenciamento da Tabela de Procedimentos, Medicamentos e OPM do SUS).</a:t>
            </a:r>
            <a:endParaRPr lang="en-US" dirty="0"/>
          </a:p>
        </p:txBody>
      </p:sp>
    </p:spTree>
    <p:extLst>
      <p:ext uri="{BB962C8B-B14F-4D97-AF65-F5344CB8AC3E}">
        <p14:creationId xmlns:p14="http://schemas.microsoft.com/office/powerpoint/2010/main" xmlns="" val="415211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dirty="0"/>
          </a:p>
        </p:txBody>
      </p:sp>
      <p:sp>
        <p:nvSpPr>
          <p:cNvPr id="3" name="Espaço Reservado para Conteúdo 2"/>
          <p:cNvSpPr>
            <a:spLocks noGrp="1"/>
          </p:cNvSpPr>
          <p:nvPr>
            <p:ph idx="1"/>
          </p:nvPr>
        </p:nvSpPr>
        <p:spPr/>
        <p:txBody>
          <a:bodyPr>
            <a:normAutofit fontScale="92500" lnSpcReduction="20000"/>
          </a:bodyPr>
          <a:lstStyle/>
          <a:p>
            <a:r>
              <a:rPr lang="pt-BR" dirty="0" smtClean="0"/>
              <a:t>Considerou-se uma população hipotética de 1000 soropositivos, onde existem 750 pacientes doentes, levando-se em conta que em situações/população de baixo risco pode-se esperar que cerca de 25% dos ELISA positivos sejam falsos positivos e 75% sejam verdadeiros positivos. O uso dos testes diagnósticos, por sua vez, contemplou dois algoritmos possíveis: </a:t>
            </a:r>
          </a:p>
          <a:p>
            <a:r>
              <a:rPr lang="pt-BR" dirty="0" smtClean="0"/>
              <a:t>Algoritmo A – após a detecção sorológica, </a:t>
            </a:r>
            <a:r>
              <a:rPr lang="pt-BR" b="1" u="sng" dirty="0" smtClean="0"/>
              <a:t>confirmação com teste qualitativo</a:t>
            </a:r>
            <a:r>
              <a:rPr lang="pt-BR" dirty="0" smtClean="0"/>
              <a:t> e subsequente aplicação do </a:t>
            </a:r>
            <a:r>
              <a:rPr lang="pt-BR" b="1" u="sng" dirty="0" smtClean="0"/>
              <a:t>teste quantitativo e </a:t>
            </a:r>
            <a:r>
              <a:rPr lang="pt-BR" b="1" u="sng" dirty="0" err="1" smtClean="0"/>
              <a:t>genotipagem</a:t>
            </a:r>
            <a:r>
              <a:rPr lang="pt-BR" b="1" u="sng" dirty="0" smtClean="0"/>
              <a:t> </a:t>
            </a:r>
            <a:r>
              <a:rPr lang="pt-BR" dirty="0" smtClean="0"/>
              <a:t>para subsidiar tratamento, em 80% dos pacientes confirmados positivos e elegíveis a recebê-lo.  </a:t>
            </a:r>
          </a:p>
          <a:p>
            <a:r>
              <a:rPr lang="pt-BR" dirty="0" smtClean="0"/>
              <a:t>Algoritmo B – após a </a:t>
            </a:r>
            <a:r>
              <a:rPr lang="pt-BR" dirty="0" err="1" smtClean="0"/>
              <a:t>deteção</a:t>
            </a:r>
            <a:r>
              <a:rPr lang="pt-BR" dirty="0" smtClean="0"/>
              <a:t> sorológica, </a:t>
            </a:r>
            <a:r>
              <a:rPr lang="pt-BR" b="1" u="sng" dirty="0" smtClean="0"/>
              <a:t>confirmação com teste quantitativo </a:t>
            </a:r>
            <a:r>
              <a:rPr lang="pt-BR" dirty="0" smtClean="0"/>
              <a:t>e posterior aplicação de </a:t>
            </a:r>
            <a:r>
              <a:rPr lang="pt-BR" b="1" u="sng" dirty="0" err="1" smtClean="0"/>
              <a:t>genotipagemem</a:t>
            </a:r>
            <a:r>
              <a:rPr lang="pt-BR" dirty="0" smtClean="0"/>
              <a:t> 80% dos pacientes confirmados positivos e elegíveis a receber tratamento.</a:t>
            </a:r>
            <a:endParaRPr lang="en-US" dirty="0"/>
          </a:p>
        </p:txBody>
      </p:sp>
    </p:spTree>
    <p:extLst>
      <p:ext uri="{BB962C8B-B14F-4D97-AF65-F5344CB8AC3E}">
        <p14:creationId xmlns:p14="http://schemas.microsoft.com/office/powerpoint/2010/main" xmlns="" val="367866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Espaço Reservado para Conteúdo 2"/>
          <p:cNvSpPr>
            <a:spLocks noGrp="1"/>
          </p:cNvSpPr>
          <p:nvPr>
            <p:ph idx="1"/>
          </p:nvPr>
        </p:nvSpPr>
        <p:spPr/>
        <p:txBody>
          <a:bodyPr/>
          <a:lstStyle/>
          <a:p>
            <a:endParaRPr lang="en-US" dirty="0"/>
          </a:p>
        </p:txBody>
      </p:sp>
      <p:graphicFrame>
        <p:nvGraphicFramePr>
          <p:cNvPr id="5" name="Objeto 4"/>
          <p:cNvGraphicFramePr>
            <a:graphicFrameLocks noChangeAspect="1"/>
          </p:cNvGraphicFramePr>
          <p:nvPr>
            <p:extLst>
              <p:ext uri="{D42A27DB-BD31-4B8C-83A1-F6EECF244321}">
                <p14:modId xmlns:p14="http://schemas.microsoft.com/office/powerpoint/2010/main" xmlns="" val="2539738740"/>
              </p:ext>
            </p:extLst>
          </p:nvPr>
        </p:nvGraphicFramePr>
        <p:xfrm>
          <a:off x="1323335" y="2644715"/>
          <a:ext cx="9270882" cy="1545147"/>
        </p:xfrm>
        <a:graphic>
          <a:graphicData uri="http://schemas.openxmlformats.org/presentationml/2006/ole">
            <p:oleObj spid="_x0000_s1026" name="Worksheet" r:id="rId3" imgW="4629275" imgH="771690" progId="Excel.Sheet.12">
              <p:embed/>
            </p:oleObj>
          </a:graphicData>
        </a:graphic>
      </p:graphicFrame>
    </p:spTree>
    <p:extLst>
      <p:ext uri="{BB962C8B-B14F-4D97-AF65-F5344CB8AC3E}">
        <p14:creationId xmlns:p14="http://schemas.microsoft.com/office/powerpoint/2010/main" xmlns="" val="976658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smtClean="0"/>
              <a:t>Resultados</a:t>
            </a:r>
            <a:endParaRPr lang="en-US" dirty="0"/>
          </a:p>
        </p:txBody>
      </p:sp>
      <p:pic>
        <p:nvPicPr>
          <p:cNvPr id="4" name="Espaço Reservado para Conteúdo 3"/>
          <p:cNvPicPr>
            <a:picLocks noGrp="1" noChangeAspect="1"/>
          </p:cNvPicPr>
          <p:nvPr>
            <p:ph idx="1"/>
          </p:nvPr>
        </p:nvPicPr>
        <p:blipFill>
          <a:blip r:embed="rId2" cstate="print"/>
          <a:stretch>
            <a:fillRect/>
          </a:stretch>
        </p:blipFill>
        <p:spPr>
          <a:xfrm>
            <a:off x="1787857" y="1895404"/>
            <a:ext cx="7756762" cy="2900903"/>
          </a:xfrm>
          <a:prstGeom prst="rect">
            <a:avLst/>
          </a:prstGeom>
        </p:spPr>
      </p:pic>
    </p:spTree>
    <p:extLst>
      <p:ext uri="{BB962C8B-B14F-4D97-AF65-F5344CB8AC3E}">
        <p14:creationId xmlns:p14="http://schemas.microsoft.com/office/powerpoint/2010/main" xmlns="" val="4016891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Espaço Reservado para Conteúdo 2"/>
          <p:cNvSpPr>
            <a:spLocks noGrp="1"/>
          </p:cNvSpPr>
          <p:nvPr>
            <p:ph idx="1"/>
          </p:nvPr>
        </p:nvSpPr>
        <p:spPr>
          <a:xfrm>
            <a:off x="507617" y="2286392"/>
            <a:ext cx="10515600" cy="3744283"/>
          </a:xfrm>
        </p:spPr>
        <p:txBody>
          <a:bodyPr>
            <a:noAutofit/>
          </a:bodyPr>
          <a:lstStyle/>
          <a:p>
            <a:r>
              <a:rPr lang="pt-BR" sz="1600" dirty="0" smtClean="0"/>
              <a:t>O cenário 1 considera que os testes qualitativos e quantitativos possuem mesma acurácia e conseguem detectar adequadamente os 750 pacientes arbitrariamente doentes. Como foi adotado, de forma hipotética, que dos 750 infectados, 600 foram eleitos para tratamento, o algoritmo A necessitou desempenhar o teste quantitativo e de </a:t>
            </a:r>
            <a:r>
              <a:rPr lang="pt-BR" sz="1600" dirty="0" err="1" smtClean="0"/>
              <a:t>genotipagem</a:t>
            </a:r>
            <a:r>
              <a:rPr lang="pt-BR" sz="1600" dirty="0" smtClean="0"/>
              <a:t> para 600 doentes, tornando o algoritmo A mais dispendioso. Em relação ao algoritmo A, o algoritmo B implicou em uma redução de R$ 28.608 nos gastos totais.</a:t>
            </a:r>
          </a:p>
          <a:p>
            <a:r>
              <a:rPr lang="pt-BR" sz="1600" dirty="0" smtClean="0"/>
              <a:t>O cenário 2 considera os testes qualitativos capazes de detectar todos os verdadeiramente doentes e não doentes, enquanto que os testes quantitativos possuem menor acurácia (neste caso, mais uma vez, arbitrariamente, iremos considerar que o teste quantitativo possui 90% de sensibilidade e 100% de especificidade). Assim, assumiu-se que o teste quantitativo foi capaz de detectar 675 dos 750 verdadeiramente doentes. Dos 675 detectados, considerou-se que 540 eram elegíveis para tratamento. O algoritmo B manteve-se como alternativa menos dispendiosa do que o algoritmo A. No entanto, indivíduos doentes não foram detectados adequadamente, apresentando-se como falso-negativos, passíveis de repercussões na evolução da doença e contaminação de outros indivíduos.</a:t>
            </a:r>
          </a:p>
          <a:p>
            <a:r>
              <a:rPr lang="pt-BR" sz="1600" dirty="0" smtClean="0"/>
              <a:t>O cenário 3 considera as tecnologias quantitativas capazes de detectar adequadamente os verdadeiros doentes e não doentes, enquanto que os testes qualitativos apresentam sensibilidade de 90% e especificidade de 100%. Desta forma, o teste qualitativo detectou 675 doentes e 75 pacientes apresentaram-se como falso-negativos. Do total, 540 foram eleitos para tratamento pelo algoritmo A, que permaneceu como alternativa relacionada a maiores gastos que o algoritmo B, ainda que já sem uma diferença destacada.</a:t>
            </a:r>
            <a:endParaRPr lang="en-US" sz="1600" dirty="0"/>
          </a:p>
        </p:txBody>
      </p:sp>
      <p:pic>
        <p:nvPicPr>
          <p:cNvPr id="4" name="Imagem 3"/>
          <p:cNvPicPr>
            <a:picLocks noChangeAspect="1"/>
          </p:cNvPicPr>
          <p:nvPr/>
        </p:nvPicPr>
        <p:blipFill>
          <a:blip r:embed="rId2" cstate="print"/>
          <a:stretch>
            <a:fillRect/>
          </a:stretch>
        </p:blipFill>
        <p:spPr>
          <a:xfrm>
            <a:off x="507617" y="150369"/>
            <a:ext cx="10616821" cy="2077824"/>
          </a:xfrm>
          <a:prstGeom prst="rect">
            <a:avLst/>
          </a:prstGeom>
        </p:spPr>
      </p:pic>
    </p:spTree>
    <p:extLst>
      <p:ext uri="{BB962C8B-B14F-4D97-AF65-F5344CB8AC3E}">
        <p14:creationId xmlns:p14="http://schemas.microsoft.com/office/powerpoint/2010/main" xmlns="" val="1915902387"/>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628</TotalTime>
  <Words>1434</Words>
  <Application>Microsoft Office PowerPoint</Application>
  <PresentationFormat>Personalizar</PresentationFormat>
  <Paragraphs>40</Paragraphs>
  <Slides>12</Slides>
  <Notes>0</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12</vt:i4>
      </vt:variant>
    </vt:vector>
  </HeadingPairs>
  <TitlesOfParts>
    <vt:vector size="14" baseType="lpstr">
      <vt:lpstr>Tema do Office</vt:lpstr>
      <vt:lpstr>Worksheet</vt:lpstr>
      <vt:lpstr>Slide 1</vt:lpstr>
      <vt:lpstr>Introdução</vt:lpstr>
      <vt:lpstr>Introdução</vt:lpstr>
      <vt:lpstr>Objetivo</vt:lpstr>
      <vt:lpstr>Materiais e Métodos</vt:lpstr>
      <vt:lpstr>Slide 6</vt:lpstr>
      <vt:lpstr>Slide 7</vt:lpstr>
      <vt:lpstr>Resultados</vt:lpstr>
      <vt:lpstr>Slide 9</vt:lpstr>
      <vt:lpstr>Discussão</vt:lpstr>
      <vt:lpstr>Slide 11</vt:lpstr>
      <vt:lpstr>Conclusão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usuario</cp:lastModifiedBy>
  <cp:revision>9</cp:revision>
  <dcterms:created xsi:type="dcterms:W3CDTF">2018-05-07T14:00:01Z</dcterms:created>
  <dcterms:modified xsi:type="dcterms:W3CDTF">2018-05-10T14:19:10Z</dcterms:modified>
</cp:coreProperties>
</file>