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 snapToObjects="1">
      <p:cViewPr varScale="1">
        <p:scale>
          <a:sx n="121" d="100"/>
          <a:sy n="121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19BFF-5654-D440-A092-924C38B14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489CE-D674-AC4D-BC44-2E6B7A096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7CD03C-6211-8549-9091-801A90B1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5DFD3-5930-114C-A823-C2F1BD00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4B097C-51B0-434F-87A1-FA1BE66C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05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779EF-DBB7-E54C-868C-F651D197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6052D9-4AC5-E446-BC24-836B0500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2CB0E0-6CBA-FA4D-99A7-1AD96B28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C5757D-AA9A-3641-8DC7-FBC97344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31FA4D-B38C-204E-9546-FFC17C7A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06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0FDB9F-150C-5D4C-BB8F-4EED34BF8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AD629B-0BF2-9848-8976-2B4C5B157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E5D8D-A6FC-0B46-B436-C9B8A4F4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4D81E6-DE18-1A43-92C1-46B86E47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1B8E72-AC42-AF42-BB53-9D9F6F4F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46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E7CCF-4401-6042-83BE-B14222BC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6785E-F8B4-C441-BA86-36A36D5C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CE91FF-6302-7147-88B6-A9B68F43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612B72-1A96-654C-B0E2-D35BE5B2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AA87-3318-1749-A84E-22EC5F32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EB5C4-6B70-EC46-9BE2-636A01E9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17F470-2FA1-4643-9CEC-DC662C5E2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AAC9A1-F203-3746-AF48-200E761E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DD86C-0CD0-224A-935B-18B3800F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F2161C-9DB0-A743-8705-F45C09B2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57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95BF8-9818-2F49-AD08-DF033D82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6C83B0-6BBB-6042-8FBB-1A3D67E8C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258663-24F0-784D-BF13-686C57A06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494991-9786-DE4F-9CF4-4FD84C03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EF2DC4-2246-C74F-B420-8511DA38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26ECFF-342C-2040-ADBD-6B9EDEDC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80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4E73F-D39E-7945-93FF-761F9A93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BAFC84-EC2F-7041-8871-918BC1EA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AD51E2-03BD-1841-A5FB-A539B3A3F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6A8013-3A67-684B-9C7F-DEABD616E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B95440-76C2-354D-AB41-B1EA51B2E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A6915C-491F-C947-998F-F13E2673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ED1BEB-A532-1440-82B0-F24352F8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05496E-31FB-9441-9091-04B0FEBF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5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A1B52-E454-3C42-BBD7-3374079A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19342E-27D3-A647-B99D-FA2AED84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C66063-B5FA-2F4C-9CEF-874EDDFC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D86400-8899-F74E-B6F1-B6178630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4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8ACD59-842C-544F-B61F-C6266ECE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79D914-2930-DA46-ACCE-17AF1660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8FABD0-4D1D-674F-8DF1-7A1FE979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81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7A386-90F9-344E-B2E7-B3BFF7FD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D7EF4F-B5FD-2C48-95D9-4A9B08294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F23163-5D73-FB4C-BFA7-58EA1A967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43C6DF-FB4B-AE49-BB6C-A0F883CA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397BAA-9F5B-9A4F-9226-3B04C58F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EA8BE3-021C-FD4C-A625-514E6C7E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84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A0385-1750-0C45-8830-E46C2C5F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CCCD3A-6336-4444-B143-F74A007E1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7FA6A2-2C6A-3443-9F20-6A2BEE137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1632EA-C3E9-C644-ACA1-7F0140E9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C321B1-B841-B442-AB33-29A7B52B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DDF226-C374-2B48-AB22-B73568C0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7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2E3722-4107-E74D-A6CE-E01FB647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9C8788-B218-DB41-85A5-2AE4BA92D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11491D-541F-1E4E-BD96-5EAAA98C1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1DFC-6E77-FC4B-9B40-581602FB404F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32A767-581E-1A4A-B41B-04DEDA45A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8F4DBF-88C1-DB46-B75F-6C5119236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5B22-189E-7748-9650-7BD1B96724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8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494E9-CA50-F54A-9AFD-E4E6BA2C5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Disciplina de Bioestatística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018BEB-264E-BB45-8BB3-F710E9B10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3886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Elisa Maria de Carvalho</a:t>
            </a:r>
          </a:p>
          <a:p>
            <a:r>
              <a:rPr lang="pt-BR" dirty="0"/>
              <a:t>Oncologista Clínica</a:t>
            </a:r>
          </a:p>
          <a:p>
            <a:r>
              <a:rPr lang="pt-BR" dirty="0"/>
              <a:t>Mestranda no Programa Saúde do Adulto</a:t>
            </a:r>
          </a:p>
          <a:p>
            <a:r>
              <a:rPr lang="pt-BR" dirty="0"/>
              <a:t>Professor </a:t>
            </a:r>
            <a:r>
              <a:rPr lang="pt-BR" dirty="0" err="1"/>
              <a:t>Dr</a:t>
            </a:r>
            <a:r>
              <a:rPr lang="pt-BR" dirty="0"/>
              <a:t> Enrico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Colosimo</a:t>
            </a:r>
            <a:endParaRPr lang="pt-BR" dirty="0"/>
          </a:p>
          <a:p>
            <a:r>
              <a:rPr lang="pt-BR" dirty="0"/>
              <a:t>Belo Horizonte 05-04-2018</a:t>
            </a:r>
          </a:p>
        </p:txBody>
      </p:sp>
    </p:spTree>
    <p:extLst>
      <p:ext uri="{BB962C8B-B14F-4D97-AF65-F5344CB8AC3E}">
        <p14:creationId xmlns:p14="http://schemas.microsoft.com/office/powerpoint/2010/main" val="330845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62080F-2376-504D-8CEE-3BB780C4B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04" y="0"/>
            <a:ext cx="496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5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1D391-C75F-684F-942F-F181EF32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de confusão, limitações do estudo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B350FBA-4F4A-014D-9EEB-8102671BA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95637"/>
            <a:ext cx="5657850" cy="9975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3D3139-6C20-194A-9726-2E395343C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4495800"/>
            <a:ext cx="3657600" cy="2209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9ECDE9-8871-D04D-9180-56249A107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5" y="1839405"/>
            <a:ext cx="5257805" cy="8032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CC9A375-A0EE-A14F-84F0-D90CAC8CB073}"/>
              </a:ext>
            </a:extLst>
          </p:cNvPr>
          <p:cNvSpPr txBox="1"/>
          <p:nvPr/>
        </p:nvSpPr>
        <p:spPr>
          <a:xfrm>
            <a:off x="7357241" y="1839405"/>
            <a:ext cx="399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Vies</a:t>
            </a:r>
            <a:r>
              <a:rPr lang="pt-BR" dirty="0"/>
              <a:t> de seleção?</a:t>
            </a:r>
          </a:p>
        </p:txBody>
      </p:sp>
    </p:spTree>
    <p:extLst>
      <p:ext uri="{BB962C8B-B14F-4D97-AF65-F5344CB8AC3E}">
        <p14:creationId xmlns:p14="http://schemas.microsoft.com/office/powerpoint/2010/main" val="174695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7DA6F-9B07-4B40-8EFC-D8D638CE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 pela atenção</a:t>
            </a:r>
          </a:p>
        </p:txBody>
      </p:sp>
    </p:spTree>
    <p:extLst>
      <p:ext uri="{BB962C8B-B14F-4D97-AF65-F5344CB8AC3E}">
        <p14:creationId xmlns:p14="http://schemas.microsoft.com/office/powerpoint/2010/main" val="357668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C165F28-756C-994A-B626-C89A4851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11" y="1085850"/>
            <a:ext cx="118666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48ECD-EE9A-F546-8770-9FBE419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a relevância do estudo?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DA98C-4085-5940-AB3D-7C2784751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Quimioterapia adjuvante com 5FU e LV largamente usada na neoplasia </a:t>
            </a:r>
            <a:r>
              <a:rPr lang="pt-BR" dirty="0" err="1"/>
              <a:t>colorretal</a:t>
            </a:r>
            <a:r>
              <a:rPr lang="pt-BR" dirty="0"/>
              <a:t> ECIII,</a:t>
            </a:r>
          </a:p>
          <a:p>
            <a:r>
              <a:rPr lang="pt-BR" dirty="0"/>
              <a:t>Na neoplasia </a:t>
            </a:r>
            <a:r>
              <a:rPr lang="pt-BR" dirty="0" err="1"/>
              <a:t>colorretal</a:t>
            </a:r>
            <a:r>
              <a:rPr lang="pt-BR" dirty="0"/>
              <a:t> EC </a:t>
            </a:r>
            <a:r>
              <a:rPr lang="pt-BR" dirty="0" err="1"/>
              <a:t>I</a:t>
            </a:r>
            <a:r>
              <a:rPr lang="pt-BR" dirty="0"/>
              <a:t>  não foi demonstrado benefício de QT adjuvante, sendo a cirurgia único procedimento curativo necessário,</a:t>
            </a:r>
          </a:p>
          <a:p>
            <a:r>
              <a:rPr lang="pt-BR" dirty="0"/>
              <a:t>No ECII o papel da QT é incerto,</a:t>
            </a:r>
          </a:p>
          <a:p>
            <a:r>
              <a:rPr lang="pt-BR" dirty="0"/>
              <a:t>Não há dados suficientes quanto à </a:t>
            </a:r>
            <a:r>
              <a:rPr lang="pt-BR" b="1" dirty="0"/>
              <a:t>magnitude do benefício </a:t>
            </a:r>
            <a:r>
              <a:rPr lang="pt-BR" dirty="0"/>
              <a:t>e nem para </a:t>
            </a:r>
            <a:r>
              <a:rPr lang="pt-BR" b="1" dirty="0"/>
              <a:t>justificar toxicidades, custos e inconveniência </a:t>
            </a:r>
            <a:r>
              <a:rPr lang="pt-BR" dirty="0"/>
              <a:t>do tratamento.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51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92208-02C0-A843-91A5-82E92A81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a pergunta do estudo?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AD32C5-D59A-9B44-991E-30119891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P</a:t>
            </a:r>
            <a:r>
              <a:rPr lang="pt-BR" dirty="0"/>
              <a:t>: Em pacientes com neoplasia </a:t>
            </a:r>
            <a:r>
              <a:rPr lang="pt-BR" dirty="0" err="1"/>
              <a:t>colorretal</a:t>
            </a:r>
            <a:r>
              <a:rPr lang="pt-BR" dirty="0"/>
              <a:t>, EC II, </a:t>
            </a:r>
          </a:p>
          <a:p>
            <a:r>
              <a:rPr lang="pt-BR" dirty="0" err="1"/>
              <a:t>I</a:t>
            </a:r>
            <a:r>
              <a:rPr lang="pt-BR" dirty="0"/>
              <a:t>: quimioterapia adjuvante </a:t>
            </a:r>
          </a:p>
          <a:p>
            <a:r>
              <a:rPr lang="pt-BR" dirty="0"/>
              <a:t>C: comparado à observação</a:t>
            </a:r>
            <a:r>
              <a:rPr lang="pt-BR" dirty="0">
                <a:effectLst/>
              </a:rPr>
              <a:t> </a:t>
            </a:r>
            <a:endParaRPr lang="pt-BR" dirty="0"/>
          </a:p>
          <a:p>
            <a:r>
              <a:rPr lang="pt-BR" dirty="0"/>
              <a:t>O: melhora sobrevida?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04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BD54E-86EF-F046-9259-B32D9BD3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 desenho do estudo?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205335-2225-084B-8152-524DD68D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190"/>
            <a:ext cx="10515600" cy="4351338"/>
          </a:xfrm>
        </p:spPr>
        <p:txBody>
          <a:bodyPr/>
          <a:lstStyle/>
          <a:p>
            <a:r>
              <a:rPr lang="pt-BR" dirty="0"/>
              <a:t>Para avaliar uma intervenção, necessário estudo longitudinal</a:t>
            </a:r>
          </a:p>
          <a:p>
            <a:r>
              <a:rPr lang="pt-BR" dirty="0"/>
              <a:t>Para tentar garantir representatividade, estudo foi multicêntrico (150 centros em 19 países)</a:t>
            </a:r>
          </a:p>
          <a:p>
            <a:r>
              <a:rPr lang="pt-BR" dirty="0"/>
              <a:t>Para tentar garantir </a:t>
            </a:r>
            <a:r>
              <a:rPr lang="pt-BR" dirty="0" err="1"/>
              <a:t>comparatividade</a:t>
            </a:r>
            <a:r>
              <a:rPr lang="pt-BR" dirty="0"/>
              <a:t> os grupos foram randomizados de forma aleatória e balanceados de acordo com: idade, local do tumor, </a:t>
            </a:r>
            <a:r>
              <a:rPr lang="pt-BR" dirty="0" err="1"/>
              <a:t>estadio</a:t>
            </a:r>
            <a:r>
              <a:rPr lang="pt-BR" dirty="0"/>
              <a:t>, RT </a:t>
            </a:r>
            <a:r>
              <a:rPr lang="pt-BR" dirty="0" err="1"/>
              <a:t>pré</a:t>
            </a:r>
            <a:r>
              <a:rPr lang="pt-BR" dirty="0"/>
              <a:t> operatória, RT pós operatória, e esquema de QT.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02F34F-9F47-A541-9850-B3948FC9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125" y="4561928"/>
            <a:ext cx="6337300" cy="1244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3E82A3C-8965-B441-B491-40F5BF67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125" y="5732956"/>
            <a:ext cx="6322676" cy="7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7039F79-A78A-C44A-905B-EFBD7E9B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7" y="0"/>
            <a:ext cx="6194015" cy="68195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E7AEFD-1698-1246-AA8C-760A9876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430924"/>
            <a:ext cx="5257805" cy="803276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36C0679-84CA-CB4C-9453-7246B4C7AF0C}"/>
              </a:ext>
            </a:extLst>
          </p:cNvPr>
          <p:cNvCxnSpPr>
            <a:cxnSpLocks/>
          </p:cNvCxnSpPr>
          <p:nvPr/>
        </p:nvCxnSpPr>
        <p:spPr>
          <a:xfrm flipV="1">
            <a:off x="5238750" y="876300"/>
            <a:ext cx="1676400" cy="3579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82056E81-7FEA-424D-91B9-1C39B99AC723}"/>
              </a:ext>
            </a:extLst>
          </p:cNvPr>
          <p:cNvSpPr/>
          <p:nvPr/>
        </p:nvSpPr>
        <p:spPr>
          <a:xfrm>
            <a:off x="1250731" y="3409759"/>
            <a:ext cx="1093076" cy="30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1DC020A-AC6C-3643-A331-354787E31DAC}"/>
              </a:ext>
            </a:extLst>
          </p:cNvPr>
          <p:cNvSpPr/>
          <p:nvPr/>
        </p:nvSpPr>
        <p:spPr>
          <a:xfrm>
            <a:off x="3394841" y="3310759"/>
            <a:ext cx="2175642" cy="2102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0F8AB0-F0CB-A84C-A03A-76B38221997D}"/>
              </a:ext>
            </a:extLst>
          </p:cNvPr>
          <p:cNvSpPr txBox="1"/>
          <p:nvPr/>
        </p:nvSpPr>
        <p:spPr>
          <a:xfrm>
            <a:off x="7031421" y="1681655"/>
            <a:ext cx="499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grupo observação, dos 1617 pacientes, apenas 6 fizeram QT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835BB9-EBFC-9344-8E7C-38D0C256F155}"/>
              </a:ext>
            </a:extLst>
          </p:cNvPr>
          <p:cNvSpPr txBox="1"/>
          <p:nvPr/>
        </p:nvSpPr>
        <p:spPr>
          <a:xfrm>
            <a:off x="7104993" y="2627586"/>
            <a:ext cx="477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grupo intervenção, dos 1622 pacientes, 45 não fizeram QT.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A64DA9-1475-8141-8014-86B5602E6CFB}"/>
              </a:ext>
            </a:extLst>
          </p:cNvPr>
          <p:cNvSpPr txBox="1"/>
          <p:nvPr/>
        </p:nvSpPr>
        <p:spPr>
          <a:xfrm>
            <a:off x="7241628" y="3520966"/>
            <a:ext cx="463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Esse ”crossover” é significativo?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0FE62FC9-10CD-F443-A0CF-D8C622D5C33F}"/>
              </a:ext>
            </a:extLst>
          </p:cNvPr>
          <p:cNvCxnSpPr/>
          <p:nvPr/>
        </p:nvCxnSpPr>
        <p:spPr>
          <a:xfrm flipV="1">
            <a:off x="6127531" y="3005959"/>
            <a:ext cx="787619" cy="26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E3313E8-33AF-B047-8926-1F21D1B22659}"/>
              </a:ext>
            </a:extLst>
          </p:cNvPr>
          <p:cNvCxnSpPr>
            <a:cxnSpLocks/>
          </p:cNvCxnSpPr>
          <p:nvPr/>
        </p:nvCxnSpPr>
        <p:spPr>
          <a:xfrm>
            <a:off x="6127530" y="3677717"/>
            <a:ext cx="903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0F3F7DE-C2D0-AE47-9644-1364194EC9DC}"/>
              </a:ext>
            </a:extLst>
          </p:cNvPr>
          <p:cNvCxnSpPr>
            <a:cxnSpLocks/>
          </p:cNvCxnSpPr>
          <p:nvPr/>
        </p:nvCxnSpPr>
        <p:spPr>
          <a:xfrm flipV="1">
            <a:off x="5695757" y="2004820"/>
            <a:ext cx="1219393" cy="7567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3B6163A-109E-FD49-B07C-56A03D3488DA}"/>
              </a:ext>
            </a:extLst>
          </p:cNvPr>
          <p:cNvCxnSpPr>
            <a:cxnSpLocks/>
          </p:cNvCxnSpPr>
          <p:nvPr/>
        </p:nvCxnSpPr>
        <p:spPr>
          <a:xfrm flipV="1">
            <a:off x="5494023" y="4593870"/>
            <a:ext cx="1537398" cy="2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B573C88-5B09-8641-9706-329AA421590B}"/>
              </a:ext>
            </a:extLst>
          </p:cNvPr>
          <p:cNvSpPr txBox="1"/>
          <p:nvPr/>
        </p:nvSpPr>
        <p:spPr>
          <a:xfrm>
            <a:off x="7241628" y="4300482"/>
            <a:ext cx="399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Perda de seguimento nos dois grupos mínima.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B95CCD8-42D4-4F4F-9947-CC0D180CDA1D}"/>
              </a:ext>
            </a:extLst>
          </p:cNvPr>
          <p:cNvCxnSpPr>
            <a:cxnSpLocks/>
          </p:cNvCxnSpPr>
          <p:nvPr/>
        </p:nvCxnSpPr>
        <p:spPr>
          <a:xfrm>
            <a:off x="5093973" y="5539800"/>
            <a:ext cx="182117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F5E5050-EE85-534B-B819-1B3D5CF6B2AC}"/>
              </a:ext>
            </a:extLst>
          </p:cNvPr>
          <p:cNvSpPr txBox="1"/>
          <p:nvPr/>
        </p:nvSpPr>
        <p:spPr>
          <a:xfrm>
            <a:off x="7241628" y="5286703"/>
            <a:ext cx="442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Mesmo com as perdas, N suficiente (adiante)</a:t>
            </a:r>
          </a:p>
        </p:txBody>
      </p:sp>
    </p:spTree>
    <p:extLst>
      <p:ext uri="{BB962C8B-B14F-4D97-AF65-F5344CB8AC3E}">
        <p14:creationId xmlns:p14="http://schemas.microsoft.com/office/powerpoint/2010/main" val="423043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0473DB-2C79-6B43-A81E-1E80FEA9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86" y="0"/>
            <a:ext cx="3458072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20A0FFC-BD07-1C4E-A5D6-1CC093032E46}"/>
              </a:ext>
            </a:extLst>
          </p:cNvPr>
          <p:cNvSpPr txBox="1"/>
          <p:nvPr/>
        </p:nvSpPr>
        <p:spPr>
          <a:xfrm>
            <a:off x="8597462" y="4992414"/>
            <a:ext cx="161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SIM!!!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45E12A5-0B36-EB4A-8C0B-2BB76EB53F92}"/>
              </a:ext>
            </a:extLst>
          </p:cNvPr>
          <p:cNvSpPr/>
          <p:nvPr/>
        </p:nvSpPr>
        <p:spPr>
          <a:xfrm>
            <a:off x="434069" y="974099"/>
            <a:ext cx="3118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grupos eram comparáveis?</a:t>
            </a:r>
          </a:p>
        </p:txBody>
      </p:sp>
    </p:spTree>
    <p:extLst>
      <p:ext uri="{BB962C8B-B14F-4D97-AF65-F5344CB8AC3E}">
        <p14:creationId xmlns:p14="http://schemas.microsoft.com/office/powerpoint/2010/main" val="321450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97B33-7AFA-9B40-A06B-5EB2DC1C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estatística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D14715-99B2-094F-9987-17103732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 necessário estimado era de </a:t>
            </a:r>
            <a:r>
              <a:rPr lang="pt-BR" b="1" dirty="0"/>
              <a:t>pelo menos 2500 pacientes</a:t>
            </a:r>
            <a:r>
              <a:rPr lang="pt-BR" dirty="0"/>
              <a:t>, com &gt;80% de chance de detectar melhora de 5% na sobrevida (</a:t>
            </a:r>
            <a:r>
              <a:rPr lang="pt-BR" dirty="0" err="1"/>
              <a:t>ex</a:t>
            </a:r>
            <a:r>
              <a:rPr lang="pt-BR" dirty="0"/>
              <a:t>, de 75% para 80%), com nível de significância &lt;0,05,</a:t>
            </a:r>
          </a:p>
          <a:p>
            <a:r>
              <a:rPr lang="pt-BR" dirty="0" err="1"/>
              <a:t>Endpoint</a:t>
            </a:r>
            <a:r>
              <a:rPr lang="pt-BR" dirty="0"/>
              <a:t> primário: </a:t>
            </a:r>
            <a:r>
              <a:rPr lang="pt-BR" b="1" dirty="0"/>
              <a:t>mortalidade geral</a:t>
            </a:r>
            <a:r>
              <a:rPr lang="pt-BR" dirty="0"/>
              <a:t>,</a:t>
            </a:r>
          </a:p>
          <a:p>
            <a:r>
              <a:rPr lang="pt-BR" dirty="0" err="1"/>
              <a:t>Endopint</a:t>
            </a:r>
            <a:r>
              <a:rPr lang="pt-BR" dirty="0"/>
              <a:t> secundário: morte por câncer </a:t>
            </a:r>
            <a:r>
              <a:rPr lang="pt-BR" dirty="0" err="1"/>
              <a:t>colorretal</a:t>
            </a:r>
            <a:r>
              <a:rPr lang="pt-BR" dirty="0"/>
              <a:t>, recidiva,</a:t>
            </a:r>
          </a:p>
          <a:p>
            <a:r>
              <a:rPr lang="pt-BR" b="1" dirty="0"/>
              <a:t>Análise ITT.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56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BFA71-F73C-E246-957C-E35365B1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689C16-17A3-5E48-B8F7-0DEAF830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RR morte 0,82 (95%CI 0,7-0,95 p0,008)</a:t>
            </a:r>
          </a:p>
          <a:p>
            <a:r>
              <a:rPr lang="pt-BR" dirty="0"/>
              <a:t>RR morte por CCR 0,81 (95%CI, 0,68-0,96 p0,01)</a:t>
            </a:r>
          </a:p>
          <a:p>
            <a:r>
              <a:rPr lang="pt-BR" dirty="0"/>
              <a:t>RR recidiva 0,78 (95%CI 0,67-0,91 p0,001)</a:t>
            </a:r>
          </a:p>
          <a:p>
            <a:r>
              <a:rPr lang="pt-BR" dirty="0"/>
              <a:t>Embora real, o benefício da quimioterapia no EII é pequeno. </a:t>
            </a:r>
            <a:br>
              <a:rPr lang="pt-BR" dirty="0"/>
            </a:br>
            <a:r>
              <a:rPr lang="pt-BR" dirty="0"/>
              <a:t>Se mortalidade em 5 anos sem quimioterapia é de 20%, uma redução do RR de 18% se traduz em melhora absoluta na sobrevida de 3,6%. </a:t>
            </a:r>
          </a:p>
          <a:p>
            <a:r>
              <a:rPr lang="pt-BR" b="1" dirty="0"/>
              <a:t>Homem de 55 anos</a:t>
            </a:r>
            <a:r>
              <a:rPr lang="pt-BR" dirty="0"/>
              <a:t>, com expectativa de vida de &gt;30 anos, reduzir mortalidade em 5 anos em 3,6% pode aumentar a expectativa de vida por cerca de 1 ano. </a:t>
            </a:r>
          </a:p>
          <a:p>
            <a:r>
              <a:rPr lang="pt-BR" dirty="0"/>
              <a:t>Ao passo que, </a:t>
            </a:r>
            <a:r>
              <a:rPr lang="pt-BR" b="1" dirty="0"/>
              <a:t>homem de 75 anos</a:t>
            </a:r>
            <a:r>
              <a:rPr lang="pt-BR" dirty="0"/>
              <a:t>, com expectativa de vida de 10 anos, melhora de 3,6% se traduz em aumento de apenas 4 meses.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387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369</Words>
  <Application>Microsoft Macintosh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Disciplina de Bioestatística</vt:lpstr>
      <vt:lpstr>Apresentação do PowerPoint</vt:lpstr>
      <vt:lpstr>Qual a relevância do estudo?</vt:lpstr>
      <vt:lpstr>Qual a pergunta do estudo?</vt:lpstr>
      <vt:lpstr>Qual o desenho do estudo?</vt:lpstr>
      <vt:lpstr>Apresentação do PowerPoint</vt:lpstr>
      <vt:lpstr>Apresentação do PowerPoint</vt:lpstr>
      <vt:lpstr>Análise estatística</vt:lpstr>
      <vt:lpstr>Resultados</vt:lpstr>
      <vt:lpstr>Apresentação do PowerPoint</vt:lpstr>
      <vt:lpstr>Fatores de confusão, limitações do estudo</vt:lpstr>
      <vt:lpstr>Obrigada pela atenção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 de Bioestatística</dc:title>
  <dc:creator>ELISA MARIA DE CARVALHO</dc:creator>
  <cp:lastModifiedBy>ELISA MARIA DE CARVALHO</cp:lastModifiedBy>
  <cp:revision>7</cp:revision>
  <dcterms:created xsi:type="dcterms:W3CDTF">2018-04-05T14:32:32Z</dcterms:created>
  <dcterms:modified xsi:type="dcterms:W3CDTF">2018-04-05T15:43:53Z</dcterms:modified>
</cp:coreProperties>
</file>