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29"/>
  </p:notesMasterIdLst>
  <p:sldIdLst>
    <p:sldId id="269" r:id="rId4"/>
    <p:sldId id="272" r:id="rId5"/>
    <p:sldId id="285" r:id="rId6"/>
    <p:sldId id="281" r:id="rId7"/>
    <p:sldId id="286" r:id="rId8"/>
    <p:sldId id="274" r:id="rId9"/>
    <p:sldId id="275" r:id="rId10"/>
    <p:sldId id="287" r:id="rId11"/>
    <p:sldId id="305" r:id="rId12"/>
    <p:sldId id="288" r:id="rId13"/>
    <p:sldId id="289" r:id="rId14"/>
    <p:sldId id="290" r:id="rId15"/>
    <p:sldId id="292" r:id="rId16"/>
    <p:sldId id="293" r:id="rId17"/>
    <p:sldId id="294" r:id="rId18"/>
    <p:sldId id="296" r:id="rId19"/>
    <p:sldId id="295" r:id="rId20"/>
    <p:sldId id="299" r:id="rId21"/>
    <p:sldId id="300" r:id="rId22"/>
    <p:sldId id="301" r:id="rId23"/>
    <p:sldId id="303" r:id="rId24"/>
    <p:sldId id="304" r:id="rId25"/>
    <p:sldId id="298" r:id="rId26"/>
    <p:sldId id="291" r:id="rId27"/>
    <p:sldId id="29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>
      <p:cViewPr varScale="1">
        <p:scale>
          <a:sx n="104" d="100"/>
          <a:sy n="104" d="100"/>
        </p:scale>
        <p:origin x="9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F3E1A-F44A-4BDC-BFDE-3CE901F7CC0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E1359-2DA2-4102-8E5F-3C314329F3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4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4/16/2018 8:39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6172200" cy="457200"/>
          </a:xfrm>
        </p:spPr>
        <p:txBody>
          <a:bodyPr/>
          <a:lstStyle/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sz="5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6172199" y="8685213"/>
            <a:ext cx="684213" cy="457200"/>
          </a:xfrm>
        </p:spPr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969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4/16/2018 8:39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0139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4/16/2018 8:46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3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0471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4/16/2018 8:52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5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2080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 smtClean="0"/>
              <a:t>Clique para editar o estilo do subtítulo mestre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ítulo e Conteúdo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ítulo e Conteúdo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 dirty="0"/>
          </a:p>
        </p:txBody>
      </p:sp>
      <p:sp>
        <p:nvSpPr>
          <p:cNvPr id="4" name="Espaço Reservado para Texto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pt-BR" noProof="0" smtClean="0"/>
              <a:t>Clique para editar o texto mestre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s &quot;especiais&quot; 2_Demo, Vídeo etc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 smtClean="0"/>
              <a:t>Clique para editar o estilo do subtítulo mestre</a:t>
            </a:r>
            <a:endParaRPr lang="pt-BR" noProof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t-BR" noProof="0" smtClean="0"/>
              <a:t>clique para…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ar para slides com Código de Softw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533001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s &quot;especiais&quot; 1_Demo, Vídeo etc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 smtClean="0"/>
              <a:t>Clique para editar o estilo do subtítulo mestre</a:t>
            </a:r>
            <a:endParaRPr lang="pt-BR" noProof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t-BR" noProof="0" smtClean="0"/>
              <a:t>clique para…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855893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855893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Imprime em ESCALA DE CIN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25" descr="7-00029_BAK_v03TOP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-15875" y="6007100"/>
            <a:ext cx="9159875" cy="849313"/>
          </a:xfrm>
          <a:prstGeom prst="rect">
            <a:avLst/>
          </a:prstGeom>
          <a:noFill/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3295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3295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5330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04048" y="5229200"/>
            <a:ext cx="3371196" cy="870028"/>
          </a:xfrm>
        </p:spPr>
        <p:txBody>
          <a:bodyPr>
            <a:normAutofit/>
          </a:bodyPr>
          <a:lstStyle/>
          <a:p>
            <a:pPr algn="r"/>
            <a:r>
              <a:rPr lang="pt-BR" sz="2000" i="1" dirty="0" smtClean="0">
                <a:latin typeface="+mj-lt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pt-BR" sz="2000" i="1" dirty="0" smtClean="0">
                <a:latin typeface="+mj-lt"/>
                <a:cs typeface="Arial" panose="020B0604020202020204" pitchFamily="34" charset="0"/>
              </a:rPr>
              <a:t>D</a:t>
            </a:r>
            <a:r>
              <a:rPr lang="en-US" sz="2000" i="1" dirty="0" err="1" smtClean="0">
                <a:latin typeface="+mj-lt"/>
                <a:cs typeface="Arial" panose="020B0604020202020204" pitchFamily="34" charset="0"/>
              </a:rPr>
              <a:t>isciplina</a:t>
            </a:r>
            <a:r>
              <a:rPr lang="en-US" sz="2000" i="1" dirty="0" smtClean="0">
                <a:latin typeface="+mj-lt"/>
                <a:cs typeface="Arial" panose="020B0604020202020204" pitchFamily="34" charset="0"/>
              </a:rPr>
              <a:t>: </a:t>
            </a:r>
            <a:r>
              <a:rPr lang="en-US" sz="2000" i="1" dirty="0" err="1" smtClean="0">
                <a:latin typeface="+mj-lt"/>
                <a:cs typeface="Arial" panose="020B0604020202020204" pitchFamily="34" charset="0"/>
              </a:rPr>
              <a:t>Bioestatítica</a:t>
            </a:r>
            <a:endParaRPr lang="pt-BR" sz="2000" i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763688" y="692696"/>
            <a:ext cx="51845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latin typeface="+mj-lt"/>
                <a:cs typeface="Arial" panose="020B0604020202020204" pitchFamily="34" charset="0"/>
              </a:rPr>
              <a:t>Universidade Federal de Minas Gerais</a:t>
            </a:r>
          </a:p>
          <a:p>
            <a:pPr algn="ctr"/>
            <a:r>
              <a:rPr lang="pt-BR" sz="2000" dirty="0" smtClean="0">
                <a:latin typeface="+mj-lt"/>
                <a:cs typeface="Arial" panose="020B0604020202020204" pitchFamily="34" charset="0"/>
              </a:rPr>
              <a:t>Programa de Pós Graduação em Infectologia e Medicina Tropical </a:t>
            </a:r>
            <a:endParaRPr lang="pt-BR" sz="2000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5" name="Picture 6" descr="http://www.clickborde.com.br/image/cache/data/produtos%20maira/UNI0135-650x65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29866"/>
            <a:ext cx="1833546" cy="1833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sossegodapampulha.com.br/wp-content/uploads/2012/05/UFM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9866"/>
            <a:ext cx="1766421" cy="1859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2339752" y="6130586"/>
            <a:ext cx="3672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i="1" dirty="0" smtClean="0">
                <a:latin typeface="+mj-lt"/>
                <a:cs typeface="Arial" panose="020B0604020202020204" pitchFamily="34" charset="0"/>
              </a:rPr>
              <a:t>Isabella Morais Martins Barros</a:t>
            </a:r>
            <a:endParaRPr lang="pt-BR" i="1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8152" y="2078200"/>
            <a:ext cx="6372200" cy="2934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9301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pt-BR" dirty="0" smtClean="0"/>
              <a:t>Sensibilidade: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382738"/>
          </a:xfrm>
        </p:spPr>
        <p:txBody>
          <a:bodyPr/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a probabilidade de o teste ser positivo, dado que o individuo têm a doença. </a:t>
            </a:r>
          </a:p>
          <a:p>
            <a:pPr marL="0" indent="0">
              <a:buNone/>
            </a:pPr>
            <a:endParaRPr lang="pt-BR" dirty="0" smtClean="0"/>
          </a:p>
          <a:p>
            <a:pPr marL="514350" indent="-514350">
              <a:buAutoNum type="alphaLcParenR"/>
            </a:pPr>
            <a:r>
              <a:rPr lang="pt-BR" i="1" dirty="0" smtClean="0"/>
              <a:t>Padrão ouro x protocolo focado (grupos 1 e 2): 81,1%</a:t>
            </a:r>
          </a:p>
          <a:p>
            <a:pPr marL="514350" indent="-514350">
              <a:buAutoNum type="alphaLcParenR"/>
            </a:pPr>
            <a:r>
              <a:rPr lang="pt-BR" dirty="0" smtClean="0"/>
              <a:t>No protocolo focado (grupos 1 x 2): 77,3% x 84,8%; p = 0,07</a:t>
            </a:r>
          </a:p>
          <a:p>
            <a:pPr marL="514350" indent="-514350">
              <a:buAutoNum type="alphaLcParenR"/>
            </a:pPr>
            <a:r>
              <a:rPr lang="pt-BR" dirty="0" smtClean="0"/>
              <a:t>Completo (grupo 3) x focado (1 e 2): 80,3 x 81,1%; p = 0,83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93316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pt-BR" dirty="0" smtClean="0"/>
              <a:t>Especificidade: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5466112"/>
          </a:xfrm>
        </p:spPr>
        <p:txBody>
          <a:bodyPr/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a probabilidade de o teste ser negativo, dado que o individuo não têm a doença. </a:t>
            </a:r>
          </a:p>
          <a:p>
            <a:pPr marL="0" indent="0">
              <a:buNone/>
            </a:pPr>
            <a:endParaRPr lang="pt-BR" dirty="0" smtClean="0"/>
          </a:p>
          <a:p>
            <a:pPr marL="514350" indent="-514350">
              <a:buAutoNum type="alphaLcParenR"/>
            </a:pPr>
            <a:r>
              <a:rPr lang="pt-BR" i="1" dirty="0" smtClean="0"/>
              <a:t>Padrão ouro x protocolo focado (grupos 1 e 2): 75,5%. </a:t>
            </a:r>
          </a:p>
          <a:p>
            <a:pPr marL="514350" indent="-514350">
              <a:buFontTx/>
              <a:buAutoNum type="alphaLcParenR"/>
            </a:pPr>
            <a:r>
              <a:rPr lang="pt-BR" dirty="0"/>
              <a:t>No protocolo focado (grupos 1 x </a:t>
            </a:r>
            <a:r>
              <a:rPr lang="pt-BR" dirty="0">
                <a:solidFill>
                  <a:srgbClr val="FF0000"/>
                </a:solidFill>
              </a:rPr>
              <a:t>2</a:t>
            </a:r>
            <a:r>
              <a:rPr lang="pt-BR" dirty="0"/>
              <a:t>): </a:t>
            </a:r>
            <a:r>
              <a:rPr lang="pt-BR" dirty="0" smtClean="0"/>
              <a:t>86,1% </a:t>
            </a:r>
            <a:r>
              <a:rPr lang="pt-BR" dirty="0"/>
              <a:t>x </a:t>
            </a:r>
            <a:r>
              <a:rPr lang="pt-BR" dirty="0" smtClean="0">
                <a:solidFill>
                  <a:srgbClr val="FF0000"/>
                </a:solidFill>
              </a:rPr>
              <a:t>64,8% </a:t>
            </a:r>
            <a:r>
              <a:rPr lang="pt-BR" dirty="0">
                <a:solidFill>
                  <a:srgbClr val="FF0000"/>
                </a:solidFill>
              </a:rPr>
              <a:t>p </a:t>
            </a:r>
            <a:r>
              <a:rPr lang="pt-BR" dirty="0" smtClean="0">
                <a:solidFill>
                  <a:srgbClr val="FF0000"/>
                </a:solidFill>
              </a:rPr>
              <a:t>&lt; 0,01. </a:t>
            </a:r>
          </a:p>
          <a:p>
            <a:pPr marL="514350" indent="-514350">
              <a:buFontTx/>
              <a:buAutoNum type="alphaLcParenR"/>
            </a:pPr>
            <a:r>
              <a:rPr lang="pt-BR" dirty="0"/>
              <a:t>Completo (grupo 3) x focado (1 e </a:t>
            </a:r>
            <a:r>
              <a:rPr lang="pt-BR" dirty="0">
                <a:solidFill>
                  <a:srgbClr val="FF0000"/>
                </a:solidFill>
              </a:rPr>
              <a:t>2</a:t>
            </a:r>
            <a:r>
              <a:rPr lang="pt-BR" dirty="0"/>
              <a:t>): </a:t>
            </a:r>
            <a:r>
              <a:rPr lang="pt-BR" dirty="0" smtClean="0"/>
              <a:t>90,0 </a:t>
            </a:r>
            <a:r>
              <a:rPr lang="pt-BR" dirty="0"/>
              <a:t>x </a:t>
            </a:r>
            <a:r>
              <a:rPr lang="pt-BR" dirty="0" smtClean="0">
                <a:solidFill>
                  <a:srgbClr val="FF0000"/>
                </a:solidFill>
              </a:rPr>
              <a:t>75,4%; </a:t>
            </a:r>
            <a:r>
              <a:rPr lang="pt-BR" dirty="0">
                <a:solidFill>
                  <a:srgbClr val="FF0000"/>
                </a:solidFill>
              </a:rPr>
              <a:t>p </a:t>
            </a:r>
            <a:r>
              <a:rPr lang="pt-BR" dirty="0" smtClean="0">
                <a:solidFill>
                  <a:srgbClr val="FF0000"/>
                </a:solidFill>
              </a:rPr>
              <a:t>&lt; 0,01.</a:t>
            </a:r>
            <a:endParaRPr lang="pt-BR" dirty="0">
              <a:solidFill>
                <a:srgbClr val="FF0000"/>
              </a:solidFill>
            </a:endParaRPr>
          </a:p>
          <a:p>
            <a:pPr marL="514350" indent="-514350">
              <a:buFontTx/>
              <a:buAutoNum type="alphaLcParenR"/>
            </a:pPr>
            <a:endParaRPr lang="pt-BR" dirty="0"/>
          </a:p>
          <a:p>
            <a:pPr marL="514350" indent="-514350">
              <a:buAutoNum type="alphaLcParenR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48856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pt-BR" dirty="0" smtClean="0"/>
              <a:t>Valor preditivo negativo: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924425"/>
          </a:xfrm>
        </p:spPr>
        <p:txBody>
          <a:bodyPr/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a probabilidade do paciente não estar doente quando o resultado do teste é negativo.  </a:t>
            </a:r>
          </a:p>
          <a:p>
            <a:pPr marL="0" indent="0">
              <a:buNone/>
            </a:pPr>
            <a:endParaRPr lang="pt-BR" dirty="0" smtClean="0"/>
          </a:p>
          <a:p>
            <a:pPr marL="514350" indent="-514350">
              <a:buAutoNum type="alphaLcParenR"/>
            </a:pPr>
            <a:r>
              <a:rPr lang="pt-BR" i="1" dirty="0" smtClean="0"/>
              <a:t>Padrão ouro x protocolo focado (grupos 1 e 2): 88,5%</a:t>
            </a:r>
          </a:p>
          <a:p>
            <a:pPr marL="514350" indent="-514350">
              <a:buAutoNum type="alphaLcParenR"/>
            </a:pPr>
            <a:r>
              <a:rPr lang="pt-BR" dirty="0"/>
              <a:t>No protocolo focado (grupos 1 x 2): </a:t>
            </a:r>
            <a:r>
              <a:rPr lang="pt-BR" dirty="0" smtClean="0"/>
              <a:t>88,1% </a:t>
            </a:r>
            <a:r>
              <a:rPr lang="pt-BR" dirty="0"/>
              <a:t>x </a:t>
            </a:r>
            <a:r>
              <a:rPr lang="pt-BR" dirty="0" smtClean="0"/>
              <a:t>89,0%; </a:t>
            </a:r>
            <a:r>
              <a:rPr lang="pt-BR" dirty="0"/>
              <a:t>p = </a:t>
            </a:r>
            <a:r>
              <a:rPr lang="pt-BR" dirty="0" smtClean="0"/>
              <a:t>0,81</a:t>
            </a:r>
            <a:endParaRPr lang="pt-BR" dirty="0"/>
          </a:p>
          <a:p>
            <a:pPr marL="514350" indent="-514350">
              <a:buAutoNum type="alphaLcParenR"/>
            </a:pPr>
            <a:r>
              <a:rPr lang="pt-BR" dirty="0"/>
              <a:t>Completo (grupo 3) x focado (1 e 2): </a:t>
            </a:r>
            <a:r>
              <a:rPr lang="pt-BR" dirty="0" smtClean="0"/>
              <a:t>89,0 </a:t>
            </a:r>
            <a:r>
              <a:rPr lang="pt-BR" dirty="0"/>
              <a:t>x </a:t>
            </a:r>
            <a:r>
              <a:rPr lang="pt-BR" dirty="0" smtClean="0"/>
              <a:t>88,4%; </a:t>
            </a:r>
            <a:r>
              <a:rPr lang="pt-BR" dirty="0"/>
              <a:t>p </a:t>
            </a:r>
            <a:r>
              <a:rPr lang="pt-BR" dirty="0" smtClean="0"/>
              <a:t>= 0,48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18526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pt-BR" dirty="0" smtClean="0"/>
              <a:t>Valor preditivo positivo: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924425"/>
          </a:xfrm>
        </p:spPr>
        <p:txBody>
          <a:bodyPr/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a probabilidade do paciente estar doente quando o resultado do teste é positivo.  </a:t>
            </a:r>
          </a:p>
          <a:p>
            <a:pPr marL="0" indent="0">
              <a:buNone/>
            </a:pPr>
            <a:endParaRPr lang="pt-BR" dirty="0" smtClean="0"/>
          </a:p>
          <a:p>
            <a:pPr marL="514350" indent="-514350">
              <a:buAutoNum type="alphaLcParenR"/>
            </a:pPr>
            <a:r>
              <a:rPr lang="pt-BR" i="1" dirty="0" smtClean="0"/>
              <a:t>Padrão ouro x protocolo focado (grupos 1 e 2): 63,2%.</a:t>
            </a:r>
          </a:p>
          <a:p>
            <a:pPr marL="514350" indent="-514350">
              <a:buAutoNum type="alphaLcParenR"/>
            </a:pPr>
            <a:r>
              <a:rPr lang="pt-BR" dirty="0"/>
              <a:t>No protocolo focado (grupos 1 x </a:t>
            </a:r>
            <a:r>
              <a:rPr lang="pt-BR" dirty="0">
                <a:solidFill>
                  <a:srgbClr val="FF0000"/>
                </a:solidFill>
              </a:rPr>
              <a:t>2</a:t>
            </a:r>
            <a:r>
              <a:rPr lang="pt-BR" dirty="0"/>
              <a:t>): </a:t>
            </a:r>
            <a:r>
              <a:rPr lang="pt-BR" dirty="0" smtClean="0"/>
              <a:t>74,2% </a:t>
            </a:r>
            <a:r>
              <a:rPr lang="pt-BR" dirty="0"/>
              <a:t>x </a:t>
            </a:r>
            <a:r>
              <a:rPr lang="pt-BR" dirty="0" smtClean="0">
                <a:solidFill>
                  <a:srgbClr val="FF0000"/>
                </a:solidFill>
              </a:rPr>
              <a:t>55,8%; </a:t>
            </a:r>
            <a:r>
              <a:rPr lang="pt-BR" dirty="0">
                <a:solidFill>
                  <a:srgbClr val="FF0000"/>
                </a:solidFill>
              </a:rPr>
              <a:t>p </a:t>
            </a:r>
            <a:r>
              <a:rPr lang="pt-BR" dirty="0" smtClean="0">
                <a:solidFill>
                  <a:srgbClr val="FF0000"/>
                </a:solidFill>
              </a:rPr>
              <a:t>&lt; 0,01</a:t>
            </a:r>
            <a:endParaRPr lang="pt-BR" dirty="0">
              <a:solidFill>
                <a:srgbClr val="FF0000"/>
              </a:solidFill>
            </a:endParaRPr>
          </a:p>
          <a:p>
            <a:pPr marL="514350" indent="-514350">
              <a:buAutoNum type="alphaLcParenR"/>
            </a:pPr>
            <a:r>
              <a:rPr lang="pt-BR" dirty="0"/>
              <a:t>Completo (grupo 3) x focado (1 e </a:t>
            </a:r>
            <a:r>
              <a:rPr lang="pt-BR" dirty="0">
                <a:solidFill>
                  <a:srgbClr val="FF0000"/>
                </a:solidFill>
              </a:rPr>
              <a:t>2</a:t>
            </a:r>
            <a:r>
              <a:rPr lang="pt-BR" dirty="0"/>
              <a:t>): 80,3 x </a:t>
            </a:r>
            <a:r>
              <a:rPr lang="pt-BR" dirty="0" smtClean="0">
                <a:solidFill>
                  <a:srgbClr val="FF0000"/>
                </a:solidFill>
              </a:rPr>
              <a:t>63,2%; p &lt; 0,01</a:t>
            </a:r>
            <a:endParaRPr lang="pt-BR" dirty="0">
              <a:solidFill>
                <a:srgbClr val="FF0000"/>
              </a:solidFill>
            </a:endParaRPr>
          </a:p>
          <a:p>
            <a:pPr marL="514350" indent="-514350">
              <a:buAutoNum type="alphaLcParenR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69497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pt-BR" dirty="0" smtClean="0"/>
              <a:t>DCR definitiva x DCR </a:t>
            </a:r>
            <a:r>
              <a:rPr lang="pt-BR" dirty="0" err="1" smtClean="0"/>
              <a:t>boderline</a:t>
            </a:r>
            <a:r>
              <a:rPr lang="pt-BR" dirty="0" smtClean="0"/>
              <a:t> 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3742563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pt-BR" dirty="0" smtClean="0"/>
              <a:t>Sensibilidade e VPN: DCR definitiva &gt; DCR </a:t>
            </a:r>
            <a:r>
              <a:rPr lang="pt-BR" dirty="0" err="1" smtClean="0"/>
              <a:t>boderline</a:t>
            </a:r>
            <a:r>
              <a:rPr lang="pt-BR" dirty="0" smtClean="0"/>
              <a:t> em todos os grupos de leitura (1,2 e 3) ≈ 100%</a:t>
            </a:r>
          </a:p>
          <a:p>
            <a:pPr marL="514350" indent="-514350">
              <a:buAutoNum type="alphaLcParenR"/>
            </a:pPr>
            <a:endParaRPr lang="pt-BR" dirty="0"/>
          </a:p>
          <a:p>
            <a:pPr marL="514350" indent="-514350">
              <a:buAutoNum type="alphaLcParenR"/>
            </a:pPr>
            <a:r>
              <a:rPr lang="pt-BR" dirty="0" smtClean="0"/>
              <a:t>VPP: </a:t>
            </a:r>
            <a:r>
              <a:rPr lang="pt-BR" dirty="0"/>
              <a:t>DCR definitiva </a:t>
            </a:r>
            <a:r>
              <a:rPr lang="pt-BR" dirty="0" smtClean="0"/>
              <a:t>&lt; </a:t>
            </a:r>
            <a:r>
              <a:rPr lang="pt-BR" dirty="0"/>
              <a:t>DCR </a:t>
            </a:r>
            <a:r>
              <a:rPr lang="pt-BR" dirty="0" err="1"/>
              <a:t>boderline</a:t>
            </a:r>
            <a:r>
              <a:rPr lang="pt-BR" dirty="0"/>
              <a:t> </a:t>
            </a:r>
            <a:r>
              <a:rPr lang="pt-BR" dirty="0" smtClean="0"/>
              <a:t>(com base na menor prevalência da DCR definitiva) em qualquer grupo, principalmente o focado (66,1 x 44,3%; p &lt; 0,01).  </a:t>
            </a:r>
          </a:p>
        </p:txBody>
      </p:sp>
    </p:spTree>
    <p:extLst>
      <p:ext uri="{BB962C8B-B14F-4D97-AF65-F5344CB8AC3E}">
        <p14:creationId xmlns:p14="http://schemas.microsoft.com/office/powerpoint/2010/main" val="27637414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pt-BR" dirty="0" smtClean="0"/>
              <a:t>Grupos A e B x grupo C 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579715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pt-BR" dirty="0" smtClean="0"/>
              <a:t>Sensibilidade: 80,0 x 81,1%; p = 1,0.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b) Especificidade: 79,0 x 71,9%; p = 0,025.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c) VPN: 98,7 x 80,1%; p &lt; 0,01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d) VPP: foi muito menor no grupo C, conforme esperado com a baixa prevalência da doença neste grupo.  </a:t>
            </a:r>
          </a:p>
        </p:txBody>
      </p:sp>
    </p:spTree>
    <p:extLst>
      <p:ext uri="{BB962C8B-B14F-4D97-AF65-F5344CB8AC3E}">
        <p14:creationId xmlns:p14="http://schemas.microsoft.com/office/powerpoint/2010/main" val="25417756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pt-BR" dirty="0" smtClean="0"/>
              <a:t>Fontes de erro: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038029"/>
          </a:xfrm>
        </p:spPr>
        <p:txBody>
          <a:bodyPr/>
          <a:lstStyle/>
          <a:p>
            <a:r>
              <a:rPr lang="pt-BR" dirty="0" smtClean="0"/>
              <a:t>Causas mais comuns de falso positivos: </a:t>
            </a:r>
          </a:p>
          <a:p>
            <a:pPr marL="514350" indent="-514350">
              <a:buAutoNum type="arabicPeriod"/>
            </a:pPr>
            <a:r>
              <a:rPr lang="pt-BR" dirty="0"/>
              <a:t>identificação de jatos coloridos errados</a:t>
            </a:r>
          </a:p>
          <a:p>
            <a:pPr marL="514350" indent="-514350">
              <a:buAutoNum type="arabicPeriod"/>
            </a:pPr>
            <a:r>
              <a:rPr lang="pt-BR" dirty="0" smtClean="0"/>
              <a:t>uso </a:t>
            </a:r>
            <a:r>
              <a:rPr lang="pt-BR" dirty="0"/>
              <a:t>de critérios simplificados (IM ≥ 1,5 cm e/ou </a:t>
            </a:r>
            <a:r>
              <a:rPr lang="pt-BR" dirty="0" err="1"/>
              <a:t>qq</a:t>
            </a:r>
            <a:r>
              <a:rPr lang="pt-BR" dirty="0"/>
              <a:t> IAO).  </a:t>
            </a:r>
            <a:endParaRPr lang="en-US" dirty="0"/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Causas mais comuns de falso negativos: </a:t>
            </a:r>
          </a:p>
          <a:p>
            <a:pPr marL="514350" indent="-514350">
              <a:buAutoNum type="arabicPeriod"/>
            </a:pPr>
            <a:r>
              <a:rPr lang="pt-BR" dirty="0" smtClean="0"/>
              <a:t>Falta do reconhecimento ou minimização da IM e/ou </a:t>
            </a:r>
            <a:r>
              <a:rPr lang="pt-BR" dirty="0" err="1" smtClean="0"/>
              <a:t>IAo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0075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79117" y="1844824"/>
            <a:ext cx="8382000" cy="2511457"/>
          </a:xfrm>
        </p:spPr>
        <p:txBody>
          <a:bodyPr/>
          <a:lstStyle/>
          <a:p>
            <a:r>
              <a:rPr lang="pt-BR" dirty="0" smtClean="0"/>
              <a:t>Critério usado: IM ⩾</a:t>
            </a:r>
            <a:r>
              <a:rPr lang="pt-BR" dirty="0"/>
              <a:t>1,5 cm </a:t>
            </a:r>
            <a:r>
              <a:rPr lang="pt-BR" dirty="0" smtClean="0"/>
              <a:t>e/ou qualquer </a:t>
            </a:r>
            <a:r>
              <a:rPr lang="pt-BR" dirty="0" err="1" smtClean="0"/>
              <a:t>Iao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O que aconteceria se usássemos critérios mais rigorosos (IM ≥ 2,0 ou </a:t>
            </a:r>
            <a:r>
              <a:rPr lang="pt-BR" dirty="0" err="1" smtClean="0"/>
              <a:t>Iao</a:t>
            </a:r>
            <a:r>
              <a:rPr lang="pt-BR" dirty="0" smtClean="0"/>
              <a:t> ≥ 1,0)???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3841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pt-BR" dirty="0" smtClean="0"/>
              <a:t>Exemplo: </a:t>
            </a:r>
            <a:r>
              <a:rPr lang="pt-BR" i="1" dirty="0" smtClean="0"/>
              <a:t>Diabetes x Glicemia</a:t>
            </a:r>
            <a:endParaRPr lang="en-US" i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1196752"/>
            <a:ext cx="5904656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5771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540" y="1268760"/>
            <a:ext cx="5928762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2792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163395"/>
          </a:xfrm>
        </p:spPr>
        <p:txBody>
          <a:bodyPr>
            <a:normAutofit/>
          </a:bodyPr>
          <a:lstStyle/>
          <a:p>
            <a:pPr algn="ctr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Para relembrar.... </a:t>
            </a:r>
            <a:endParaRPr lang="pt-BR" sz="3600" b="0" i="0" spc="-150" dirty="0">
              <a:solidFill>
                <a:srgbClr val="1D4775"/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81000" y="1628800"/>
            <a:ext cx="8382000" cy="4238600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Protocolo ecocardiográfico focado com apenas uma imagem para triagem da doença cardíaca reumática (DCR). 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Crianças e adultos jovens – 7 a 18 anos</a:t>
            </a:r>
          </a:p>
          <a:p>
            <a:endParaRPr lang="pt-BR" dirty="0"/>
          </a:p>
          <a:p>
            <a:r>
              <a:rPr lang="pt-BR" dirty="0" smtClean="0"/>
              <a:t>Estudo retrospectivo – avaliação baseada em imagens do banco de dados de estudos prévios no Brasil e Uganda. </a:t>
            </a:r>
          </a:p>
          <a:p>
            <a:endParaRPr lang="pt-BR" dirty="0"/>
          </a:p>
          <a:p>
            <a:r>
              <a:rPr lang="pt-BR" dirty="0" smtClean="0"/>
              <a:t>Especialistas e não especialistas treinados 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 algn="l" defTabSz="9144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76877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5708" y="495279"/>
            <a:ext cx="8382000" cy="332399"/>
          </a:xfrm>
        </p:spPr>
        <p:txBody>
          <a:bodyPr/>
          <a:lstStyle/>
          <a:p>
            <a:r>
              <a:rPr lang="pt-BR" sz="2400" dirty="0" smtClean="0"/>
              <a:t>Ponto de corte para glicemia: baixo</a:t>
            </a:r>
            <a:endParaRPr lang="en-US" sz="24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31" y="1228920"/>
            <a:ext cx="5700503" cy="4659459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8105" y="116632"/>
            <a:ext cx="3456384" cy="342947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021403" y="4046350"/>
            <a:ext cx="29430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S: </a:t>
            </a:r>
            <a:r>
              <a:rPr lang="pt-BR" u="sng" dirty="0" smtClean="0"/>
              <a:t>17 </a:t>
            </a:r>
            <a:r>
              <a:rPr lang="pt-BR" dirty="0" smtClean="0"/>
              <a:t>= 0,85    VPN: </a:t>
            </a:r>
            <a:r>
              <a:rPr lang="pt-BR" u="sng" dirty="0" smtClean="0"/>
              <a:t>6 </a:t>
            </a:r>
            <a:r>
              <a:rPr lang="pt-BR" dirty="0" smtClean="0"/>
              <a:t>= 0,67 </a:t>
            </a:r>
          </a:p>
          <a:p>
            <a:r>
              <a:rPr lang="pt-BR" dirty="0"/>
              <a:t> </a:t>
            </a:r>
            <a:r>
              <a:rPr lang="pt-BR" dirty="0" smtClean="0"/>
              <a:t>    20                         9 </a:t>
            </a:r>
          </a:p>
          <a:p>
            <a:endParaRPr lang="pt-BR" dirty="0"/>
          </a:p>
          <a:p>
            <a:r>
              <a:rPr lang="pt-BR" dirty="0" smtClean="0"/>
              <a:t>E:  </a:t>
            </a:r>
            <a:r>
              <a:rPr lang="pt-BR" u="sng" dirty="0" smtClean="0"/>
              <a:t> 6 </a:t>
            </a:r>
            <a:r>
              <a:rPr lang="pt-BR" dirty="0" smtClean="0"/>
              <a:t>= 0,30     VPP:</a:t>
            </a:r>
            <a:r>
              <a:rPr lang="pt-BR" u="sng" dirty="0" smtClean="0"/>
              <a:t> 17 </a:t>
            </a:r>
            <a:r>
              <a:rPr lang="pt-BR" dirty="0" smtClean="0"/>
              <a:t>= 0,54</a:t>
            </a:r>
          </a:p>
          <a:p>
            <a:r>
              <a:rPr lang="pt-BR" dirty="0"/>
              <a:t> </a:t>
            </a:r>
            <a:r>
              <a:rPr lang="pt-BR" dirty="0" smtClean="0"/>
              <a:t>     20                        31</a:t>
            </a:r>
            <a:endParaRPr lang="en-US" dirty="0"/>
          </a:p>
        </p:txBody>
      </p:sp>
      <p:sp>
        <p:nvSpPr>
          <p:cNvPr id="6" name="CaixaDeTexto 5"/>
          <p:cNvSpPr txBox="1"/>
          <p:nvPr/>
        </p:nvSpPr>
        <p:spPr>
          <a:xfrm>
            <a:off x="966308" y="5827956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 probabilidade de fazer o diagnóstico de diabetes é muito maior </a:t>
            </a:r>
            <a:r>
              <a:rPr lang="pt-BR" dirty="0" smtClean="0">
                <a:sym typeface="Wingdings" panose="05000000000000000000" pitchFamily="2" charset="2"/>
              </a:rPr>
              <a:t>  menos falso - / mais falso +; assim &gt; sensibilidade e &lt; especificidade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2674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5708" y="495279"/>
            <a:ext cx="8382000" cy="332399"/>
          </a:xfrm>
        </p:spPr>
        <p:txBody>
          <a:bodyPr/>
          <a:lstStyle/>
          <a:p>
            <a:r>
              <a:rPr lang="pt-BR" sz="2400" dirty="0" smtClean="0"/>
              <a:t>Ponto de corte para glicemia: alto</a:t>
            </a:r>
            <a:endParaRPr lang="en-US" sz="24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5" y="84789"/>
            <a:ext cx="3456384" cy="3429479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899592" y="5949280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 probabilidade de fazer o diagnóstico de diabetes é muito menor </a:t>
            </a:r>
            <a:r>
              <a:rPr lang="pt-BR" dirty="0" smtClean="0">
                <a:sym typeface="Wingdings" panose="05000000000000000000" pitchFamily="2" charset="2"/>
              </a:rPr>
              <a:t>  mais falso - / menos falso +; assim &lt; sensibilidade e &gt; especificidade</a:t>
            </a:r>
            <a:endParaRPr lang="en-US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206325"/>
            <a:ext cx="5328593" cy="4454923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5814392" y="396488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/>
              <a:t>S: </a:t>
            </a:r>
            <a:r>
              <a:rPr lang="pt-BR" dirty="0" smtClean="0"/>
              <a:t> </a:t>
            </a:r>
            <a:r>
              <a:rPr lang="pt-BR" u="sng" dirty="0" smtClean="0"/>
              <a:t>5 </a:t>
            </a:r>
            <a:r>
              <a:rPr lang="pt-BR" dirty="0"/>
              <a:t>= </a:t>
            </a:r>
            <a:r>
              <a:rPr lang="pt-BR" dirty="0" smtClean="0"/>
              <a:t>0,25    </a:t>
            </a:r>
            <a:r>
              <a:rPr lang="pt-BR" dirty="0"/>
              <a:t>VPN: </a:t>
            </a:r>
            <a:r>
              <a:rPr lang="pt-BR" u="sng" dirty="0" smtClean="0"/>
              <a:t>18 </a:t>
            </a:r>
            <a:r>
              <a:rPr lang="pt-BR" dirty="0"/>
              <a:t>= </a:t>
            </a:r>
            <a:r>
              <a:rPr lang="pt-BR" dirty="0" smtClean="0"/>
              <a:t>0,54 </a:t>
            </a:r>
            <a:endParaRPr lang="pt-BR" dirty="0"/>
          </a:p>
          <a:p>
            <a:r>
              <a:rPr lang="pt-BR" dirty="0"/>
              <a:t>     20                        </a:t>
            </a:r>
            <a:r>
              <a:rPr lang="pt-BR" dirty="0" smtClean="0"/>
              <a:t>33 </a:t>
            </a:r>
            <a:endParaRPr lang="pt-BR" dirty="0"/>
          </a:p>
          <a:p>
            <a:endParaRPr lang="pt-BR" dirty="0"/>
          </a:p>
          <a:p>
            <a:r>
              <a:rPr lang="pt-BR" dirty="0"/>
              <a:t>E:  </a:t>
            </a:r>
            <a:r>
              <a:rPr lang="pt-BR" u="sng" dirty="0"/>
              <a:t> </a:t>
            </a:r>
            <a:r>
              <a:rPr lang="pt-BR" u="sng" dirty="0" smtClean="0"/>
              <a:t>18 </a:t>
            </a:r>
            <a:r>
              <a:rPr lang="pt-BR" dirty="0"/>
              <a:t>= </a:t>
            </a:r>
            <a:r>
              <a:rPr lang="pt-BR" dirty="0" smtClean="0"/>
              <a:t>0,90     </a:t>
            </a:r>
            <a:r>
              <a:rPr lang="pt-BR" dirty="0"/>
              <a:t>VPP:</a:t>
            </a:r>
            <a:r>
              <a:rPr lang="pt-BR" u="sng" dirty="0"/>
              <a:t> 5</a:t>
            </a:r>
            <a:r>
              <a:rPr lang="pt-BR" u="sng" dirty="0" smtClean="0"/>
              <a:t> </a:t>
            </a:r>
            <a:r>
              <a:rPr lang="pt-BR" dirty="0"/>
              <a:t>= </a:t>
            </a:r>
            <a:r>
              <a:rPr lang="pt-BR" dirty="0" smtClean="0"/>
              <a:t>0,72</a:t>
            </a:r>
            <a:endParaRPr lang="pt-BR" dirty="0"/>
          </a:p>
          <a:p>
            <a:r>
              <a:rPr lang="pt-BR" dirty="0"/>
              <a:t>      20                       </a:t>
            </a:r>
            <a:r>
              <a:rPr lang="pt-BR" dirty="0" smtClean="0"/>
              <a:t>  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4866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pt-BR" dirty="0" smtClean="0"/>
              <a:t>Respondendo...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79117" y="1844824"/>
            <a:ext cx="8382000" cy="3939540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O que aconteceria se usássemos critérios mais rigorosos (IM ≥ 2,0 ou </a:t>
            </a:r>
            <a:r>
              <a:rPr lang="pt-BR" dirty="0" err="1" smtClean="0"/>
              <a:t>Iao</a:t>
            </a:r>
            <a:r>
              <a:rPr lang="pt-BR" dirty="0" smtClean="0"/>
              <a:t> ≥ 1,0)???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↓</a:t>
            </a:r>
            <a:r>
              <a:rPr lang="pt-BR" dirty="0" smtClean="0"/>
              <a:t> Sensibilidade</a:t>
            </a:r>
          </a:p>
          <a:p>
            <a:pPr marL="0" indent="0">
              <a:buNone/>
            </a:pPr>
            <a:r>
              <a:rPr lang="pt-BR" dirty="0" smtClean="0"/>
              <a:t>↑Especificidade </a:t>
            </a:r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err="1" smtClean="0">
                <a:sym typeface="Wingdings" panose="05000000000000000000" pitchFamily="2" charset="2"/>
              </a:rPr>
              <a:t>vc</a:t>
            </a:r>
            <a:r>
              <a:rPr lang="pt-BR" dirty="0" smtClean="0">
                <a:sym typeface="Wingdings" panose="05000000000000000000" pitchFamily="2" charset="2"/>
              </a:rPr>
              <a:t> aumenta a probabilidade de excluir os indivíduos que realmente não têm a doença. </a:t>
            </a: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0798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pt-BR" dirty="0" smtClean="0"/>
              <a:t>Revendo conceitos: 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251520" y="1124744"/>
            <a:ext cx="8382000" cy="4653636"/>
          </a:xfrm>
        </p:spPr>
        <p:txBody>
          <a:bodyPr/>
          <a:lstStyle/>
          <a:p>
            <a:pPr marL="341313" indent="-341313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Quanto mais </a:t>
            </a:r>
            <a:r>
              <a:rPr lang="pt-BR" sz="2800" b="1" dirty="0">
                <a:solidFill>
                  <a:srgbClr val="D10110"/>
                </a:solidFill>
                <a:latin typeface="Arial" charset="0"/>
                <a:ea typeface="Microsoft YaHei" charset="-122"/>
              </a:rPr>
              <a:t>sensível</a:t>
            </a:r>
            <a:r>
              <a:rPr lang="pt-BR" sz="2800" dirty="0">
                <a:solidFill>
                  <a:srgbClr val="D10110"/>
                </a:solidFill>
                <a:latin typeface="Arial" charset="0"/>
                <a:ea typeface="Microsoft YaHei" charset="-122"/>
              </a:rPr>
              <a:t> </a:t>
            </a: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o teste, melhor seu </a:t>
            </a:r>
            <a:r>
              <a:rPr lang="pt-BR" sz="2800" b="1" dirty="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Microsoft YaHei" charset="-122"/>
              </a:rPr>
              <a:t>VPN</a:t>
            </a: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 isto é, maior a segurança de que um paciente com resultado negativo não tenha a doença. </a:t>
            </a:r>
          </a:p>
          <a:p>
            <a:pPr marL="342900" indent="-341313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pt-BR" sz="2800" dirty="0">
              <a:solidFill>
                <a:srgbClr val="000000"/>
              </a:solidFill>
              <a:latin typeface="Arial" charset="0"/>
              <a:ea typeface="Microsoft YaHei" charset="-122"/>
            </a:endParaRPr>
          </a:p>
          <a:p>
            <a:pPr marL="341313" indent="-341313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Quanto mais </a:t>
            </a:r>
            <a:r>
              <a:rPr lang="pt-BR" sz="28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Microsoft YaHei" charset="-122"/>
              </a:rPr>
              <a:t>específico</a:t>
            </a: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 o teste, maior seu </a:t>
            </a:r>
            <a:r>
              <a:rPr lang="pt-BR" sz="28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Microsoft YaHei" charset="-122"/>
              </a:rPr>
              <a:t>VPP</a:t>
            </a: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, ou seja, maior a segurança de que um indivíduo com resultado positivo tenha a doença. </a:t>
            </a:r>
          </a:p>
          <a:p>
            <a:pPr marL="342900" indent="-341313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pt-BR" sz="2800" dirty="0">
              <a:solidFill>
                <a:srgbClr val="000000"/>
              </a:solidFill>
              <a:latin typeface="Arial" charset="0"/>
              <a:ea typeface="Microsoft YaHei" charset="-122"/>
            </a:endParaRPr>
          </a:p>
          <a:p>
            <a:pPr marL="341313" indent="-341313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Quanto </a:t>
            </a:r>
            <a:r>
              <a:rPr lang="pt-BR" sz="2800" b="1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maior</a:t>
            </a: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 a </a:t>
            </a:r>
            <a:r>
              <a:rPr lang="pt-B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Microsoft YaHei" charset="-122"/>
              </a:rPr>
              <a:t>prevalência da doença</a:t>
            </a: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, maior o </a:t>
            </a:r>
            <a:r>
              <a:rPr lang="pt-BR" sz="28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Microsoft YaHei" charset="-122"/>
              </a:rPr>
              <a:t>VPP</a:t>
            </a: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 e menor o VPN. </a:t>
            </a:r>
          </a:p>
          <a:p>
            <a:pPr marL="341313" indent="-341313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pt-BR" sz="2800" dirty="0">
              <a:solidFill>
                <a:srgbClr val="000000"/>
              </a:solidFill>
              <a:latin typeface="Arial" charset="0"/>
              <a:ea typeface="Microsoft YaHei" charset="-122"/>
            </a:endParaRPr>
          </a:p>
          <a:p>
            <a:pPr marL="341313" indent="-341313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Quanto </a:t>
            </a:r>
            <a:r>
              <a:rPr lang="pt-BR" sz="2800" b="1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menor</a:t>
            </a: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 a </a:t>
            </a:r>
            <a:r>
              <a:rPr lang="pt-B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Microsoft YaHei" charset="-122"/>
              </a:rPr>
              <a:t>prevalência da doença</a:t>
            </a: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, maior o </a:t>
            </a:r>
            <a:r>
              <a:rPr lang="pt-BR" sz="2800" b="1" dirty="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Microsoft YaHei" charset="-122"/>
              </a:rPr>
              <a:t>VPN </a:t>
            </a:r>
            <a:r>
              <a:rPr lang="pt-BR" sz="2800" dirty="0">
                <a:solidFill>
                  <a:srgbClr val="000000"/>
                </a:solidFill>
                <a:latin typeface="Arial" charset="0"/>
                <a:ea typeface="Microsoft YaHei" charset="-122"/>
              </a:rPr>
              <a:t>e menor o VPP. </a:t>
            </a:r>
          </a:p>
        </p:txBody>
      </p:sp>
    </p:spTree>
    <p:extLst>
      <p:ext uri="{BB962C8B-B14F-4D97-AF65-F5344CB8AC3E}">
        <p14:creationId xmlns:p14="http://schemas.microsoft.com/office/powerpoint/2010/main" val="39753363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pt-BR" dirty="0" smtClean="0"/>
              <a:t>Discussão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856167"/>
          </a:xfrm>
        </p:spPr>
        <p:txBody>
          <a:bodyPr/>
          <a:lstStyle/>
          <a:p>
            <a:r>
              <a:rPr lang="pt-BR" dirty="0" smtClean="0"/>
              <a:t>Valor dos testes de triagem: é importante ter alta sensibilidade e VPN </a:t>
            </a:r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>
                <a:solidFill>
                  <a:srgbClr val="FF0000"/>
                </a:solidFill>
                <a:sym typeface="Wingdings" panose="05000000000000000000" pitchFamily="2" charset="2"/>
              </a:rPr>
              <a:t>priorizar </a:t>
            </a:r>
            <a:r>
              <a:rPr lang="pt-BR" dirty="0" smtClean="0">
                <a:sym typeface="Wingdings" panose="05000000000000000000" pitchFamily="2" charset="2"/>
              </a:rPr>
              <a:t>taxas muito baixas de falso negativos, enquanto minimiza estudos falso positivos. </a:t>
            </a:r>
          </a:p>
          <a:p>
            <a:endParaRPr lang="pt-BR" dirty="0">
              <a:sym typeface="Wingdings" panose="05000000000000000000" pitchFamily="2" charset="2"/>
            </a:endParaRPr>
          </a:p>
          <a:p>
            <a:r>
              <a:rPr lang="pt-BR" dirty="0" smtClean="0">
                <a:solidFill>
                  <a:srgbClr val="FF0000"/>
                </a:solidFill>
                <a:sym typeface="Wingdings" panose="05000000000000000000" pitchFamily="2" charset="2"/>
              </a:rPr>
              <a:t>Enfatizando....</a:t>
            </a:r>
            <a:r>
              <a:rPr lang="pt-BR" dirty="0" smtClean="0">
                <a:sym typeface="Wingdings" panose="05000000000000000000" pitchFamily="2" charset="2"/>
              </a:rPr>
              <a:t> Não perder casos positivos.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554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329595"/>
          </a:xfrm>
        </p:spPr>
        <p:txBody>
          <a:bodyPr/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Conclusão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3644075"/>
          </a:xfrm>
        </p:spPr>
        <p:txBody>
          <a:bodyPr/>
          <a:lstStyle/>
          <a:p>
            <a:endParaRPr lang="pt-BR" dirty="0" smtClean="0"/>
          </a:p>
          <a:p>
            <a:r>
              <a:rPr lang="pt-BR" dirty="0" smtClean="0"/>
              <a:t>Um </a:t>
            </a:r>
            <a:r>
              <a:rPr lang="pt-BR" dirty="0"/>
              <a:t>protocolo ecocardiográfico portátil altamente focado apresentou boa sensibilidade e alto valor preditivo negativo para rastreio da doença cardíaca reumática tanto para leitores especialistas como para não-especialistas e poderia ser o próximo passo na evolução da </a:t>
            </a:r>
            <a:r>
              <a:rPr lang="pt-BR" dirty="0" err="1"/>
              <a:t>ecocardiografia</a:t>
            </a:r>
            <a:r>
              <a:rPr lang="pt-BR" dirty="0"/>
              <a:t> na cardiopatia reumática.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7096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163395"/>
          </a:xfrm>
        </p:spPr>
        <p:txBody>
          <a:bodyPr>
            <a:normAutofit/>
          </a:bodyPr>
          <a:lstStyle/>
          <a:p>
            <a:pPr algn="ctr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Para relembrar.... </a:t>
            </a:r>
            <a:endParaRPr lang="pt-BR" sz="3600" b="0" i="0" spc="-150" dirty="0">
              <a:solidFill>
                <a:srgbClr val="1D4775"/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81000" y="1628800"/>
            <a:ext cx="8382000" cy="4238600"/>
          </a:xfrm>
        </p:spPr>
        <p:txBody>
          <a:bodyPr>
            <a:normAutofit/>
          </a:bodyPr>
          <a:lstStyle/>
          <a:p>
            <a:r>
              <a:rPr lang="pt-BR" dirty="0" smtClean="0"/>
              <a:t>Grupos de leitores: 1, 2 e 3 (especialistas, não especialistas e especialistas). 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Grupos de imagens: A, B e C (A e B 200 exames – 100 com DCR e 100 normais e grupo C – 10 com DCR e 190 normais).</a:t>
            </a:r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 algn="l" defTabSz="9144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1579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ctr"/>
            <a:r>
              <a:rPr lang="pt-BR" dirty="0" smtClean="0"/>
              <a:t>Grupos: 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43198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268760"/>
            <a:ext cx="6480720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001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163395"/>
          </a:xfrm>
        </p:spPr>
        <p:txBody>
          <a:bodyPr>
            <a:normAutofit/>
          </a:bodyPr>
          <a:lstStyle/>
          <a:p>
            <a:pPr algn="ctr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Para relembrar.... </a:t>
            </a:r>
            <a:endParaRPr lang="pt-BR" sz="3600" b="0" i="0" spc="-150" dirty="0">
              <a:solidFill>
                <a:srgbClr val="1D4775"/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81000" y="1628800"/>
            <a:ext cx="8382000" cy="423860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Janela: </a:t>
            </a:r>
            <a:r>
              <a:rPr lang="pt-BR" dirty="0" err="1" smtClean="0"/>
              <a:t>paraesternal</a:t>
            </a:r>
            <a:r>
              <a:rPr lang="pt-BR" dirty="0" smtClean="0"/>
              <a:t> eixo longo</a:t>
            </a:r>
          </a:p>
          <a:p>
            <a:endParaRPr lang="pt-BR" dirty="0"/>
          </a:p>
          <a:p>
            <a:r>
              <a:rPr lang="pt-BR" dirty="0" smtClean="0"/>
              <a:t>Interpretação </a:t>
            </a:r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positivos </a:t>
            </a:r>
            <a:r>
              <a:rPr lang="pt-BR" dirty="0"/>
              <a:t>se: regurgitação mitral ⩾1,5 cm e / ou qualquer insuficiência aórtica </a:t>
            </a:r>
            <a:r>
              <a:rPr lang="pt-BR" dirty="0" smtClean="0"/>
              <a:t>observada*. 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 algn="r">
              <a:buNone/>
            </a:pPr>
            <a:r>
              <a:rPr lang="pt-BR" sz="1600" dirty="0" smtClean="0"/>
              <a:t>* Um dos critérios simplificados da Federação Mundial do coração para diagnóstico de DCR</a:t>
            </a:r>
            <a:endParaRPr lang="pt-BR" sz="1600" dirty="0"/>
          </a:p>
          <a:p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 algn="l" defTabSz="9144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83161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6346" y="404664"/>
            <a:ext cx="8382000" cy="894556"/>
          </a:xfrm>
        </p:spPr>
        <p:txBody>
          <a:bodyPr/>
          <a:lstStyle/>
          <a:p>
            <a:pPr algn="ctr"/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406346" y="2132856"/>
            <a:ext cx="8382000" cy="2659190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/>
              <a:t>D</a:t>
            </a:r>
            <a:r>
              <a:rPr lang="pt-BR" dirty="0" smtClean="0"/>
              <a:t>eterminar </a:t>
            </a:r>
            <a:r>
              <a:rPr lang="pt-BR" dirty="0"/>
              <a:t>a sensibilidade, especificidade, </a:t>
            </a:r>
            <a:r>
              <a:rPr lang="pt-BR" dirty="0" smtClean="0"/>
              <a:t>valor </a:t>
            </a:r>
            <a:r>
              <a:rPr lang="pt-BR" dirty="0"/>
              <a:t>preditivo positivo e valor preditivo negativo de um protocolo ecocardiográfico portátil focado em uma única janela </a:t>
            </a:r>
            <a:r>
              <a:rPr lang="pt-BR" dirty="0" smtClean="0"/>
              <a:t>e em uma </a:t>
            </a:r>
            <a:r>
              <a:rPr lang="pt-BR" dirty="0"/>
              <a:t>única medida </a:t>
            </a:r>
            <a:r>
              <a:rPr lang="pt-BR" dirty="0" smtClean="0"/>
              <a:t>(tamanho </a:t>
            </a:r>
            <a:r>
              <a:rPr lang="pt-BR" dirty="0"/>
              <a:t>da regurgitação </a:t>
            </a:r>
            <a:r>
              <a:rPr lang="pt-BR" dirty="0" smtClean="0"/>
              <a:t>mitral) para </a:t>
            </a:r>
            <a:r>
              <a:rPr lang="pt-BR" dirty="0"/>
              <a:t>o rastreio da doença cardíaca </a:t>
            </a:r>
            <a:r>
              <a:rPr lang="pt-BR" dirty="0" smtClean="0"/>
              <a:t>reumática.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9090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329595"/>
          </a:xfrm>
        </p:spPr>
        <p:txBody>
          <a:bodyPr/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Objetivos secundários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3508653"/>
          </a:xfrm>
        </p:spPr>
        <p:txBody>
          <a:bodyPr/>
          <a:lstStyle/>
          <a:p>
            <a:pPr marL="0" indent="0" algn="ctr">
              <a:buNone/>
            </a:pPr>
            <a:endParaRPr lang="pt-BR" sz="2400" i="1" dirty="0" smtClean="0"/>
          </a:p>
          <a:p>
            <a:pPr marL="0" indent="0" algn="ctr">
              <a:buNone/>
            </a:pPr>
            <a:r>
              <a:rPr lang="pt-BR" sz="2400" i="1" dirty="0" smtClean="0"/>
              <a:t>Comparar: </a:t>
            </a:r>
          </a:p>
          <a:p>
            <a:pPr marL="0" indent="0">
              <a:buNone/>
            </a:pPr>
            <a:endParaRPr lang="pt-BR" sz="2400" dirty="0" smtClean="0"/>
          </a:p>
          <a:p>
            <a:r>
              <a:rPr lang="pt-BR" sz="2400" dirty="0" err="1" smtClean="0"/>
              <a:t>Ecocardiograma</a:t>
            </a:r>
            <a:r>
              <a:rPr lang="pt-BR" sz="2400" dirty="0" smtClean="0"/>
              <a:t> completo x </a:t>
            </a:r>
            <a:r>
              <a:rPr lang="pt-BR" sz="2400" dirty="0" err="1" smtClean="0"/>
              <a:t>ecocardiograma</a:t>
            </a:r>
            <a:r>
              <a:rPr lang="pt-BR" sz="2400" dirty="0" smtClean="0"/>
              <a:t> focado;</a:t>
            </a:r>
          </a:p>
          <a:p>
            <a:endParaRPr lang="pt-BR" sz="2400" dirty="0" smtClean="0"/>
          </a:p>
          <a:p>
            <a:r>
              <a:rPr lang="pt-BR" sz="2400" dirty="0" smtClean="0"/>
              <a:t>O desempenho </a:t>
            </a:r>
            <a:r>
              <a:rPr lang="pt-BR" sz="2400" dirty="0"/>
              <a:t>entre leitores especialistas e não </a:t>
            </a:r>
            <a:r>
              <a:rPr lang="pt-BR" sz="2400" dirty="0" smtClean="0"/>
              <a:t>especialistas; </a:t>
            </a:r>
          </a:p>
          <a:p>
            <a:pPr marL="0" indent="0">
              <a:buNone/>
            </a:pPr>
            <a:endParaRPr lang="pt-BR" sz="2400" dirty="0" smtClean="0"/>
          </a:p>
          <a:p>
            <a:r>
              <a:rPr lang="pt-BR" sz="2400" dirty="0" smtClean="0"/>
              <a:t>O </a:t>
            </a:r>
            <a:r>
              <a:rPr lang="pt-BR" sz="2400" dirty="0"/>
              <a:t>desempenho do protocolo portátil entre as populações de alta e baixa </a:t>
            </a:r>
            <a:r>
              <a:rPr lang="pt-BR" sz="2400" dirty="0" smtClean="0"/>
              <a:t>prevalência;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68964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ctr"/>
            <a:r>
              <a:rPr lang="pt-BR" dirty="0" smtClean="0"/>
              <a:t>Critérios de exclusão: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3730252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600 estudos iniciais </a:t>
            </a:r>
            <a:r>
              <a:rPr lang="pt-BR" dirty="0" smtClean="0">
                <a:sym typeface="Wingdings" panose="05000000000000000000" pitchFamily="2" charset="2"/>
              </a:rPr>
              <a:t> 13 excluídos  final com 587 estudos   1.761 interpretações</a:t>
            </a:r>
          </a:p>
          <a:p>
            <a:pPr marL="0" indent="0">
              <a:buNone/>
            </a:pPr>
            <a:endParaRPr lang="pt-B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pt-BR" sz="2400" dirty="0" smtClean="0">
                <a:sym typeface="Wingdings" panose="05000000000000000000" pitchFamily="2" charset="2"/>
              </a:rPr>
              <a:t>a) 84 iniciais com DCR definitiva (40 + 40 + 4)  76</a:t>
            </a:r>
            <a:endParaRPr lang="pt-BR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pt-BR" sz="2400" dirty="0" smtClean="0">
                <a:sym typeface="Wingdings" panose="05000000000000000000" pitchFamily="2" charset="2"/>
              </a:rPr>
              <a:t>b) 126 iniciais com DCR </a:t>
            </a:r>
            <a:r>
              <a:rPr lang="pt-BR" sz="2400" dirty="0" err="1" smtClean="0">
                <a:sym typeface="Wingdings" panose="05000000000000000000" pitchFamily="2" charset="2"/>
              </a:rPr>
              <a:t>boderline</a:t>
            </a:r>
            <a:r>
              <a:rPr lang="pt-BR" sz="2400" dirty="0" smtClean="0">
                <a:sym typeface="Wingdings" panose="05000000000000000000" pitchFamily="2" charset="2"/>
              </a:rPr>
              <a:t> (60 + 60 + 6)  122</a:t>
            </a:r>
          </a:p>
          <a:p>
            <a:pPr marL="0" indent="0">
              <a:buNone/>
            </a:pPr>
            <a:r>
              <a:rPr lang="pt-BR" sz="2400" dirty="0" smtClean="0">
                <a:sym typeface="Wingdings" panose="05000000000000000000" pitchFamily="2" charset="2"/>
              </a:rPr>
              <a:t>c) 390 iniciais normais (100 + 100 + 190)  389 casos</a:t>
            </a:r>
            <a:endParaRPr lang="pt-BR" sz="2400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3953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204864"/>
            <a:ext cx="8382000" cy="664797"/>
          </a:xfrm>
        </p:spPr>
        <p:txBody>
          <a:bodyPr/>
          <a:lstStyle/>
          <a:p>
            <a:pPr algn="ctr"/>
            <a:r>
              <a:rPr lang="pt-BR" dirty="0" smtClean="0"/>
              <a:t>Resultados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611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White with Blue Bar Segoe Template_TP10286789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Branco com fonte Courier para slides de código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EEFD162-EDAF-40F1-8DE6-8C07E9AEC8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Amostra de slides de apresentação (Design cinza-claro com barra azul)</Template>
  <TotalTime>2994</TotalTime>
  <Words>1546</Words>
  <Application>Microsoft Office PowerPoint</Application>
  <PresentationFormat>Apresentação na tela (4:3)</PresentationFormat>
  <Paragraphs>151</Paragraphs>
  <Slides>25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25</vt:i4>
      </vt:variant>
    </vt:vector>
  </HeadingPairs>
  <TitlesOfParts>
    <vt:vector size="32" baseType="lpstr">
      <vt:lpstr>Microsoft YaHei</vt:lpstr>
      <vt:lpstr>Arial</vt:lpstr>
      <vt:lpstr>Calibri</vt:lpstr>
      <vt:lpstr>Courier New</vt:lpstr>
      <vt:lpstr>Wingdings</vt:lpstr>
      <vt:lpstr>1_White with Blue Bar Segoe Template_TP10286789</vt:lpstr>
      <vt:lpstr>Branco com fonte Courier para slides de código</vt:lpstr>
      <vt:lpstr>Apresentação do PowerPoint</vt:lpstr>
      <vt:lpstr>Para relembrar.... </vt:lpstr>
      <vt:lpstr>Para relembrar.... </vt:lpstr>
      <vt:lpstr>Grupos: </vt:lpstr>
      <vt:lpstr>Para relembrar.... </vt:lpstr>
      <vt:lpstr>Objetivos</vt:lpstr>
      <vt:lpstr> Objetivos secundários</vt:lpstr>
      <vt:lpstr>Critérios de exclusão:</vt:lpstr>
      <vt:lpstr>Resultados</vt:lpstr>
      <vt:lpstr>Sensibilidade:</vt:lpstr>
      <vt:lpstr>Especificidade:</vt:lpstr>
      <vt:lpstr>Valor preditivo negativo:</vt:lpstr>
      <vt:lpstr>Valor preditivo positivo:</vt:lpstr>
      <vt:lpstr>DCR definitiva x DCR boderline </vt:lpstr>
      <vt:lpstr>Grupos A e B x grupo C </vt:lpstr>
      <vt:lpstr>Fontes de erro:</vt:lpstr>
      <vt:lpstr>Apresentação do PowerPoint</vt:lpstr>
      <vt:lpstr>Exemplo: Diabetes x Glicemia</vt:lpstr>
      <vt:lpstr>Apresentação do PowerPoint</vt:lpstr>
      <vt:lpstr>Ponto de corte para glicemia: baixo</vt:lpstr>
      <vt:lpstr>Ponto de corte para glicemia: alto</vt:lpstr>
      <vt:lpstr>Respondendo...</vt:lpstr>
      <vt:lpstr>Revendo conceitos: </vt:lpstr>
      <vt:lpstr>Discussão</vt:lpstr>
      <vt:lpstr> Conclusão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artigo</dc:title>
  <dc:creator>marcio barros</dc:creator>
  <cp:keywords/>
  <cp:lastModifiedBy>marcio barros</cp:lastModifiedBy>
  <cp:revision>31</cp:revision>
  <dcterms:created xsi:type="dcterms:W3CDTF">2018-04-04T22:10:15Z</dcterms:created>
  <dcterms:modified xsi:type="dcterms:W3CDTF">2018-04-18T21:03:40Z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TC102867899990</vt:lpwstr>
  </property>
</Properties>
</file>