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59" r:id="rId6"/>
    <p:sldId id="257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0000"/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FA67F-120E-44D4-A40A-96DB63146072}" type="datetimeFigureOut">
              <a:rPr lang="pt-BR" smtClean="0"/>
              <a:pPr/>
              <a:t>05/04/2018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45A9D-0842-4F74-AD49-E35DC8FA85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/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r="50000"/>
          <a:stretch/>
        </p:blipFill>
        <p:spPr bwMode="auto">
          <a:xfrm>
            <a:off x="354842" y="409433"/>
            <a:ext cx="2000264" cy="123585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Título 1"/>
          <p:cNvSpPr txBox="1">
            <a:spLocks/>
          </p:cNvSpPr>
          <p:nvPr/>
        </p:nvSpPr>
        <p:spPr bwMode="auto">
          <a:xfrm>
            <a:off x="6215074" y="4500570"/>
            <a:ext cx="2714644" cy="122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pt-BR" altLang="pt-BR" sz="2400" b="1" dirty="0" smtClean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  <a:p>
            <a:endParaRPr lang="pt-BR" altLang="pt-BR" sz="2400" b="1" dirty="0" smtClean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altLang="pt-BR" sz="240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Carla </a:t>
            </a:r>
            <a:r>
              <a:rPr lang="pt-BR" altLang="pt-BR" sz="2400" dirty="0" err="1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Marien</a:t>
            </a:r>
            <a:endParaRPr lang="pt-BR" altLang="pt-BR" sz="2400" dirty="0" smtClean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BR" altLang="pt-BR" sz="2400" dirty="0" err="1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Elisângela</a:t>
            </a:r>
            <a:r>
              <a:rPr lang="pt-BR" altLang="pt-BR" sz="240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Pessoa</a:t>
            </a:r>
          </a:p>
          <a:p>
            <a:r>
              <a:rPr lang="pt-BR" altLang="pt-BR" sz="240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Júlia Soares</a:t>
            </a:r>
          </a:p>
          <a:p>
            <a:r>
              <a:rPr lang="pt-BR" altLang="pt-BR" sz="2400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Sarah </a:t>
            </a:r>
            <a:r>
              <a:rPr lang="pt-BR" altLang="pt-BR" sz="2400" dirty="0" err="1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Liduário</a:t>
            </a:r>
            <a:endParaRPr lang="pt-BR" altLang="pt-BR" sz="2400" dirty="0" smtClean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altLang="pt-BR" sz="2400" b="1" dirty="0" smtClean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pt-BR" altLang="pt-BR" sz="2400" b="1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643174" y="214290"/>
            <a:ext cx="6000792" cy="1638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pt-BR" sz="2000" b="1" dirty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UNIVERSIDADE FEDERAL DE MINAS GERAIS</a:t>
            </a:r>
          </a:p>
          <a:p>
            <a:pPr algn="ctr"/>
            <a:r>
              <a:rPr lang="pt-BR" altLang="pt-BR" sz="2000" b="1" dirty="0" err="1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Pós-graduação</a:t>
            </a:r>
            <a:r>
              <a:rPr lang="pt-BR" altLang="pt-BR" sz="2000" b="1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 em Saúde Pública</a:t>
            </a:r>
          </a:p>
          <a:p>
            <a:pPr algn="ctr"/>
            <a:r>
              <a:rPr lang="pt-BR" altLang="pt-BR" sz="2000" b="1" dirty="0" smtClean="0">
                <a:solidFill>
                  <a:srgbClr val="262626"/>
                </a:solidFill>
                <a:latin typeface="Arial" pitchFamily="34" charset="0"/>
                <a:cs typeface="Arial" pitchFamily="34" charset="0"/>
              </a:rPr>
              <a:t>Disciplina: Princípios de Bioestatística</a:t>
            </a:r>
            <a:endParaRPr lang="pt-BR" altLang="pt-BR" sz="2000" b="1" dirty="0">
              <a:solidFill>
                <a:srgbClr val="2626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428991" y="6264322"/>
            <a:ext cx="5305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Março de 2018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 bwMode="auto">
          <a:xfrm>
            <a:off x="428596" y="2357430"/>
            <a:ext cx="8286808" cy="115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pt-BR" sz="54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Apresentação de Artigo</a:t>
            </a:r>
            <a:endParaRPr lang="pt-BR" altLang="pt-BR" sz="5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1763688" y="2606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Análise Descritiva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/>
          <a:srcRect l="21264" t="14811" r="22038" b="8359"/>
          <a:stretch/>
        </p:blipFill>
        <p:spPr>
          <a:xfrm>
            <a:off x="251520" y="1484784"/>
            <a:ext cx="8640960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18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rgbClr val="C00000"/>
                </a:solidFill>
              </a:rPr>
              <a:t>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FIOLET, T.; SROUR, B.; SELLEM, L.; KESSE-GUYOT, E.; ALLÈS, B.; MÉJEAN, C.; et al.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Consumption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ultra-processed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foods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cancer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NutriNet-Santé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prospective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cohort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BMJ, 360:k322, 2018.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 smtClean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1763688" y="2606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Referência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67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146" y="1285861"/>
            <a:ext cx="8830342" cy="3643338"/>
          </a:xfrm>
          <a:prstGeom prst="rect">
            <a:avLst/>
          </a:prstGeom>
          <a:noFill/>
          <a:ln w="57150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57298"/>
            <a:ext cx="8668111" cy="5084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ângulo de cantos arredondados 4"/>
          <p:cNvSpPr/>
          <p:nvPr/>
        </p:nvSpPr>
        <p:spPr>
          <a:xfrm>
            <a:off x="467544" y="2996952"/>
            <a:ext cx="820891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800" dirty="0" smtClean="0">
                <a:latin typeface="Arial" pitchFamily="34" charset="0"/>
                <a:cs typeface="Arial" pitchFamily="34" charset="0"/>
              </a:rPr>
              <a:t>Existe associações entre consumo de alimentos ultraprocessados ​​e o risco de câncer ?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91680" y="2606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Pergunta do estudo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1857356" y="3786190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Tipo de estudo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14348" y="5143512"/>
            <a:ext cx="621507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Coorte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Clr>
                <a:srgbClr val="C00000"/>
              </a:buClr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1844080" y="4130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Desenho do estudo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785786" y="2000240"/>
            <a:ext cx="622461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Longitudinal</a:t>
            </a:r>
          </a:p>
          <a:p>
            <a:pPr algn="just">
              <a:buClr>
                <a:srgbClr val="C00000"/>
              </a:buClr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1691680" y="260648"/>
            <a:ext cx="5832648" cy="131096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Estudo de coorte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1367644" y="2204864"/>
            <a:ext cx="6480720" cy="4286280"/>
          </a:xfrm>
          <a:prstGeom prst="roundRect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Clr>
                <a:srgbClr val="C00000"/>
              </a:buClr>
            </a:pPr>
            <a:endParaRPr lang="pt-PT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França  </a:t>
            </a: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2009 - 2017</a:t>
            </a:r>
            <a:endParaRPr lang="pt-PT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PT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104.980 participantes</a:t>
            </a:r>
          </a:p>
          <a:p>
            <a:pPr algn="just">
              <a:buClr>
                <a:srgbClr val="C00000"/>
              </a:buClr>
            </a:pPr>
            <a:endParaRPr lang="pt-PT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Coleta em ambiente virtual</a:t>
            </a:r>
          </a:p>
          <a:p>
            <a:pPr algn="just">
              <a:buClr>
                <a:srgbClr val="C00000"/>
              </a:buClr>
            </a:pPr>
            <a:endParaRPr lang="pt-PT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Idade mínima de 18 anos </a:t>
            </a:r>
          </a:p>
          <a:p>
            <a:pPr algn="just">
              <a:buClr>
                <a:srgbClr val="C00000"/>
              </a:buClr>
            </a:pPr>
            <a:r>
              <a:rPr lang="pt-PT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média </a:t>
            </a:r>
            <a:r>
              <a:rPr lang="pt-PT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42,8 anos)</a:t>
            </a:r>
          </a:p>
          <a:p>
            <a:pPr algn="just">
              <a:buClr>
                <a:srgbClr val="C00000"/>
              </a:buClr>
            </a:pPr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539552" y="476672"/>
            <a:ext cx="8280920" cy="604867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pt-PT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Os questionários aplicados pela web foram validados.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endParaRPr lang="pt-PT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</a:pPr>
            <a:endParaRPr lang="pt-PT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ü"/>
            </a:pPr>
            <a:r>
              <a:rPr lang="pt-PT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Os relatórios médicos enviados pelos participantes foram validados por uma equipe médica do estudo.</a:t>
            </a:r>
          </a:p>
          <a:p>
            <a:pPr algn="just">
              <a:buClr>
                <a:srgbClr val="C00000"/>
              </a:buClr>
            </a:pPr>
            <a:endParaRPr lang="pt-PT" sz="3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539552" y="476672"/>
            <a:ext cx="8280920" cy="604867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pt-PT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Ensaios controlados aleatórios tem sido considerados o único padrão ouro para eliminação de viés de confusão, mas eles não capturam o consumo alimentar como é na vida cotidiana.</a:t>
            </a:r>
          </a:p>
          <a:p>
            <a:pPr algn="just">
              <a:lnSpc>
                <a:spcPct val="150000"/>
              </a:lnSpc>
            </a:pPr>
            <a:endParaRPr lang="pt-PT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Viés de seleção</a:t>
            </a: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de cantos arredondados 3"/>
          <p:cNvSpPr/>
          <p:nvPr/>
        </p:nvSpPr>
        <p:spPr>
          <a:xfrm>
            <a:off x="1763688" y="2606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Confundimento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71472" y="2000240"/>
            <a:ext cx="792961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Ajuste pelos possíveis fatores de confusão</a:t>
            </a:r>
          </a:p>
          <a:p>
            <a:pPr algn="just">
              <a:buClr>
                <a:srgbClr val="C00000"/>
              </a:buClr>
            </a:pPr>
            <a:endParaRPr lang="pt-PT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r>
              <a:rPr lang="pt-PT" sz="2400" dirty="0" smtClean="0">
                <a:latin typeface="Arial" pitchFamily="34" charset="0"/>
                <a:cs typeface="Arial" pitchFamily="34" charset="0"/>
              </a:rPr>
              <a:t> Confusão residual ?</a:t>
            </a:r>
          </a:p>
          <a:p>
            <a:pPr algn="just">
              <a:buClr>
                <a:srgbClr val="C00000"/>
              </a:buClr>
            </a:pPr>
            <a:r>
              <a:rPr lang="pt-PT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</a:pPr>
            <a:endParaRPr lang="pt-PT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517232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rgbClr val="C00000"/>
                </a:solidFill>
              </a:rPr>
              <a:t>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Até 1º de janeiro de 2017 foram incluídos 104.980 participantes sem </a:t>
            </a:r>
            <a:r>
              <a:rPr 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câncer no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início: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mínimo dois </a:t>
            </a:r>
            <a:r>
              <a:rPr lang="pt-BR" sz="3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recordatórios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alimentares de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24 horas durante os dois primeiros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anos de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acompanhamento. </a:t>
            </a:r>
            <a:endParaRPr lang="pt-BR" sz="3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pt-BR" sz="3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3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Cada participante: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calculado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proporção (g/dia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) de alimentos </a:t>
            </a:r>
            <a:r>
              <a:rPr lang="pt-BR" sz="3100" dirty="0" err="1">
                <a:latin typeface="Arial" panose="020B0604020202020204" pitchFamily="34" charset="0"/>
                <a:cs typeface="Arial" panose="020B0604020202020204" pitchFamily="34" charset="0"/>
              </a:rPr>
              <a:t>ultraprocessados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 ​​na dieta total. </a:t>
            </a:r>
            <a:endParaRPr lang="pt-BR" sz="3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3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Determinada </a:t>
            </a:r>
            <a:r>
              <a:rPr 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a proporção de alimentos </a:t>
            </a:r>
            <a:r>
              <a:rPr lang="pt-BR" sz="31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ultraprocessados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na </a:t>
            </a:r>
            <a:r>
              <a:rPr 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dieta, calculando uma relação de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peso: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levar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em conta alimentos processados ​​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que não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fornecem energia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(bebidas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adoçadas) e fatores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não-nutricionais relacionados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ao processamento de alimentos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(aditivos alimentares).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sz="3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todas as </a:t>
            </a:r>
            <a:r>
              <a:rPr lang="pt-BR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covariáveis</a:t>
            </a:r>
            <a:r>
              <a:rPr lang="pt-BR" sz="3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exceto atividade física: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menos de 5% dos valores estavam 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faltando e 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foram imputados ao valor modal (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para variáveis</a:t>
            </a:r>
            <a:r>
              <a:rPr lang="pt-BR" sz="3100" dirty="0">
                <a:latin typeface="Arial" panose="020B0604020202020204" pitchFamily="34" charset="0"/>
                <a:cs typeface="Arial" panose="020B0604020202020204" pitchFamily="34" charset="0"/>
              </a:rPr>
              <a:t>) ou para a mediana (para variáveis ​​contínuas</a:t>
            </a:r>
            <a:r>
              <a:rPr lang="pt-B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pt-BR" sz="3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tângulo de cantos arredondados 3"/>
          <p:cNvSpPr/>
          <p:nvPr/>
        </p:nvSpPr>
        <p:spPr>
          <a:xfrm>
            <a:off x="1763688" y="260648"/>
            <a:ext cx="5832648" cy="953774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Análise Estatística</a:t>
            </a:r>
            <a:endParaRPr lang="pt-BR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15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336</Words>
  <Application>Microsoft Office PowerPoint</Application>
  <PresentationFormat>Apresentação na tela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Elisangela</dc:creator>
  <cp:lastModifiedBy>Usuário do Windows</cp:lastModifiedBy>
  <cp:revision>13</cp:revision>
  <dcterms:created xsi:type="dcterms:W3CDTF">2018-03-20T21:19:22Z</dcterms:created>
  <dcterms:modified xsi:type="dcterms:W3CDTF">2018-04-05T16:29:28Z</dcterms:modified>
</cp:coreProperties>
</file>