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81" d="100"/>
          <a:sy n="81" d="100"/>
        </p:scale>
        <p:origin x="-448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printerSettings" Target="printerSettings/printerSettings1.bin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328166" y="1295400"/>
            <a:ext cx="6487668" cy="3152887"/>
          </a:xfrm>
          <a:prstGeom prst="rect">
            <a:avLst/>
          </a:prstGeo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/>
          <a:p>
            <a:pPr marL="0" indent="0" algn="l" defTabSz="914400" rtl="0" eaLnBrk="1" latinLnBrk="0" hangingPunct="1">
              <a:spcBef>
                <a:spcPts val="2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</a:pPr>
            <a:endParaRPr sz="3200" kern="120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22921" y="1523999"/>
            <a:ext cx="6498158" cy="1724867"/>
          </a:xfrm>
        </p:spPr>
        <p:txBody>
          <a:bodyPr vert="horz" lIns="91440" tIns="45720" rIns="91440" bIns="45720" rtlCol="0" anchor="b" anchorCtr="0">
            <a:noAutofit/>
          </a:bodyPr>
          <a:lstStyle>
            <a:lvl1pPr marL="0" indent="0" algn="ctr" defTabSz="914400" rtl="0" eaLnBrk="1" latinLnBrk="0" hangingPunct="1">
              <a:spcBef>
                <a:spcPct val="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4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PT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22921" y="3299012"/>
            <a:ext cx="6498159" cy="916641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ts val="3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PT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21/03/18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398" y="611872"/>
            <a:ext cx="4079545" cy="1162050"/>
          </a:xfrm>
        </p:spPr>
        <p:txBody>
          <a:bodyPr anchor="b"/>
          <a:lstStyle>
            <a:lvl1pPr algn="ctr">
              <a:defRPr sz="3600" b="0"/>
            </a:lvl1pPr>
          </a:lstStyle>
          <a:p>
            <a:r>
              <a:rPr lang="pt-PT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398" y="1787856"/>
            <a:ext cx="4079545" cy="3720152"/>
          </a:xfrm>
        </p:spPr>
        <p:txBody>
          <a:bodyPr>
            <a:normAutofit/>
          </a:bodyPr>
          <a:lstStyle>
            <a:lvl1pPr marL="0" indent="0" algn="ctr"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21/03/18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  <p:sp>
        <p:nvSpPr>
          <p:cNvPr id="8" name="Picture Placeholder 2"/>
          <p:cNvSpPr>
            <a:spLocks noGrp="1"/>
          </p:cNvSpPr>
          <p:nvPr>
            <p:ph type="pic" idx="1"/>
          </p:nvPr>
        </p:nvSpPr>
        <p:spPr>
          <a:xfrm>
            <a:off x="5090617" y="359392"/>
            <a:ext cx="3657600" cy="5318077"/>
          </a:xfr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ts val="2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32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PT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21/03/18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69792" y="368301"/>
            <a:ext cx="1524000" cy="5575300"/>
          </a:xfrm>
        </p:spPr>
        <p:txBody>
          <a:bodyPr vert="eaVert"/>
          <a:lstStyle/>
          <a:p>
            <a:r>
              <a:rPr lang="pt-PT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49274" y="368301"/>
            <a:ext cx="6689726" cy="5575300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21/03/18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21/03/18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3538" y="3352801"/>
            <a:ext cx="8416925" cy="1470025"/>
          </a:xfrm>
        </p:spPr>
        <p:txBody>
          <a:bodyPr/>
          <a:lstStyle/>
          <a:p>
            <a:r>
              <a:rPr lang="pt-PT" smtClean="0"/>
              <a:t>Click to edit Master title style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63538" y="4771029"/>
            <a:ext cx="8416925" cy="972671"/>
          </a:xfrm>
        </p:spPr>
        <p:txBody>
          <a:bodyPr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PT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21/03/18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  <p:sp>
        <p:nvSpPr>
          <p:cNvPr id="9" name="Picture Placeholder 2"/>
          <p:cNvSpPr>
            <a:spLocks noGrp="1"/>
          </p:cNvSpPr>
          <p:nvPr>
            <p:ph type="pic" idx="13"/>
          </p:nvPr>
        </p:nvSpPr>
        <p:spPr>
          <a:xfrm>
            <a:off x="370980" y="363538"/>
            <a:ext cx="8402040" cy="2836862"/>
          </a:xfr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PT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2403144"/>
            <a:ext cx="8056563" cy="1362075"/>
          </a:xfrm>
        </p:spPr>
        <p:txBody>
          <a:bodyPr anchor="b" anchorCtr="0"/>
          <a:lstStyle>
            <a:lvl1pPr algn="ctr">
              <a:defRPr sz="4600" b="0" cap="none" baseline="0"/>
            </a:lvl1pPr>
          </a:lstStyle>
          <a:p>
            <a:r>
              <a:rPr lang="pt-PT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5" y="3736005"/>
            <a:ext cx="8056563" cy="1500187"/>
          </a:xfrm>
        </p:spPr>
        <p:txBody>
          <a:bodyPr anchor="t" anchorCtr="0"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21/03/18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107576"/>
            <a:ext cx="8042276" cy="1336956"/>
          </a:xfrm>
        </p:spPr>
        <p:txBody>
          <a:bodyPr/>
          <a:lstStyle/>
          <a:p>
            <a:r>
              <a:rPr lang="pt-PT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49275" y="1600201"/>
            <a:ext cx="3840480" cy="4343400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1071" y="1600201"/>
            <a:ext cx="3840480" cy="4343400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21/03/18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4" y="107576"/>
            <a:ext cx="8042276" cy="1336956"/>
          </a:xfrm>
        </p:spPr>
        <p:txBody>
          <a:bodyPr/>
          <a:lstStyle>
            <a:lvl1pPr>
              <a:defRPr/>
            </a:lvl1pPr>
          </a:lstStyle>
          <a:p>
            <a:r>
              <a:rPr lang="pt-PT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4" y="1453224"/>
            <a:ext cx="3840480" cy="750887"/>
          </a:xfrm>
        </p:spPr>
        <p:txBody>
          <a:bodyPr anchor="b">
            <a:noAutofit/>
          </a:bodyPr>
          <a:lstStyle>
            <a:lvl1pPr marL="0" indent="0" algn="ctr">
              <a:spcBef>
                <a:spcPts val="0"/>
              </a:spcBef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9274" y="2347415"/>
            <a:ext cx="3840480" cy="3596185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1070" y="1453224"/>
            <a:ext cx="3840480" cy="750887"/>
          </a:xfrm>
        </p:spPr>
        <p:txBody>
          <a:bodyPr anchor="b">
            <a:noAutofit/>
          </a:bodyPr>
          <a:lstStyle>
            <a:lvl1pPr marL="0" indent="0" algn="ctr">
              <a:spcBef>
                <a:spcPts val="0"/>
              </a:spcBef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1070" y="2347415"/>
            <a:ext cx="3840480" cy="3596185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21/03/18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21/03/18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21/03/18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399" y="611872"/>
            <a:ext cx="3840480" cy="1162050"/>
          </a:xfrm>
        </p:spPr>
        <p:txBody>
          <a:bodyPr anchor="b"/>
          <a:lstStyle>
            <a:lvl1pPr algn="ctr">
              <a:defRPr sz="3600" b="0"/>
            </a:lvl1pPr>
          </a:lstStyle>
          <a:p>
            <a:r>
              <a:rPr lang="pt-PT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2824" y="368300"/>
            <a:ext cx="3840480" cy="5575300"/>
          </a:xfrm>
        </p:spPr>
        <p:txBody>
          <a:bodyPr>
            <a:normAutofit/>
          </a:bodyPr>
          <a:lstStyle>
            <a:lvl1pPr>
              <a:spcBef>
                <a:spcPts val="2000"/>
              </a:spcBef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399" y="1787856"/>
            <a:ext cx="3840480" cy="3720152"/>
          </a:xfrm>
        </p:spPr>
        <p:txBody>
          <a:bodyPr>
            <a:normAutofit/>
          </a:bodyPr>
          <a:lstStyle>
            <a:lvl1pPr marL="0" indent="0" algn="ctr"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21/03/18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49275" y="107576"/>
            <a:ext cx="8042276" cy="1336956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pt-PT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5" y="1600201"/>
            <a:ext cx="8042276" cy="434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629835" y="627566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B01F9CA3-105E-4857-9057-6DB6197DA786}" type="datetimeFigureOut">
              <a:rPr lang="en-US" smtClean="0"/>
              <a:t>21/03/18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458" y="6275668"/>
            <a:ext cx="484094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97906" y="6275668"/>
            <a:ext cx="990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6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349250" indent="-349250" algn="l" defTabSz="914400" rtl="0" eaLnBrk="1" latinLnBrk="0" hangingPunct="1">
        <a:spcBef>
          <a:spcPts val="2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2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336550" algn="l" defTabSz="914400" rtl="0" eaLnBrk="1" latinLnBrk="0" hangingPunct="1">
        <a:spcBef>
          <a:spcPts val="600"/>
        </a:spcBef>
        <a:buClr>
          <a:schemeClr val="accent1">
            <a:lumMod val="75000"/>
          </a:schemeClr>
        </a:buClr>
        <a:buSzPct val="110000"/>
        <a:buFont typeface="Wingdings 2" pitchFamily="18" charset="2"/>
        <a:buChar char=""/>
        <a:defRPr sz="22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968375" indent="-282575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263650" indent="-295275" algn="l" defTabSz="914400" rtl="0" eaLnBrk="1" latinLnBrk="0" hangingPunct="1">
        <a:spcBef>
          <a:spcPts val="600"/>
        </a:spcBef>
        <a:buClr>
          <a:schemeClr val="accent1">
            <a:lumMod val="75000"/>
          </a:schemeClr>
        </a:buClr>
        <a:buSzPct val="110000"/>
        <a:buFont typeface="Wingdings 2" pitchFamily="18" charset="2"/>
        <a:buChar char="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1546225" indent="-282575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1828800" indent="-282575" algn="l" defTabSz="914400" rtl="0" eaLnBrk="1" latinLnBrk="0" hangingPunct="1">
        <a:spcBef>
          <a:spcPct val="20000"/>
        </a:spcBef>
        <a:buClr>
          <a:schemeClr val="accent2"/>
        </a:buClr>
        <a:buSzPct val="110000"/>
        <a:buFont typeface="Wingdings 2" pitchFamily="18" charset="2"/>
        <a:buChar char="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117725" indent="-282575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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2398713" indent="-282575" algn="l" defTabSz="914400" rtl="0" eaLnBrk="1" latinLnBrk="0" hangingPunct="1">
        <a:spcBef>
          <a:spcPct val="20000"/>
        </a:spcBef>
        <a:buClr>
          <a:schemeClr val="accent2"/>
        </a:buClr>
        <a:buSzPct val="110000"/>
        <a:buFont typeface="Wingdings 2" pitchFamily="18" charset="2"/>
        <a:buChar char="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2689225" indent="-282575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"/>
        <a:defRPr lang="en-US" sz="1800" kern="1200" dirty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Relationship Id="rId3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53662" y="2311777"/>
            <a:ext cx="6593937" cy="794146"/>
          </a:xfrm>
        </p:spPr>
        <p:txBody>
          <a:bodyPr/>
          <a:lstStyle/>
          <a:p>
            <a:r>
              <a:rPr lang="en-US" sz="3200" b="1" i="1" u="sng" dirty="0" err="1">
                <a:solidFill>
                  <a:srgbClr val="184B5B"/>
                </a:solidFill>
                <a:latin typeface="+mn-lt"/>
                <a:ea typeface="+mn-ea"/>
                <a:cs typeface="+mn-cs"/>
              </a:rPr>
              <a:t>Princípios</a:t>
            </a:r>
            <a:r>
              <a:rPr lang="en-US" sz="3200" b="1" i="1" u="sng" dirty="0">
                <a:solidFill>
                  <a:srgbClr val="184B5B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3200" b="1" i="1" u="sng" dirty="0">
                <a:solidFill>
                  <a:srgbClr val="184B5B"/>
                </a:solidFill>
                <a:latin typeface="+mn-lt"/>
                <a:ea typeface="+mn-ea"/>
                <a:cs typeface="+mn-cs"/>
              </a:rPr>
              <a:t>de </a:t>
            </a:r>
            <a:r>
              <a:rPr lang="en-US" sz="3200" b="1" i="1" u="sng" dirty="0" err="1" smtClean="0">
                <a:solidFill>
                  <a:srgbClr val="184B5B"/>
                </a:solidFill>
                <a:latin typeface="+mn-lt"/>
                <a:ea typeface="+mn-ea"/>
                <a:cs typeface="+mn-cs"/>
              </a:rPr>
              <a:t>Bioestatística</a:t>
            </a:r>
            <a:endParaRPr lang="en-US" sz="3200" b="1" i="1" u="sng" dirty="0">
              <a:solidFill>
                <a:srgbClr val="184B5B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196023" y="4989023"/>
            <a:ext cx="3245277" cy="1571865"/>
          </a:xfrm>
        </p:spPr>
        <p:txBody>
          <a:bodyPr>
            <a:normAutofit/>
          </a:bodyPr>
          <a:lstStyle/>
          <a:p>
            <a:r>
              <a:rPr lang="en-US" sz="2000" dirty="0">
                <a:solidFill>
                  <a:srgbClr val="091E24"/>
                </a:solidFill>
                <a:latin typeface="Arial"/>
                <a:cs typeface="Arial"/>
              </a:rPr>
              <a:t>Amanda Machado</a:t>
            </a:r>
          </a:p>
          <a:p>
            <a:r>
              <a:rPr lang="en-US" sz="2000" dirty="0">
                <a:solidFill>
                  <a:srgbClr val="091E24"/>
                </a:solidFill>
                <a:latin typeface="Arial"/>
                <a:cs typeface="Arial"/>
              </a:rPr>
              <a:t>Gisseila Garcia</a:t>
            </a:r>
          </a:p>
          <a:p>
            <a:r>
              <a:rPr lang="en-US" sz="2000" dirty="0">
                <a:solidFill>
                  <a:srgbClr val="091E24"/>
                </a:solidFill>
                <a:latin typeface="Arial"/>
                <a:cs typeface="Arial"/>
              </a:rPr>
              <a:t>Hannah Barbosa</a:t>
            </a:r>
          </a:p>
          <a:p>
            <a:r>
              <a:rPr lang="en-US" sz="2000" dirty="0" err="1">
                <a:solidFill>
                  <a:srgbClr val="091E24"/>
                </a:solidFill>
                <a:latin typeface="Arial"/>
                <a:cs typeface="Arial"/>
              </a:rPr>
              <a:t>Nathália</a:t>
            </a:r>
            <a:r>
              <a:rPr lang="en-US" sz="2000" dirty="0">
                <a:solidFill>
                  <a:srgbClr val="091E24"/>
                </a:solidFill>
                <a:latin typeface="Arial"/>
                <a:cs typeface="Arial"/>
              </a:rPr>
              <a:t> de </a:t>
            </a:r>
            <a:r>
              <a:rPr lang="en-US" sz="2000" dirty="0" err="1">
                <a:solidFill>
                  <a:srgbClr val="091E24"/>
                </a:solidFill>
                <a:latin typeface="Arial"/>
                <a:cs typeface="Arial"/>
              </a:rPr>
              <a:t>Carvalho</a:t>
            </a:r>
            <a:endParaRPr lang="en-US" sz="2000" dirty="0">
              <a:solidFill>
                <a:srgbClr val="091E24"/>
              </a:solidFill>
              <a:latin typeface="Arial"/>
              <a:cs typeface="Arial"/>
            </a:endParaRPr>
          </a:p>
          <a:p>
            <a:endParaRPr lang="en-US" dirty="0">
              <a:solidFill>
                <a:srgbClr val="091E24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23315" y="168644"/>
            <a:ext cx="8352320" cy="14342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40000"/>
              </a:lnSpc>
            </a:pPr>
            <a:r>
              <a:rPr lang="en-US" sz="2400" b="1" dirty="0" err="1">
                <a:solidFill>
                  <a:schemeClr val="bg2">
                    <a:lumMod val="10000"/>
                  </a:schemeClr>
                </a:solidFill>
              </a:rPr>
              <a:t>Programa</a:t>
            </a:r>
            <a:r>
              <a:rPr lang="en-US" sz="2400" b="1" dirty="0">
                <a:solidFill>
                  <a:schemeClr val="bg2">
                    <a:lumMod val="10000"/>
                  </a:schemeClr>
                </a:solidFill>
              </a:rPr>
              <a:t> de </a:t>
            </a:r>
            <a:r>
              <a:rPr lang="en-US" sz="2400" b="1" dirty="0" err="1">
                <a:solidFill>
                  <a:schemeClr val="bg2">
                    <a:lumMod val="10000"/>
                  </a:schemeClr>
                </a:solidFill>
              </a:rPr>
              <a:t>Pós-</a:t>
            </a:r>
            <a:r>
              <a:rPr lang="en-US" sz="2400" b="1" dirty="0" err="1" smtClean="0">
                <a:solidFill>
                  <a:schemeClr val="bg2">
                    <a:lumMod val="10000"/>
                  </a:schemeClr>
                </a:solidFill>
              </a:rPr>
              <a:t>graduação</a:t>
            </a:r>
            <a:r>
              <a:rPr lang="en-US" sz="2400" b="1" dirty="0" smtClean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en-US" sz="2400" b="1" dirty="0" err="1">
                <a:solidFill>
                  <a:schemeClr val="bg2">
                    <a:lumMod val="10000"/>
                  </a:schemeClr>
                </a:solidFill>
              </a:rPr>
              <a:t>em</a:t>
            </a:r>
            <a:r>
              <a:rPr lang="en-US" sz="2400" b="1" dirty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en-US" sz="2400" b="1" dirty="0" err="1">
                <a:solidFill>
                  <a:schemeClr val="bg2">
                    <a:lumMod val="10000"/>
                  </a:schemeClr>
                </a:solidFill>
              </a:rPr>
              <a:t>Saúde</a:t>
            </a:r>
            <a:r>
              <a:rPr lang="en-US" sz="2400" b="1" dirty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en-US" sz="2400" b="1" dirty="0" err="1">
                <a:solidFill>
                  <a:schemeClr val="bg2">
                    <a:lumMod val="10000"/>
                  </a:schemeClr>
                </a:solidFill>
              </a:rPr>
              <a:t>Pública</a:t>
            </a:r>
            <a:endParaRPr lang="en-US" sz="2400" b="1" dirty="0">
              <a:solidFill>
                <a:schemeClr val="bg2">
                  <a:lumMod val="10000"/>
                </a:schemeClr>
              </a:solidFill>
            </a:endParaRPr>
          </a:p>
          <a:p>
            <a:pPr algn="ctr">
              <a:lnSpc>
                <a:spcPct val="140000"/>
              </a:lnSpc>
            </a:pPr>
            <a:r>
              <a:rPr lang="en-US" sz="2400" b="1" dirty="0" err="1">
                <a:solidFill>
                  <a:schemeClr val="bg2">
                    <a:lumMod val="10000"/>
                  </a:schemeClr>
                </a:solidFill>
              </a:rPr>
              <a:t>Universidade</a:t>
            </a:r>
            <a:r>
              <a:rPr lang="en-US" sz="2400" b="1" dirty="0">
                <a:solidFill>
                  <a:schemeClr val="bg2">
                    <a:lumMod val="10000"/>
                  </a:schemeClr>
                </a:solidFill>
              </a:rPr>
              <a:t> Federal de Minas </a:t>
            </a:r>
            <a:r>
              <a:rPr lang="en-US" sz="2400" b="1" dirty="0" err="1">
                <a:solidFill>
                  <a:schemeClr val="bg2">
                    <a:lumMod val="10000"/>
                  </a:schemeClr>
                </a:solidFill>
              </a:rPr>
              <a:t>gerais</a:t>
            </a:r>
            <a:endParaRPr lang="en-US" sz="2400" b="1" dirty="0">
              <a:solidFill>
                <a:schemeClr val="bg2">
                  <a:lumMod val="10000"/>
                </a:schemeClr>
              </a:solidFill>
            </a:endParaRPr>
          </a:p>
          <a:p>
            <a:endParaRPr lang="en-US" sz="2000" dirty="0"/>
          </a:p>
        </p:txBody>
      </p:sp>
      <p:sp>
        <p:nvSpPr>
          <p:cNvPr id="12" name="TextBox 11"/>
          <p:cNvSpPr txBox="1"/>
          <p:nvPr/>
        </p:nvSpPr>
        <p:spPr>
          <a:xfrm>
            <a:off x="3130897" y="3147174"/>
            <a:ext cx="30004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091E24"/>
                </a:solidFill>
              </a:rPr>
              <a:t>Prof. Dr. Enrico </a:t>
            </a:r>
            <a:r>
              <a:rPr lang="en-US" b="1" dirty="0" err="1" smtClean="0">
                <a:solidFill>
                  <a:srgbClr val="091E24"/>
                </a:solidFill>
              </a:rPr>
              <a:t>Colosimo</a:t>
            </a:r>
            <a:r>
              <a:rPr lang="en-US" b="1" dirty="0" smtClean="0">
                <a:solidFill>
                  <a:srgbClr val="091E24"/>
                </a:solidFill>
              </a:rPr>
              <a:t> </a:t>
            </a:r>
            <a:endParaRPr lang="en-US" b="1" dirty="0">
              <a:solidFill>
                <a:srgbClr val="091E2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6702754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sz="4000" b="1" dirty="0" smtClean="0">
              <a:solidFill>
                <a:schemeClr val="bg2">
                  <a:lumMod val="25000"/>
                </a:schemeClr>
              </a:solidFill>
              <a:latin typeface="Arial"/>
              <a:cs typeface="Arial"/>
            </a:endParaRPr>
          </a:p>
          <a:p>
            <a:pPr algn="ctr"/>
            <a:endParaRPr lang="en-US" sz="4000" b="1" dirty="0" smtClean="0">
              <a:solidFill>
                <a:schemeClr val="bg2">
                  <a:lumMod val="25000"/>
                </a:schemeClr>
              </a:solidFill>
              <a:latin typeface="Arial"/>
              <a:cs typeface="Arial"/>
            </a:endParaRPr>
          </a:p>
          <a:p>
            <a:pPr algn="ctr"/>
            <a:r>
              <a:rPr lang="en-US" sz="4000" b="1" dirty="0" smtClean="0">
                <a:solidFill>
                  <a:schemeClr val="bg2">
                    <a:lumMod val="25000"/>
                  </a:schemeClr>
                </a:solidFill>
                <a:latin typeface="Arial"/>
                <a:cs typeface="Arial"/>
              </a:rPr>
              <a:t>OBRIGADA!!</a:t>
            </a:r>
            <a:endParaRPr lang="en-US" sz="4000" b="1" dirty="0">
              <a:solidFill>
                <a:schemeClr val="bg2">
                  <a:lumMod val="25000"/>
                </a:schemeClr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77443854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107576"/>
            <a:ext cx="8042276" cy="801859"/>
          </a:xfrm>
        </p:spPr>
        <p:txBody>
          <a:bodyPr/>
          <a:lstStyle/>
          <a:p>
            <a:pPr algn="just">
              <a:lnSpc>
                <a:spcPct val="50000"/>
              </a:lnSpc>
            </a:pPr>
            <a:r>
              <a:rPr lang="en-GB" sz="1600" b="1" dirty="0" smtClean="0">
                <a:solidFill>
                  <a:schemeClr val="tx1"/>
                </a:solidFill>
                <a:latin typeface="Arial"/>
                <a:cs typeface="Arial"/>
              </a:rPr>
              <a:t/>
            </a:r>
            <a:br>
              <a:rPr lang="en-GB" sz="1600" b="1" dirty="0" smtClean="0">
                <a:solidFill>
                  <a:schemeClr val="tx1"/>
                </a:solidFill>
                <a:latin typeface="Arial"/>
                <a:cs typeface="Arial"/>
              </a:rPr>
            </a:br>
            <a:r>
              <a:rPr lang="en-GB" sz="1600" b="1" u="sng" dirty="0">
                <a:solidFill>
                  <a:schemeClr val="tx1"/>
                </a:solidFill>
                <a:latin typeface="Arial"/>
                <a:cs typeface="Arial"/>
              </a:rPr>
              <a:t/>
            </a:r>
            <a:br>
              <a:rPr lang="en-GB" sz="1600" b="1" u="sng" dirty="0">
                <a:solidFill>
                  <a:schemeClr val="tx1"/>
                </a:solidFill>
                <a:latin typeface="Arial"/>
                <a:cs typeface="Arial"/>
              </a:rPr>
            </a:br>
            <a:r>
              <a:rPr lang="en-GB" sz="1600" b="1" u="sng" dirty="0" smtClean="0">
                <a:solidFill>
                  <a:schemeClr val="tx1"/>
                </a:solidFill>
                <a:latin typeface="Arial"/>
                <a:cs typeface="Arial"/>
              </a:rPr>
              <a:t>Reference</a:t>
            </a:r>
            <a:r>
              <a:rPr lang="en-GB" sz="1600" b="1" u="sng" dirty="0">
                <a:solidFill>
                  <a:schemeClr val="tx1"/>
                </a:solidFill>
                <a:latin typeface="Arial"/>
                <a:cs typeface="Arial"/>
              </a:rPr>
              <a:t>:</a:t>
            </a:r>
            <a:r>
              <a:rPr lang="en-GB" sz="1600" b="1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lang="pt-BR" sz="1600" b="1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lang="en-GB" sz="1600" b="1" dirty="0" smtClean="0">
                <a:solidFill>
                  <a:schemeClr val="tx1"/>
                </a:solidFill>
                <a:latin typeface="Arial"/>
                <a:cs typeface="Arial"/>
              </a:rPr>
              <a:t>CASSELL</a:t>
            </a:r>
            <a:r>
              <a:rPr lang="en-GB" sz="1600" b="1" dirty="0">
                <a:solidFill>
                  <a:schemeClr val="tx1"/>
                </a:solidFill>
                <a:latin typeface="Arial"/>
                <a:cs typeface="Arial"/>
              </a:rPr>
              <a:t>, Anna, et al. The epidemiology of </a:t>
            </a:r>
            <a:r>
              <a:rPr lang="en-GB" sz="1600" b="1" dirty="0" err="1">
                <a:solidFill>
                  <a:schemeClr val="tx1"/>
                </a:solidFill>
                <a:latin typeface="Arial"/>
                <a:cs typeface="Arial"/>
              </a:rPr>
              <a:t>multimorbidity</a:t>
            </a:r>
            <a:r>
              <a:rPr lang="en-GB" sz="1600" b="1" dirty="0">
                <a:solidFill>
                  <a:schemeClr val="tx1"/>
                </a:solidFill>
                <a:latin typeface="Arial"/>
                <a:cs typeface="Arial"/>
              </a:rPr>
              <a:t> in primary care: a retrospective cohort study. </a:t>
            </a:r>
            <a:r>
              <a:rPr lang="en-GB" sz="1600" b="1" i="1" dirty="0">
                <a:solidFill>
                  <a:schemeClr val="tx1"/>
                </a:solidFill>
                <a:latin typeface="Arial"/>
                <a:cs typeface="Arial"/>
              </a:rPr>
              <a:t>Br J Gen </a:t>
            </a:r>
            <a:r>
              <a:rPr lang="en-GB" sz="1600" b="1" i="1" dirty="0" err="1">
                <a:solidFill>
                  <a:schemeClr val="tx1"/>
                </a:solidFill>
                <a:latin typeface="Arial"/>
                <a:cs typeface="Arial"/>
              </a:rPr>
              <a:t>Pract</a:t>
            </a:r>
            <a:r>
              <a:rPr lang="en-GB" sz="1600" b="1" dirty="0">
                <a:solidFill>
                  <a:schemeClr val="tx1"/>
                </a:solidFill>
                <a:latin typeface="Arial"/>
                <a:cs typeface="Arial"/>
              </a:rPr>
              <a:t>, 2018, </a:t>
            </a:r>
            <a:r>
              <a:rPr lang="en-GB" dirty="0" smtClean="0"/>
              <a:t>.</a:t>
            </a:r>
            <a:r>
              <a:rPr lang="pt-BR" dirty="0" smtClean="0"/>
              <a:t> </a:t>
            </a:r>
            <a:endParaRPr lang="en-US" dirty="0"/>
          </a:p>
        </p:txBody>
      </p:sp>
      <p:pic>
        <p:nvPicPr>
          <p:cNvPr id="4" name="Content Placeholder 3" descr="Bio1.png"/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23406" r="-17909"/>
          <a:stretch/>
        </p:blipFill>
        <p:spPr>
          <a:xfrm>
            <a:off x="549275" y="909435"/>
            <a:ext cx="8042276" cy="5864286"/>
          </a:xfrm>
        </p:spPr>
      </p:pic>
    </p:spTree>
    <p:extLst>
      <p:ext uri="{BB962C8B-B14F-4D97-AF65-F5344CB8AC3E}">
        <p14:creationId xmlns:p14="http://schemas.microsoft.com/office/powerpoint/2010/main" val="403733325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4" y="266558"/>
            <a:ext cx="8324285" cy="911415"/>
          </a:xfrm>
        </p:spPr>
        <p:txBody>
          <a:bodyPr/>
          <a:lstStyle/>
          <a:p>
            <a:pPr algn="r"/>
            <a:r>
              <a:rPr lang="en-US" sz="3600" b="1" dirty="0" err="1" smtClean="0">
                <a:latin typeface="Arial"/>
                <a:cs typeface="Arial"/>
              </a:rPr>
              <a:t>Sumário</a:t>
            </a:r>
            <a:endParaRPr lang="en-US" sz="3600" b="1" dirty="0">
              <a:latin typeface="Arial"/>
              <a:cs typeface="Arial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9275" y="1600200"/>
            <a:ext cx="8042276" cy="5063761"/>
          </a:xfrm>
        </p:spPr>
        <p:txBody>
          <a:bodyPr/>
          <a:lstStyle/>
          <a:p>
            <a:pPr>
              <a:lnSpc>
                <a:spcPct val="70000"/>
              </a:lnSpc>
            </a:pPr>
            <a:r>
              <a:rPr lang="en-US" b="1" dirty="0" err="1" smtClean="0">
                <a:latin typeface="Arial"/>
                <a:cs typeface="Arial"/>
              </a:rPr>
              <a:t>Objetivo</a:t>
            </a:r>
            <a:r>
              <a:rPr lang="en-US" b="1" dirty="0" smtClean="0">
                <a:latin typeface="Arial"/>
                <a:cs typeface="Arial"/>
              </a:rPr>
              <a:t> do </a:t>
            </a:r>
            <a:r>
              <a:rPr lang="en-US" b="1" dirty="0" err="1" smtClean="0">
                <a:latin typeface="Arial"/>
                <a:cs typeface="Arial"/>
              </a:rPr>
              <a:t>Estudo</a:t>
            </a:r>
            <a:endParaRPr lang="en-US" b="1" dirty="0" smtClean="0">
              <a:latin typeface="Arial"/>
              <a:cs typeface="Arial"/>
            </a:endParaRPr>
          </a:p>
          <a:p>
            <a:pPr marL="0" indent="0">
              <a:lnSpc>
                <a:spcPct val="70000"/>
              </a:lnSpc>
              <a:buNone/>
            </a:pPr>
            <a:endParaRPr lang="en-US" b="1" dirty="0" smtClean="0">
              <a:latin typeface="Arial"/>
              <a:cs typeface="Arial"/>
            </a:endParaRPr>
          </a:p>
          <a:p>
            <a:pPr>
              <a:lnSpc>
                <a:spcPct val="70000"/>
              </a:lnSpc>
            </a:pPr>
            <a:r>
              <a:rPr lang="en-US" b="1" dirty="0" err="1" smtClean="0">
                <a:latin typeface="Arial"/>
                <a:cs typeface="Arial"/>
              </a:rPr>
              <a:t>Desenho</a:t>
            </a:r>
            <a:r>
              <a:rPr lang="en-US" b="1" dirty="0" smtClean="0">
                <a:latin typeface="Arial"/>
                <a:cs typeface="Arial"/>
              </a:rPr>
              <a:t> de </a:t>
            </a:r>
            <a:r>
              <a:rPr lang="en-US" b="1" dirty="0" err="1" smtClean="0">
                <a:latin typeface="Arial"/>
                <a:cs typeface="Arial"/>
              </a:rPr>
              <a:t>Estudo</a:t>
            </a:r>
            <a:endParaRPr lang="en-US" b="1" dirty="0" smtClean="0">
              <a:latin typeface="Arial"/>
              <a:cs typeface="Arial"/>
            </a:endParaRPr>
          </a:p>
          <a:p>
            <a:pPr>
              <a:lnSpc>
                <a:spcPct val="70000"/>
              </a:lnSpc>
            </a:pPr>
            <a:endParaRPr lang="en-US" b="1" dirty="0">
              <a:latin typeface="Arial"/>
              <a:cs typeface="Arial"/>
            </a:endParaRPr>
          </a:p>
          <a:p>
            <a:pPr>
              <a:lnSpc>
                <a:spcPct val="70000"/>
              </a:lnSpc>
            </a:pPr>
            <a:r>
              <a:rPr lang="en-US" b="1" dirty="0" err="1" smtClean="0">
                <a:latin typeface="Arial"/>
                <a:cs typeface="Arial"/>
              </a:rPr>
              <a:t>Tipo</a:t>
            </a:r>
            <a:r>
              <a:rPr lang="en-US" b="1" dirty="0" smtClean="0">
                <a:latin typeface="Arial"/>
                <a:cs typeface="Arial"/>
              </a:rPr>
              <a:t> de </a:t>
            </a:r>
            <a:r>
              <a:rPr lang="en-US" b="1" dirty="0" err="1" smtClean="0">
                <a:latin typeface="Arial"/>
                <a:cs typeface="Arial"/>
              </a:rPr>
              <a:t>Estudo</a:t>
            </a:r>
            <a:endParaRPr lang="en-US" b="1" dirty="0" smtClean="0">
              <a:latin typeface="Arial"/>
              <a:cs typeface="Arial"/>
            </a:endParaRPr>
          </a:p>
          <a:p>
            <a:pPr>
              <a:lnSpc>
                <a:spcPct val="70000"/>
              </a:lnSpc>
            </a:pPr>
            <a:endParaRPr lang="en-US" b="1" dirty="0">
              <a:latin typeface="Arial"/>
              <a:cs typeface="Arial"/>
            </a:endParaRPr>
          </a:p>
          <a:p>
            <a:pPr>
              <a:lnSpc>
                <a:spcPct val="70000"/>
              </a:lnSpc>
            </a:pPr>
            <a:r>
              <a:rPr lang="en-US" b="1" dirty="0" err="1" smtClean="0">
                <a:latin typeface="Arial"/>
                <a:cs typeface="Arial"/>
              </a:rPr>
              <a:t>Fator</a:t>
            </a:r>
            <a:r>
              <a:rPr lang="en-US" b="1" dirty="0" smtClean="0">
                <a:latin typeface="Arial"/>
                <a:cs typeface="Arial"/>
              </a:rPr>
              <a:t> de </a:t>
            </a:r>
            <a:r>
              <a:rPr lang="en-US" b="1" dirty="0" err="1" smtClean="0">
                <a:latin typeface="Arial"/>
                <a:cs typeface="Arial"/>
              </a:rPr>
              <a:t>Confusão</a:t>
            </a:r>
            <a:endParaRPr lang="en-US" b="1" dirty="0" smtClean="0">
              <a:latin typeface="Arial"/>
              <a:cs typeface="Arial"/>
            </a:endParaRPr>
          </a:p>
          <a:p>
            <a:pPr>
              <a:lnSpc>
                <a:spcPct val="70000"/>
              </a:lnSpc>
            </a:pPr>
            <a:endParaRPr lang="en-US" b="1" dirty="0">
              <a:latin typeface="Arial"/>
              <a:cs typeface="Arial"/>
            </a:endParaRPr>
          </a:p>
          <a:p>
            <a:pPr>
              <a:lnSpc>
                <a:spcPct val="70000"/>
              </a:lnSpc>
            </a:pPr>
            <a:r>
              <a:rPr lang="en-US" b="1" dirty="0" err="1" smtClean="0">
                <a:latin typeface="Arial"/>
                <a:cs typeface="Arial"/>
              </a:rPr>
              <a:t>Validade</a:t>
            </a:r>
            <a:r>
              <a:rPr lang="en-US" b="1" dirty="0" smtClean="0">
                <a:latin typeface="Arial"/>
                <a:cs typeface="Arial"/>
              </a:rPr>
              <a:t> do </a:t>
            </a:r>
            <a:r>
              <a:rPr lang="en-US" b="1" dirty="0" err="1" smtClean="0">
                <a:latin typeface="Arial"/>
                <a:cs typeface="Arial"/>
              </a:rPr>
              <a:t>Estudo</a:t>
            </a:r>
            <a:endParaRPr lang="en-US" b="1" dirty="0" smtClean="0">
              <a:latin typeface="Arial"/>
              <a:cs typeface="Arial"/>
            </a:endParaRPr>
          </a:p>
          <a:p>
            <a:pPr marL="0" indent="0">
              <a:buNone/>
            </a:pPr>
            <a:endParaRPr lang="en-US" b="1" dirty="0" smtClean="0">
              <a:latin typeface="Arial"/>
              <a:cs typeface="Arial"/>
            </a:endParaRPr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775740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4" y="266558"/>
            <a:ext cx="8324285" cy="911415"/>
          </a:xfrm>
        </p:spPr>
        <p:txBody>
          <a:bodyPr/>
          <a:lstStyle/>
          <a:p>
            <a:pPr algn="r">
              <a:lnSpc>
                <a:spcPct val="70000"/>
              </a:lnSpc>
            </a:pPr>
            <a:r>
              <a:rPr lang="en-US" sz="3600" b="1" dirty="0" err="1">
                <a:latin typeface="Arial"/>
                <a:cs typeface="Arial"/>
              </a:rPr>
              <a:t>Objetivo</a:t>
            </a:r>
            <a:r>
              <a:rPr lang="en-US" sz="3600" b="1" dirty="0">
                <a:latin typeface="Arial"/>
                <a:cs typeface="Arial"/>
              </a:rPr>
              <a:t> do </a:t>
            </a:r>
            <a:r>
              <a:rPr lang="en-US" sz="3600" b="1" dirty="0" err="1">
                <a:latin typeface="Arial"/>
                <a:cs typeface="Arial"/>
              </a:rPr>
              <a:t>Estudo</a:t>
            </a:r>
            <a:endParaRPr lang="en-US" sz="3600" b="1" dirty="0">
              <a:latin typeface="Arial"/>
              <a:cs typeface="Arial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9274" y="1600200"/>
            <a:ext cx="8324285" cy="5063761"/>
          </a:xfrm>
        </p:spPr>
        <p:txBody>
          <a:bodyPr/>
          <a:lstStyle/>
          <a:p>
            <a:pPr marL="0" indent="0">
              <a:lnSpc>
                <a:spcPct val="70000"/>
              </a:lnSpc>
              <a:buNone/>
            </a:pPr>
            <a:endParaRPr lang="en-US" b="1" dirty="0" smtClean="0">
              <a:latin typeface="Arial"/>
              <a:cs typeface="Arial"/>
            </a:endParaRPr>
          </a:p>
          <a:p>
            <a:pPr marL="0" indent="0">
              <a:buNone/>
            </a:pPr>
            <a:endParaRPr lang="en-US" b="1" dirty="0" smtClean="0">
              <a:latin typeface="Arial"/>
              <a:cs typeface="Arial"/>
            </a:endParaRPr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5" name="Picture 4" descr="Bio2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7692" y="2054355"/>
            <a:ext cx="7635025" cy="352234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23132242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4" y="266558"/>
            <a:ext cx="8324285" cy="911415"/>
          </a:xfrm>
        </p:spPr>
        <p:txBody>
          <a:bodyPr/>
          <a:lstStyle/>
          <a:p>
            <a:pPr algn="r">
              <a:lnSpc>
                <a:spcPct val="70000"/>
              </a:lnSpc>
            </a:pPr>
            <a:r>
              <a:rPr lang="en-US" sz="3600" b="1" dirty="0" err="1">
                <a:latin typeface="Arial"/>
                <a:cs typeface="Arial"/>
              </a:rPr>
              <a:t>Desenho</a:t>
            </a:r>
            <a:r>
              <a:rPr lang="en-US" sz="3600" b="1" dirty="0">
                <a:latin typeface="Arial"/>
                <a:cs typeface="Arial"/>
              </a:rPr>
              <a:t> de </a:t>
            </a:r>
            <a:r>
              <a:rPr lang="en-US" sz="3600" b="1" dirty="0" err="1">
                <a:latin typeface="Arial"/>
                <a:cs typeface="Arial"/>
              </a:rPr>
              <a:t>Estudo</a:t>
            </a:r>
            <a:endParaRPr lang="en-US" sz="3600" b="1" dirty="0">
              <a:latin typeface="Arial"/>
              <a:cs typeface="Arial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9275" y="1348472"/>
            <a:ext cx="8324284" cy="5315489"/>
          </a:xfrm>
        </p:spPr>
        <p:txBody>
          <a:bodyPr>
            <a:normAutofit lnSpcReduction="10000"/>
          </a:bodyPr>
          <a:lstStyle/>
          <a:p>
            <a:pPr algn="just">
              <a:lnSpc>
                <a:spcPct val="120000"/>
              </a:lnSpc>
            </a:pPr>
            <a:r>
              <a:rPr lang="en-GB" dirty="0" smtClean="0">
                <a:solidFill>
                  <a:srgbClr val="000000"/>
                </a:solidFill>
                <a:latin typeface="Arial"/>
                <a:cs typeface="Arial"/>
              </a:rPr>
              <a:t>In </a:t>
            </a:r>
            <a:r>
              <a:rPr lang="en-GB" dirty="0">
                <a:solidFill>
                  <a:srgbClr val="000000"/>
                </a:solidFill>
                <a:latin typeface="Arial"/>
                <a:cs typeface="Arial"/>
              </a:rPr>
              <a:t>a retrospective cohort study, the authors quantified the cross-sectional prevalence of </a:t>
            </a:r>
            <a:r>
              <a:rPr lang="en-GB" dirty="0" err="1">
                <a:solidFill>
                  <a:srgbClr val="000000"/>
                </a:solidFill>
                <a:latin typeface="Arial"/>
                <a:cs typeface="Arial"/>
              </a:rPr>
              <a:t>multimorbidity</a:t>
            </a:r>
            <a:r>
              <a:rPr lang="en-GB" dirty="0">
                <a:solidFill>
                  <a:srgbClr val="000000"/>
                </a:solidFill>
                <a:latin typeface="Arial"/>
                <a:cs typeface="Arial"/>
              </a:rPr>
              <a:t> on 1 January 2012 in relation to several </a:t>
            </a:r>
            <a:r>
              <a:rPr lang="en-GB" dirty="0" smtClean="0">
                <a:solidFill>
                  <a:srgbClr val="000000"/>
                </a:solidFill>
                <a:latin typeface="Arial"/>
                <a:cs typeface="Arial"/>
              </a:rPr>
              <a:t>covariates:</a:t>
            </a:r>
          </a:p>
          <a:p>
            <a:pPr algn="just">
              <a:lnSpc>
                <a:spcPct val="120000"/>
              </a:lnSpc>
            </a:pPr>
            <a:endParaRPr lang="pt-BR" dirty="0">
              <a:solidFill>
                <a:srgbClr val="000000"/>
              </a:solidFill>
              <a:latin typeface="Arial"/>
              <a:cs typeface="Arial"/>
            </a:endParaRPr>
          </a:p>
          <a:p>
            <a:pPr marL="1479550" lvl="5" indent="0" algn="just">
              <a:lnSpc>
                <a:spcPct val="120000"/>
              </a:lnSpc>
              <a:buNone/>
            </a:pPr>
            <a:r>
              <a:rPr lang="en-GB" dirty="0">
                <a:solidFill>
                  <a:srgbClr val="000000"/>
                </a:solidFill>
                <a:latin typeface="Arial"/>
                <a:cs typeface="Arial"/>
              </a:rPr>
              <a:t>• </a:t>
            </a:r>
            <a:r>
              <a:rPr lang="en-GB" sz="2400" dirty="0">
                <a:solidFill>
                  <a:srgbClr val="000000"/>
                </a:solidFill>
                <a:latin typeface="Arial"/>
                <a:cs typeface="Arial"/>
              </a:rPr>
              <a:t>sex;</a:t>
            </a:r>
            <a:endParaRPr lang="pt-BR" sz="2400" dirty="0">
              <a:solidFill>
                <a:srgbClr val="000000"/>
              </a:solidFill>
              <a:latin typeface="Arial"/>
              <a:cs typeface="Arial"/>
            </a:endParaRPr>
          </a:p>
          <a:p>
            <a:pPr marL="1479550" lvl="5" indent="0" algn="just">
              <a:lnSpc>
                <a:spcPct val="120000"/>
              </a:lnSpc>
              <a:buNone/>
            </a:pPr>
            <a:r>
              <a:rPr lang="en-GB" sz="2400" dirty="0">
                <a:solidFill>
                  <a:srgbClr val="000000"/>
                </a:solidFill>
                <a:latin typeface="Arial"/>
                <a:cs typeface="Arial"/>
              </a:rPr>
              <a:t>• age; and</a:t>
            </a:r>
            <a:endParaRPr lang="pt-BR" sz="2400" dirty="0">
              <a:solidFill>
                <a:srgbClr val="000000"/>
              </a:solidFill>
              <a:latin typeface="Arial"/>
              <a:cs typeface="Arial"/>
            </a:endParaRPr>
          </a:p>
          <a:p>
            <a:pPr marL="1479550" lvl="5" indent="0" algn="just">
              <a:lnSpc>
                <a:spcPct val="120000"/>
              </a:lnSpc>
              <a:buNone/>
            </a:pPr>
            <a:r>
              <a:rPr lang="en-GB" sz="2400" dirty="0">
                <a:solidFill>
                  <a:srgbClr val="000000"/>
                </a:solidFill>
                <a:latin typeface="Arial"/>
                <a:cs typeface="Arial"/>
              </a:rPr>
              <a:t>• socioeconomic status (SES).</a:t>
            </a:r>
            <a:endParaRPr lang="pt-BR" sz="2400" dirty="0">
              <a:solidFill>
                <a:srgbClr val="000000"/>
              </a:solidFill>
              <a:latin typeface="Arial"/>
              <a:cs typeface="Arial"/>
            </a:endParaRPr>
          </a:p>
          <a:p>
            <a:pPr algn="just">
              <a:lnSpc>
                <a:spcPct val="120000"/>
              </a:lnSpc>
            </a:pPr>
            <a:endParaRPr lang="en-GB" dirty="0" smtClean="0">
              <a:solidFill>
                <a:srgbClr val="000000"/>
              </a:solidFill>
              <a:latin typeface="Arial"/>
              <a:cs typeface="Arial"/>
            </a:endParaRPr>
          </a:p>
          <a:p>
            <a:pPr algn="just">
              <a:lnSpc>
                <a:spcPct val="120000"/>
              </a:lnSpc>
            </a:pPr>
            <a:r>
              <a:rPr lang="en-GB" dirty="0" smtClean="0">
                <a:solidFill>
                  <a:srgbClr val="000000"/>
                </a:solidFill>
                <a:latin typeface="Arial"/>
                <a:cs typeface="Arial"/>
              </a:rPr>
              <a:t>They </a:t>
            </a:r>
            <a:r>
              <a:rPr lang="en-GB" dirty="0">
                <a:solidFill>
                  <a:srgbClr val="000000"/>
                </a:solidFill>
                <a:latin typeface="Arial"/>
                <a:cs typeface="Arial"/>
              </a:rPr>
              <a:t>then assessed health service utilisation over 4 years between 1 January 2012 and 31 December 2015.</a:t>
            </a:r>
            <a:endParaRPr lang="pt-BR" dirty="0">
              <a:solidFill>
                <a:srgbClr val="000000"/>
              </a:solidFill>
              <a:latin typeface="Arial"/>
              <a:cs typeface="Arial"/>
            </a:endParaRPr>
          </a:p>
          <a:p>
            <a:pPr>
              <a:lnSpc>
                <a:spcPct val="70000"/>
              </a:lnSpc>
            </a:pPr>
            <a:endParaRPr lang="en-US" b="1" dirty="0">
              <a:latin typeface="Arial"/>
              <a:cs typeface="Arial"/>
            </a:endParaRPr>
          </a:p>
          <a:p>
            <a:pPr marL="0" indent="0">
              <a:buNone/>
            </a:pPr>
            <a:endParaRPr lang="en-US" b="1" dirty="0" smtClean="0">
              <a:latin typeface="Arial"/>
              <a:cs typeface="Arial"/>
            </a:endParaRPr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548681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4" y="266558"/>
            <a:ext cx="8324285" cy="911415"/>
          </a:xfrm>
        </p:spPr>
        <p:txBody>
          <a:bodyPr/>
          <a:lstStyle/>
          <a:p>
            <a:pPr algn="r">
              <a:lnSpc>
                <a:spcPct val="70000"/>
              </a:lnSpc>
            </a:pPr>
            <a:r>
              <a:rPr lang="en-US" sz="3600" b="1" dirty="0" err="1">
                <a:latin typeface="Arial"/>
                <a:cs typeface="Arial"/>
              </a:rPr>
              <a:t>Tipo</a:t>
            </a:r>
            <a:r>
              <a:rPr lang="en-US" sz="3600" b="1" dirty="0">
                <a:latin typeface="Arial"/>
                <a:cs typeface="Arial"/>
              </a:rPr>
              <a:t> de </a:t>
            </a:r>
            <a:r>
              <a:rPr lang="en-US" sz="3600" b="1" dirty="0" err="1">
                <a:latin typeface="Arial"/>
                <a:cs typeface="Arial"/>
              </a:rPr>
              <a:t>Estudo</a:t>
            </a:r>
            <a:endParaRPr lang="en-US" sz="3600" b="1" dirty="0">
              <a:latin typeface="Arial"/>
              <a:cs typeface="Arial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9275" y="1600201"/>
            <a:ext cx="8042276" cy="2915614"/>
          </a:xfrm>
        </p:spPr>
        <p:txBody>
          <a:bodyPr/>
          <a:lstStyle/>
          <a:p>
            <a:pPr marL="0" indent="0">
              <a:lnSpc>
                <a:spcPct val="70000"/>
              </a:lnSpc>
              <a:buNone/>
            </a:pPr>
            <a:endParaRPr lang="en-US" b="1" dirty="0" smtClean="0">
              <a:latin typeface="Arial"/>
              <a:cs typeface="Arial"/>
            </a:endParaRPr>
          </a:p>
          <a:p>
            <a:pPr marL="0" indent="0">
              <a:buNone/>
            </a:pPr>
            <a:endParaRPr lang="en-US" b="1" dirty="0" smtClean="0">
              <a:latin typeface="Arial"/>
              <a:cs typeface="Arial"/>
            </a:endParaRPr>
          </a:p>
          <a:p>
            <a:r>
              <a:rPr lang="en-GB" sz="2800" dirty="0">
                <a:solidFill>
                  <a:srgbClr val="000000"/>
                </a:solidFill>
                <a:latin typeface="Arial"/>
                <a:cs typeface="Arial"/>
              </a:rPr>
              <a:t>Retrospective cohort study, undertaken in England.</a:t>
            </a:r>
            <a:endParaRPr lang="pt-BR" sz="2800" dirty="0">
              <a:solidFill>
                <a:srgbClr val="000000"/>
              </a:solidFill>
              <a:latin typeface="Arial"/>
              <a:cs typeface="Arial"/>
            </a:endParaRPr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644875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4" y="454717"/>
            <a:ext cx="8324285" cy="911415"/>
          </a:xfrm>
        </p:spPr>
        <p:txBody>
          <a:bodyPr/>
          <a:lstStyle/>
          <a:p>
            <a:pPr algn="r"/>
            <a:r>
              <a:rPr lang="en-US" sz="3200" b="1" dirty="0" err="1">
                <a:latin typeface="Arial"/>
                <a:cs typeface="Arial"/>
              </a:rPr>
              <a:t>Fator</a:t>
            </a:r>
            <a:r>
              <a:rPr lang="en-US" sz="3200" b="1" dirty="0">
                <a:latin typeface="Arial"/>
                <a:cs typeface="Arial"/>
              </a:rPr>
              <a:t> de </a:t>
            </a:r>
            <a:r>
              <a:rPr lang="en-US" sz="3200" b="1" dirty="0" err="1" smtClean="0">
                <a:latin typeface="Arial"/>
                <a:cs typeface="Arial"/>
              </a:rPr>
              <a:t>Confundimento</a:t>
            </a:r>
            <a:r>
              <a:rPr lang="en-US" sz="3200" b="1" dirty="0" smtClean="0">
                <a:latin typeface="Arial"/>
                <a:cs typeface="Arial"/>
              </a:rPr>
              <a:t> </a:t>
            </a:r>
            <a:r>
              <a:rPr lang="en-US" sz="3200" b="1" dirty="0" err="1" smtClean="0">
                <a:latin typeface="Arial"/>
                <a:cs typeface="Arial"/>
              </a:rPr>
              <a:t>ou</a:t>
            </a:r>
            <a:r>
              <a:rPr lang="en-US" sz="3200" b="1" dirty="0" smtClean="0">
                <a:latin typeface="Arial"/>
                <a:cs typeface="Arial"/>
              </a:rPr>
              <a:t> </a:t>
            </a:r>
            <a:r>
              <a:rPr lang="en-US" sz="3200" b="1" dirty="0" err="1" smtClean="0">
                <a:latin typeface="Arial"/>
                <a:cs typeface="Arial"/>
              </a:rPr>
              <a:t>Eefeito</a:t>
            </a:r>
            <a:r>
              <a:rPr lang="en-US" sz="3200" b="1" dirty="0" smtClean="0">
                <a:latin typeface="Arial"/>
                <a:cs typeface="Arial"/>
              </a:rPr>
              <a:t> </a:t>
            </a:r>
            <a:r>
              <a:rPr lang="en-US" sz="3200" b="1" dirty="0" err="1" smtClean="0">
                <a:latin typeface="Arial"/>
                <a:cs typeface="Arial"/>
              </a:rPr>
              <a:t>mediador</a:t>
            </a:r>
            <a:r>
              <a:rPr lang="en-US" sz="3200" b="1" dirty="0" smtClean="0">
                <a:latin typeface="Arial"/>
                <a:cs typeface="Arial"/>
              </a:rPr>
              <a:t>??</a:t>
            </a:r>
            <a:endParaRPr lang="en-US" sz="3200" b="1" dirty="0">
              <a:latin typeface="Arial"/>
              <a:cs typeface="Arial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9275" y="1600200"/>
            <a:ext cx="8042276" cy="5063761"/>
          </a:xfrm>
        </p:spPr>
        <p:txBody>
          <a:bodyPr/>
          <a:lstStyle/>
          <a:p>
            <a:pPr marL="0" indent="0">
              <a:buNone/>
            </a:pPr>
            <a:endParaRPr lang="en-US" b="1" dirty="0" smtClean="0">
              <a:latin typeface="Arial"/>
              <a:cs typeface="Arial"/>
            </a:endParaRPr>
          </a:p>
          <a:p>
            <a:endParaRPr lang="en-US" dirty="0" smtClean="0"/>
          </a:p>
          <a:p>
            <a:r>
              <a:rPr lang="en-GB" sz="2800" dirty="0" err="1">
                <a:solidFill>
                  <a:srgbClr val="000000"/>
                </a:solidFill>
                <a:latin typeface="Arial"/>
                <a:cs typeface="Arial"/>
              </a:rPr>
              <a:t>Idade</a:t>
            </a:r>
            <a:r>
              <a:rPr lang="en-GB" sz="28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GB" sz="2800" dirty="0" err="1">
                <a:solidFill>
                  <a:srgbClr val="000000"/>
                </a:solidFill>
                <a:latin typeface="Arial"/>
                <a:cs typeface="Arial"/>
              </a:rPr>
              <a:t>avançada</a:t>
            </a:r>
            <a:r>
              <a:rPr lang="en-GB" sz="2800" dirty="0">
                <a:solidFill>
                  <a:srgbClr val="000000"/>
                </a:solidFill>
                <a:latin typeface="Arial"/>
                <a:cs typeface="Arial"/>
              </a:rPr>
              <a:t>?</a:t>
            </a:r>
            <a:endParaRPr lang="pt-BR" sz="2800" dirty="0">
              <a:solidFill>
                <a:srgbClr val="000000"/>
              </a:solidFill>
              <a:latin typeface="Arial"/>
              <a:cs typeface="Arial"/>
            </a:endParaRPr>
          </a:p>
          <a:p>
            <a:endParaRPr lang="pt-BR" sz="2800" dirty="0">
              <a:solidFill>
                <a:srgbClr val="000000"/>
              </a:solidFill>
              <a:latin typeface="Arial"/>
              <a:cs typeface="Arial"/>
            </a:endParaRPr>
          </a:p>
          <a:p>
            <a:r>
              <a:rPr lang="en-GB" sz="2800" dirty="0" err="1">
                <a:solidFill>
                  <a:srgbClr val="000000"/>
                </a:solidFill>
                <a:latin typeface="Arial"/>
                <a:cs typeface="Arial"/>
              </a:rPr>
              <a:t>Poucas</a:t>
            </a:r>
            <a:r>
              <a:rPr lang="en-GB" sz="28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GB" sz="2800" dirty="0" err="1">
                <a:solidFill>
                  <a:srgbClr val="000000"/>
                </a:solidFill>
                <a:latin typeface="Arial"/>
                <a:cs typeface="Arial"/>
              </a:rPr>
              <a:t>condições</a:t>
            </a:r>
            <a:r>
              <a:rPr lang="en-GB" sz="28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GB" sz="2800" dirty="0" err="1">
                <a:solidFill>
                  <a:srgbClr val="000000"/>
                </a:solidFill>
                <a:latin typeface="Arial"/>
                <a:cs typeface="Arial"/>
              </a:rPr>
              <a:t>socioeconomicas</a:t>
            </a:r>
            <a:r>
              <a:rPr lang="en-GB" sz="2800" dirty="0">
                <a:solidFill>
                  <a:srgbClr val="000000"/>
                </a:solidFill>
                <a:latin typeface="Arial"/>
                <a:cs typeface="Arial"/>
              </a:rPr>
              <a:t>?</a:t>
            </a:r>
            <a:endParaRPr lang="pt-BR" sz="2800" dirty="0">
              <a:solidFill>
                <a:srgbClr val="000000"/>
              </a:solidFill>
              <a:latin typeface="Arial"/>
              <a:cs typeface="Arial"/>
            </a:endParaRP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665961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9019" y="210687"/>
            <a:ext cx="8324285" cy="644857"/>
          </a:xfrm>
        </p:spPr>
        <p:txBody>
          <a:bodyPr/>
          <a:lstStyle/>
          <a:p>
            <a:pPr algn="r">
              <a:lnSpc>
                <a:spcPct val="70000"/>
              </a:lnSpc>
            </a:pPr>
            <a:r>
              <a:rPr lang="en-US" sz="3600" b="1" dirty="0" smtClean="0">
                <a:latin typeface="Arial"/>
                <a:cs typeface="Arial"/>
              </a:rPr>
              <a:t/>
            </a:r>
            <a:br>
              <a:rPr lang="en-US" sz="3600" b="1" dirty="0" smtClean="0">
                <a:latin typeface="Arial"/>
                <a:cs typeface="Arial"/>
              </a:rPr>
            </a:br>
            <a:r>
              <a:rPr lang="en-US" sz="3600" b="1" dirty="0" err="1" smtClean="0">
                <a:latin typeface="Arial"/>
                <a:cs typeface="Arial"/>
              </a:rPr>
              <a:t>Validade</a:t>
            </a:r>
            <a:r>
              <a:rPr lang="en-US" sz="3600" b="1" dirty="0" smtClean="0">
                <a:latin typeface="Arial"/>
                <a:cs typeface="Arial"/>
              </a:rPr>
              <a:t> </a:t>
            </a:r>
            <a:r>
              <a:rPr lang="en-US" sz="3600" b="1" dirty="0">
                <a:latin typeface="Arial"/>
                <a:cs typeface="Arial"/>
              </a:rPr>
              <a:t>do </a:t>
            </a:r>
            <a:r>
              <a:rPr lang="en-US" sz="3600" b="1" dirty="0" err="1" smtClean="0">
                <a:latin typeface="Arial"/>
                <a:cs typeface="Arial"/>
              </a:rPr>
              <a:t>Estudo</a:t>
            </a:r>
            <a:r>
              <a:rPr lang="en-US" sz="3600" b="1" dirty="0" smtClean="0">
                <a:latin typeface="Arial"/>
                <a:cs typeface="Arial"/>
              </a:rPr>
              <a:t>: </a:t>
            </a:r>
            <a:r>
              <a:rPr lang="en-US" sz="3600" b="1" dirty="0" err="1" smtClean="0">
                <a:latin typeface="Arial"/>
                <a:cs typeface="Arial"/>
              </a:rPr>
              <a:t>Externa</a:t>
            </a:r>
            <a:endParaRPr lang="en-US" sz="3600" b="1" dirty="0">
              <a:latin typeface="Arial"/>
              <a:cs typeface="Arial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9275" y="1600200"/>
            <a:ext cx="8042276" cy="5063761"/>
          </a:xfrm>
        </p:spPr>
        <p:txBody>
          <a:bodyPr/>
          <a:lstStyle/>
          <a:p>
            <a:pPr>
              <a:lnSpc>
                <a:spcPct val="70000"/>
              </a:lnSpc>
            </a:pPr>
            <a:endParaRPr lang="en-US" b="1" dirty="0">
              <a:latin typeface="Arial"/>
              <a:cs typeface="Arial"/>
            </a:endParaRPr>
          </a:p>
          <a:p>
            <a:pPr marL="0" indent="0">
              <a:buNone/>
            </a:pPr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4" name="Picture 3" descr="bio3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3810" y="1379832"/>
            <a:ext cx="3856706" cy="4845092"/>
          </a:xfrm>
          <a:prstGeom prst="rect">
            <a:avLst/>
          </a:prstGeom>
        </p:spPr>
      </p:pic>
      <p:pic>
        <p:nvPicPr>
          <p:cNvPr id="5" name="Picture 4" descr="bio4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19600" y="1959990"/>
            <a:ext cx="4563704" cy="349661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09304907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4" y="266558"/>
            <a:ext cx="8324285" cy="911415"/>
          </a:xfrm>
        </p:spPr>
        <p:txBody>
          <a:bodyPr/>
          <a:lstStyle/>
          <a:p>
            <a:pPr algn="r">
              <a:lnSpc>
                <a:spcPct val="70000"/>
              </a:lnSpc>
            </a:pPr>
            <a:r>
              <a:rPr lang="en-US" sz="3600" b="1" dirty="0" err="1">
                <a:latin typeface="Arial"/>
                <a:cs typeface="Arial"/>
              </a:rPr>
              <a:t>Validade</a:t>
            </a:r>
            <a:r>
              <a:rPr lang="en-US" sz="3600" b="1" dirty="0">
                <a:latin typeface="Arial"/>
                <a:cs typeface="Arial"/>
              </a:rPr>
              <a:t> do </a:t>
            </a:r>
            <a:r>
              <a:rPr lang="en-US" sz="3600" b="1" dirty="0" err="1" smtClean="0">
                <a:latin typeface="Arial"/>
                <a:cs typeface="Arial"/>
              </a:rPr>
              <a:t>Estudo</a:t>
            </a:r>
            <a:r>
              <a:rPr lang="en-US" sz="3600" b="1" dirty="0" smtClean="0">
                <a:latin typeface="Arial"/>
                <a:cs typeface="Arial"/>
              </a:rPr>
              <a:t>: </a:t>
            </a:r>
            <a:r>
              <a:rPr lang="en-US" sz="3600" b="1" dirty="0" err="1" smtClean="0">
                <a:latin typeface="Arial"/>
                <a:cs typeface="Arial"/>
              </a:rPr>
              <a:t>interna</a:t>
            </a:r>
            <a:endParaRPr lang="en-US" sz="3600" b="1" dirty="0">
              <a:latin typeface="Arial"/>
              <a:cs typeface="Arial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9275" y="1600200"/>
            <a:ext cx="8042276" cy="5063761"/>
          </a:xfrm>
        </p:spPr>
        <p:txBody>
          <a:bodyPr/>
          <a:lstStyle/>
          <a:p>
            <a:pPr>
              <a:lnSpc>
                <a:spcPct val="70000"/>
              </a:lnSpc>
            </a:pPr>
            <a:endParaRPr lang="en-US" b="1" dirty="0">
              <a:latin typeface="Arial"/>
              <a:cs typeface="Arial"/>
            </a:endParaRPr>
          </a:p>
          <a:p>
            <a:pPr marL="0" indent="0">
              <a:buNone/>
            </a:pPr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6" name="Picture 5" descr="bio5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2498" y="1600200"/>
            <a:ext cx="6082379" cy="2994013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392498" y="5228513"/>
            <a:ext cx="8199053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000" dirty="0" err="1" smtClean="0">
                <a:solidFill>
                  <a:srgbClr val="091E24"/>
                </a:solidFill>
                <a:latin typeface="Arial"/>
                <a:cs typeface="Arial"/>
              </a:rPr>
              <a:t>Trantando-se</a:t>
            </a:r>
            <a:r>
              <a:rPr lang="pt-BR" sz="2000" dirty="0" smtClean="0">
                <a:solidFill>
                  <a:srgbClr val="091E24"/>
                </a:solidFill>
                <a:latin typeface="Arial"/>
                <a:cs typeface="Arial"/>
              </a:rPr>
              <a:t> de um estudo transversal, de coorte retrospectivo, n</a:t>
            </a:r>
            <a:r>
              <a:rPr lang="pt-BR" sz="2000" dirty="0" smtClean="0">
                <a:solidFill>
                  <a:srgbClr val="091E24"/>
                </a:solidFill>
                <a:latin typeface="Arial"/>
                <a:cs typeface="Arial"/>
              </a:rPr>
              <a:t>ão existe a perda da amostra</a:t>
            </a:r>
            <a:r>
              <a:rPr lang="pt-BR" sz="2000" dirty="0" smtClean="0">
                <a:solidFill>
                  <a:srgbClr val="091E24"/>
                </a:solidFill>
                <a:latin typeface="Arial"/>
                <a:cs typeface="Arial"/>
              </a:rPr>
              <a:t>, o que diminui o viés de seleção, favorecendo a validade interna.</a:t>
            </a:r>
            <a:endParaRPr lang="pt-BR" sz="2000" dirty="0">
              <a:solidFill>
                <a:srgbClr val="091E24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06231403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reeze">
  <a:themeElements>
    <a:clrScheme name="Breeze">
      <a:dk1>
        <a:sysClr val="windowText" lastClr="000000"/>
      </a:dk1>
      <a:lt1>
        <a:sysClr val="window" lastClr="FFFFFF"/>
      </a:lt1>
      <a:dk2>
        <a:srgbClr val="09213B"/>
      </a:dk2>
      <a:lt2>
        <a:srgbClr val="D5EDF4"/>
      </a:lt2>
      <a:accent1>
        <a:srgbClr val="2C7C9F"/>
      </a:accent1>
      <a:accent2>
        <a:srgbClr val="244A58"/>
      </a:accent2>
      <a:accent3>
        <a:srgbClr val="E2751D"/>
      </a:accent3>
      <a:accent4>
        <a:srgbClr val="FFB400"/>
      </a:accent4>
      <a:accent5>
        <a:srgbClr val="7EB606"/>
      </a:accent5>
      <a:accent6>
        <a:srgbClr val="C00000"/>
      </a:accent6>
      <a:hlink>
        <a:srgbClr val="7030A0"/>
      </a:hlink>
      <a:folHlink>
        <a:srgbClr val="00B0F0"/>
      </a:folHlink>
    </a:clrScheme>
    <a:fontScheme name="Breeze">
      <a:majorFont>
        <a:latin typeface="News Gothic MT"/>
        <a:ea typeface=""/>
        <a:cs typeface=""/>
        <a:font script="Jpan" typeface="ＭＳ Ｐゴシック"/>
        <a:font script="Hans" typeface="宋体"/>
        <a:font script="Hant" typeface="新細明體"/>
      </a:majorFont>
      <a:minorFont>
        <a:latin typeface="News Gothic MT"/>
        <a:ea typeface=""/>
        <a:cs typeface=""/>
        <a:font script="Jpan" typeface="ＭＳ Ｐゴシック"/>
        <a:font script="Hans" typeface="宋体"/>
        <a:font script="Hant" typeface="新細明體"/>
      </a:minorFont>
    </a:fontScheme>
    <a:fmtScheme name="Breeze">
      <a:fillStyleLst>
        <a:solidFill>
          <a:schemeClr val="phClr"/>
        </a:solidFill>
        <a:gradFill rotWithShape="1">
          <a:gsLst>
            <a:gs pos="31000">
              <a:schemeClr val="phClr">
                <a:tint val="100000"/>
                <a:shade val="100000"/>
                <a:satMod val="120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shade val="100000"/>
                <a:satMod val="120000"/>
              </a:schemeClr>
            </a:gs>
            <a:gs pos="69000">
              <a:schemeClr val="phClr">
                <a:tint val="80000"/>
                <a:shade val="100000"/>
                <a:satMod val="150000"/>
              </a:schemeClr>
            </a:gs>
            <a:gs pos="100000">
              <a:schemeClr val="phClr">
                <a:tint val="50000"/>
                <a:shade val="100000"/>
                <a:satMod val="15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dbl" algn="ctr">
          <a:solidFill>
            <a:schemeClr val="phClr"/>
          </a:solidFill>
          <a:prstDash val="solid"/>
        </a:ln>
        <a:ln w="31750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63500" dist="25400" dir="5400000" sx="101000" sy="101000" rotWithShape="0">
              <a:srgbClr val="000000">
                <a:alpha val="40000"/>
              </a:srgbClr>
            </a:outerShdw>
          </a:effectLst>
        </a:effectStyle>
        <a:effectStyle>
          <a:effectLst>
            <a:innerShdw blurRad="127000" dist="25400" dir="13500000">
              <a:srgbClr val="C0C0C0">
                <a:alpha val="75000"/>
              </a:srgbClr>
            </a:innerShdw>
            <a:outerShdw blurRad="88900" dist="25400" dir="5400000" sx="102000" sy="102000" algn="ctr" rotWithShape="0">
              <a:srgbClr val="C0C0C0">
                <a:alpha val="40000"/>
              </a:srgbClr>
            </a:outerShdw>
          </a:effectLst>
          <a:scene3d>
            <a:camera prst="perspectiveLeft" fov="300000"/>
            <a:lightRig rig="soft" dir="l">
              <a:rot lat="0" lon="0" rev="4200000"/>
            </a:lightRig>
          </a:scene3d>
          <a:sp3d extrusionH="38100" prstMaterial="powder">
            <a:bevelT w="50800" h="88900" prst="convex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40000"/>
                <a:satMod val="400000"/>
              </a:schemeClr>
              <a:schemeClr val="phClr">
                <a:tint val="10000"/>
                <a:satMod val="200000"/>
              </a:schemeClr>
            </a:duotone>
          </a:blip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Breeze.thmx</Template>
  <TotalTime>148</TotalTime>
  <Words>177</Words>
  <Application>Microsoft Macintosh PowerPoint</Application>
  <PresentationFormat>On-screen Show (4:3)</PresentationFormat>
  <Paragraphs>57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Breeze</vt:lpstr>
      <vt:lpstr>Princípios de Bioestatística</vt:lpstr>
      <vt:lpstr>  Reference:  CASSELL, Anna, et al. The epidemiology of multimorbidity in primary care: a retrospective cohort study. Br J Gen Pract, 2018, . </vt:lpstr>
      <vt:lpstr>Sumário</vt:lpstr>
      <vt:lpstr>Objetivo do Estudo</vt:lpstr>
      <vt:lpstr>Desenho de Estudo</vt:lpstr>
      <vt:lpstr>Tipo de Estudo</vt:lpstr>
      <vt:lpstr>Fator de Confundimento ou Eefeito mediador??</vt:lpstr>
      <vt:lpstr> Validade do Estudo: Externa</vt:lpstr>
      <vt:lpstr>Validade do Estudo: interna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Gisseila Garcia</dc:creator>
  <cp:lastModifiedBy>Gisseila Garcia</cp:lastModifiedBy>
  <cp:revision>11</cp:revision>
  <dcterms:created xsi:type="dcterms:W3CDTF">2018-03-21T20:18:06Z</dcterms:created>
  <dcterms:modified xsi:type="dcterms:W3CDTF">2018-03-21T23:04:36Z</dcterms:modified>
</cp:coreProperties>
</file>