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71" r:id="rId12"/>
    <p:sldId id="272" r:id="rId13"/>
    <p:sldId id="273" r:id="rId14"/>
    <p:sldId id="26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3FFD16-B62B-48AE-ABE3-E141C0BE5DA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273D21E9-C8D8-4E60-A573-637577500EFA}">
      <dgm:prSet/>
      <dgm:spPr/>
      <dgm:t>
        <a:bodyPr/>
        <a:lstStyle/>
        <a:p>
          <a:pPr rtl="0"/>
          <a:r>
            <a:rPr lang="pt-BR" b="0" smtClean="0"/>
            <a:t>Pacientes com diabetes tipo 2 apresentam duas a quatro vezes mais complicações cardiovasculares do que pessoas sem diabetes</a:t>
          </a:r>
          <a:endParaRPr lang="pt-BR"/>
        </a:p>
      </dgm:t>
    </dgm:pt>
    <dgm:pt modelId="{3259B810-A85E-48E7-BDEA-904D8938844D}" type="parTrans" cxnId="{8D24FE68-287A-46D1-BC05-A47A1784613E}">
      <dgm:prSet/>
      <dgm:spPr/>
      <dgm:t>
        <a:bodyPr/>
        <a:lstStyle/>
        <a:p>
          <a:endParaRPr lang="pt-BR"/>
        </a:p>
      </dgm:t>
    </dgm:pt>
    <dgm:pt modelId="{DAE5D1DC-9DA2-41D7-A009-E35BEB0DF07A}" type="sibTrans" cxnId="{8D24FE68-287A-46D1-BC05-A47A1784613E}">
      <dgm:prSet/>
      <dgm:spPr/>
      <dgm:t>
        <a:bodyPr/>
        <a:lstStyle/>
        <a:p>
          <a:endParaRPr lang="pt-BR"/>
        </a:p>
      </dgm:t>
    </dgm:pt>
    <dgm:pt modelId="{611498CE-5A0F-4A6D-BF10-755BD1DBFC26}">
      <dgm:prSet/>
      <dgm:spPr/>
      <dgm:t>
        <a:bodyPr/>
        <a:lstStyle/>
        <a:p>
          <a:pPr rtl="0"/>
          <a:r>
            <a:rPr lang="pt-BR" b="0" smtClean="0"/>
            <a:t>Degludeca: Insulina Basal de Ultra-Longa duração, utilizada uma vez ao dia, aprovada para uso em adultos, adolescentes e crianças com diabetes. </a:t>
          </a:r>
          <a:endParaRPr lang="pt-BR"/>
        </a:p>
      </dgm:t>
    </dgm:pt>
    <dgm:pt modelId="{37B3D16D-8E59-4E2D-A57A-839D2BEEDD48}" type="parTrans" cxnId="{FB86B7C6-6E9C-454F-B69B-FC59B52B641E}">
      <dgm:prSet/>
      <dgm:spPr/>
      <dgm:t>
        <a:bodyPr/>
        <a:lstStyle/>
        <a:p>
          <a:endParaRPr lang="pt-BR"/>
        </a:p>
      </dgm:t>
    </dgm:pt>
    <dgm:pt modelId="{046FF32E-59D4-40C6-AF19-DCF4D0701040}" type="sibTrans" cxnId="{FB86B7C6-6E9C-454F-B69B-FC59B52B641E}">
      <dgm:prSet/>
      <dgm:spPr/>
      <dgm:t>
        <a:bodyPr/>
        <a:lstStyle/>
        <a:p>
          <a:endParaRPr lang="pt-BR"/>
        </a:p>
      </dgm:t>
    </dgm:pt>
    <dgm:pt modelId="{1CDD2908-5BFE-4FD6-A0E0-9BD6698BE436}">
      <dgm:prSet/>
      <dgm:spPr/>
      <dgm:t>
        <a:bodyPr/>
        <a:lstStyle/>
        <a:p>
          <a:pPr rtl="0"/>
          <a:r>
            <a:rPr lang="pt-BR" b="0" smtClean="0"/>
            <a:t>Estudos prévios não cegos mostraram menor variabilidade no efeito de redução da glicose no dia-a-dia e menores taxas de hipoglicemia do que a insulina Glargina à mas faltam dados sobre a segurança cardiovascular da Degludeca</a:t>
          </a:r>
          <a:endParaRPr lang="pt-BR"/>
        </a:p>
      </dgm:t>
    </dgm:pt>
    <dgm:pt modelId="{18A3A55E-3329-4717-9156-3B3D775354EB}" type="parTrans" cxnId="{0E5FB7BB-60FE-451D-AB45-1A87201ECF9B}">
      <dgm:prSet/>
      <dgm:spPr/>
      <dgm:t>
        <a:bodyPr/>
        <a:lstStyle/>
        <a:p>
          <a:endParaRPr lang="pt-BR"/>
        </a:p>
      </dgm:t>
    </dgm:pt>
    <dgm:pt modelId="{11FCA15E-5F72-4FF9-B094-A9239FB56CC6}" type="sibTrans" cxnId="{0E5FB7BB-60FE-451D-AB45-1A87201ECF9B}">
      <dgm:prSet/>
      <dgm:spPr/>
      <dgm:t>
        <a:bodyPr/>
        <a:lstStyle/>
        <a:p>
          <a:endParaRPr lang="pt-BR"/>
        </a:p>
      </dgm:t>
    </dgm:pt>
    <dgm:pt modelId="{C170A2FA-1EFE-4CCD-9383-2C42A128E226}">
      <dgm:prSet/>
      <dgm:spPr/>
      <dgm:t>
        <a:bodyPr/>
        <a:lstStyle/>
        <a:p>
          <a:pPr rtl="0"/>
          <a:r>
            <a:rPr lang="pt-BR" smtClean="0"/>
            <a:t>FDA (Food and Drug Administration):  exigiu estudos para avaliar a segurança cardiovascular do Degludec  em comparação com a Glargina para aprovação do medicamento.</a:t>
          </a:r>
          <a:endParaRPr lang="pt-BR"/>
        </a:p>
      </dgm:t>
    </dgm:pt>
    <dgm:pt modelId="{12939592-B7B5-483D-B2A7-3ABA8D69F072}" type="parTrans" cxnId="{7EC01D0D-92E5-44E7-AC46-D982168B31D4}">
      <dgm:prSet/>
      <dgm:spPr/>
      <dgm:t>
        <a:bodyPr/>
        <a:lstStyle/>
        <a:p>
          <a:endParaRPr lang="pt-BR"/>
        </a:p>
      </dgm:t>
    </dgm:pt>
    <dgm:pt modelId="{8B6580EB-AE63-477C-BE1F-655C6B4687D7}" type="sibTrans" cxnId="{7EC01D0D-92E5-44E7-AC46-D982168B31D4}">
      <dgm:prSet/>
      <dgm:spPr/>
      <dgm:t>
        <a:bodyPr/>
        <a:lstStyle/>
        <a:p>
          <a:endParaRPr lang="pt-BR"/>
        </a:p>
      </dgm:t>
    </dgm:pt>
    <dgm:pt modelId="{82AD00E5-C1AE-451E-BD33-9C77FA52231A}" type="pres">
      <dgm:prSet presAssocID="{293FFD16-B62B-48AE-ABE3-E141C0BE5DAC}" presName="linear" presStyleCnt="0">
        <dgm:presLayoutVars>
          <dgm:animLvl val="lvl"/>
          <dgm:resizeHandles val="exact"/>
        </dgm:presLayoutVars>
      </dgm:prSet>
      <dgm:spPr/>
    </dgm:pt>
    <dgm:pt modelId="{98AE2988-7E27-44BA-8074-60087CEDE6A3}" type="pres">
      <dgm:prSet presAssocID="{273D21E9-C8D8-4E60-A573-637577500EF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08C5E8D-8AE7-4952-8D94-5C9131E1B895}" type="pres">
      <dgm:prSet presAssocID="{DAE5D1DC-9DA2-41D7-A009-E35BEB0DF07A}" presName="spacer" presStyleCnt="0"/>
      <dgm:spPr/>
    </dgm:pt>
    <dgm:pt modelId="{1B57A2A5-2063-452A-A208-474930832B2B}" type="pres">
      <dgm:prSet presAssocID="{611498CE-5A0F-4A6D-BF10-755BD1DBFC2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ECBE75F-66B8-4B1E-B9C9-31B00E0B0486}" type="pres">
      <dgm:prSet presAssocID="{046FF32E-59D4-40C6-AF19-DCF4D0701040}" presName="spacer" presStyleCnt="0"/>
      <dgm:spPr/>
    </dgm:pt>
    <dgm:pt modelId="{6F7ABB0F-F5C3-4A4E-BAAC-C0B2817D11EB}" type="pres">
      <dgm:prSet presAssocID="{1CDD2908-5BFE-4FD6-A0E0-9BD6698BE4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466CE8E-AF58-404B-A92B-1D329EFB283C}" type="pres">
      <dgm:prSet presAssocID="{11FCA15E-5F72-4FF9-B094-A9239FB56CC6}" presName="spacer" presStyleCnt="0"/>
      <dgm:spPr/>
    </dgm:pt>
    <dgm:pt modelId="{D1672C2D-AD40-467A-8659-91592C62D6AD}" type="pres">
      <dgm:prSet presAssocID="{C170A2FA-1EFE-4CCD-9383-2C42A128E22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A803F78-00D3-4173-A6EB-2E7AC81DAF90}" type="presOf" srcId="{293FFD16-B62B-48AE-ABE3-E141C0BE5DAC}" destId="{82AD00E5-C1AE-451E-BD33-9C77FA52231A}" srcOrd="0" destOrd="0" presId="urn:microsoft.com/office/officeart/2005/8/layout/vList2"/>
    <dgm:cxn modelId="{0E5FB7BB-60FE-451D-AB45-1A87201ECF9B}" srcId="{293FFD16-B62B-48AE-ABE3-E141C0BE5DAC}" destId="{1CDD2908-5BFE-4FD6-A0E0-9BD6698BE436}" srcOrd="2" destOrd="0" parTransId="{18A3A55E-3329-4717-9156-3B3D775354EB}" sibTransId="{11FCA15E-5F72-4FF9-B094-A9239FB56CC6}"/>
    <dgm:cxn modelId="{7005551A-ECBD-465A-B0DD-F82AAC96DC95}" type="presOf" srcId="{1CDD2908-5BFE-4FD6-A0E0-9BD6698BE436}" destId="{6F7ABB0F-F5C3-4A4E-BAAC-C0B2817D11EB}" srcOrd="0" destOrd="0" presId="urn:microsoft.com/office/officeart/2005/8/layout/vList2"/>
    <dgm:cxn modelId="{7EC01D0D-92E5-44E7-AC46-D982168B31D4}" srcId="{293FFD16-B62B-48AE-ABE3-E141C0BE5DAC}" destId="{C170A2FA-1EFE-4CCD-9383-2C42A128E226}" srcOrd="3" destOrd="0" parTransId="{12939592-B7B5-483D-B2A7-3ABA8D69F072}" sibTransId="{8B6580EB-AE63-477C-BE1F-655C6B4687D7}"/>
    <dgm:cxn modelId="{8D24FE68-287A-46D1-BC05-A47A1784613E}" srcId="{293FFD16-B62B-48AE-ABE3-E141C0BE5DAC}" destId="{273D21E9-C8D8-4E60-A573-637577500EFA}" srcOrd="0" destOrd="0" parTransId="{3259B810-A85E-48E7-BDEA-904D8938844D}" sibTransId="{DAE5D1DC-9DA2-41D7-A009-E35BEB0DF07A}"/>
    <dgm:cxn modelId="{D5FD02D4-A40B-49CA-A27A-B0881D6E16D4}" type="presOf" srcId="{C170A2FA-1EFE-4CCD-9383-2C42A128E226}" destId="{D1672C2D-AD40-467A-8659-91592C62D6AD}" srcOrd="0" destOrd="0" presId="urn:microsoft.com/office/officeart/2005/8/layout/vList2"/>
    <dgm:cxn modelId="{E371B885-7F37-4E85-B1E3-1EA79030EEF0}" type="presOf" srcId="{273D21E9-C8D8-4E60-A573-637577500EFA}" destId="{98AE2988-7E27-44BA-8074-60087CEDE6A3}" srcOrd="0" destOrd="0" presId="urn:microsoft.com/office/officeart/2005/8/layout/vList2"/>
    <dgm:cxn modelId="{FB86B7C6-6E9C-454F-B69B-FC59B52B641E}" srcId="{293FFD16-B62B-48AE-ABE3-E141C0BE5DAC}" destId="{611498CE-5A0F-4A6D-BF10-755BD1DBFC26}" srcOrd="1" destOrd="0" parTransId="{37B3D16D-8E59-4E2D-A57A-839D2BEEDD48}" sibTransId="{046FF32E-59D4-40C6-AF19-DCF4D0701040}"/>
    <dgm:cxn modelId="{4E66D44D-4886-459F-928E-8E58D0C844C7}" type="presOf" srcId="{611498CE-5A0F-4A6D-BF10-755BD1DBFC26}" destId="{1B57A2A5-2063-452A-A208-474930832B2B}" srcOrd="0" destOrd="0" presId="urn:microsoft.com/office/officeart/2005/8/layout/vList2"/>
    <dgm:cxn modelId="{B68319A9-8962-4BB0-BBF1-A9062F60F669}" type="presParOf" srcId="{82AD00E5-C1AE-451E-BD33-9C77FA52231A}" destId="{98AE2988-7E27-44BA-8074-60087CEDE6A3}" srcOrd="0" destOrd="0" presId="urn:microsoft.com/office/officeart/2005/8/layout/vList2"/>
    <dgm:cxn modelId="{06542012-377A-4747-AAD0-EB72AFB8E492}" type="presParOf" srcId="{82AD00E5-C1AE-451E-BD33-9C77FA52231A}" destId="{A08C5E8D-8AE7-4952-8D94-5C9131E1B895}" srcOrd="1" destOrd="0" presId="urn:microsoft.com/office/officeart/2005/8/layout/vList2"/>
    <dgm:cxn modelId="{75D4CF38-EE71-44E1-B0FD-24D5BBC75264}" type="presParOf" srcId="{82AD00E5-C1AE-451E-BD33-9C77FA52231A}" destId="{1B57A2A5-2063-452A-A208-474930832B2B}" srcOrd="2" destOrd="0" presId="urn:microsoft.com/office/officeart/2005/8/layout/vList2"/>
    <dgm:cxn modelId="{B8459297-6DC4-4A9B-919C-2DF5A208ED4D}" type="presParOf" srcId="{82AD00E5-C1AE-451E-BD33-9C77FA52231A}" destId="{2ECBE75F-66B8-4B1E-B9C9-31B00E0B0486}" srcOrd="3" destOrd="0" presId="urn:microsoft.com/office/officeart/2005/8/layout/vList2"/>
    <dgm:cxn modelId="{FFC5587D-39C5-4387-AFD6-9B153A6E0DF3}" type="presParOf" srcId="{82AD00E5-C1AE-451E-BD33-9C77FA52231A}" destId="{6F7ABB0F-F5C3-4A4E-BAAC-C0B2817D11EB}" srcOrd="4" destOrd="0" presId="urn:microsoft.com/office/officeart/2005/8/layout/vList2"/>
    <dgm:cxn modelId="{64C20577-7265-4FD2-8F58-33ECE63568A3}" type="presParOf" srcId="{82AD00E5-C1AE-451E-BD33-9C77FA52231A}" destId="{0466CE8E-AF58-404B-A92B-1D329EFB283C}" srcOrd="5" destOrd="0" presId="urn:microsoft.com/office/officeart/2005/8/layout/vList2"/>
    <dgm:cxn modelId="{445C54EB-63F8-4B78-98BB-903959F64EFE}" type="presParOf" srcId="{82AD00E5-C1AE-451E-BD33-9C77FA52231A}" destId="{D1672C2D-AD40-467A-8659-91592C62D6A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AD03DF5-7752-492D-A68A-D0A981A2F27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A4AE836-7791-4F9D-A757-DA289CA922C6}">
      <dgm:prSet/>
      <dgm:spPr/>
      <dgm:t>
        <a:bodyPr/>
        <a:lstStyle/>
        <a:p>
          <a:pPr rtl="0"/>
          <a:r>
            <a:rPr lang="pt-PT" dirty="0" smtClean="0"/>
            <a:t>Aos 24 meses</a:t>
          </a:r>
          <a:endParaRPr lang="pt-BR" dirty="0"/>
        </a:p>
      </dgm:t>
    </dgm:pt>
    <dgm:pt modelId="{6E4AEBFC-4739-4C57-AEAF-7878B6973153}" type="parTrans" cxnId="{E1EE674D-1092-4A4A-84B2-574C5D43C68A}">
      <dgm:prSet/>
      <dgm:spPr/>
      <dgm:t>
        <a:bodyPr/>
        <a:lstStyle/>
        <a:p>
          <a:endParaRPr lang="pt-BR"/>
        </a:p>
      </dgm:t>
    </dgm:pt>
    <dgm:pt modelId="{67211C60-2610-477F-B113-70C2E81D8C6B}" type="sibTrans" cxnId="{E1EE674D-1092-4A4A-84B2-574C5D43C68A}">
      <dgm:prSet/>
      <dgm:spPr/>
      <dgm:t>
        <a:bodyPr/>
        <a:lstStyle/>
        <a:p>
          <a:endParaRPr lang="pt-BR"/>
        </a:p>
      </dgm:t>
    </dgm:pt>
    <dgm:pt modelId="{BE356E37-5370-4C77-B40C-6A4A390EECC1}">
      <dgm:prSet/>
      <dgm:spPr/>
      <dgm:t>
        <a:bodyPr/>
        <a:lstStyle/>
        <a:p>
          <a:pPr rtl="0"/>
          <a:r>
            <a:rPr lang="pt-PT" dirty="0" smtClean="0"/>
            <a:t>GJ semelhantes nos dois grupos; o valor mediano para todos os pacientes foi de 95 mg por decilitro   </a:t>
          </a:r>
          <a:endParaRPr lang="pt-BR" dirty="0"/>
        </a:p>
      </dgm:t>
    </dgm:pt>
    <dgm:pt modelId="{CE4674F4-518E-4151-8981-A8BF0FA280A0}" type="parTrans" cxnId="{79332D62-FCAA-4D58-8A62-871571BEA2A7}">
      <dgm:prSet/>
      <dgm:spPr/>
      <dgm:t>
        <a:bodyPr/>
        <a:lstStyle/>
        <a:p>
          <a:endParaRPr lang="pt-BR"/>
        </a:p>
      </dgm:t>
    </dgm:pt>
    <dgm:pt modelId="{35B3F20C-973C-4F7B-813A-9355355EA884}" type="sibTrans" cxnId="{79332D62-FCAA-4D58-8A62-871571BEA2A7}">
      <dgm:prSet/>
      <dgm:spPr/>
      <dgm:t>
        <a:bodyPr/>
        <a:lstStyle/>
        <a:p>
          <a:endParaRPr lang="pt-BR"/>
        </a:p>
      </dgm:t>
    </dgm:pt>
    <dgm:pt modelId="{7A3AFB34-5DB7-42EE-BEA2-9A63E52B9693}">
      <dgm:prSet/>
      <dgm:spPr/>
      <dgm:t>
        <a:bodyPr/>
        <a:lstStyle/>
        <a:p>
          <a:pPr rtl="0"/>
          <a:r>
            <a:rPr lang="pt-BR" dirty="0" smtClean="0"/>
            <a:t>GJ significativamente menor no grupo </a:t>
          </a:r>
          <a:r>
            <a:rPr lang="pt-BR" dirty="0" err="1" smtClean="0"/>
            <a:t>degludeca</a:t>
          </a:r>
          <a:r>
            <a:rPr lang="pt-BR" dirty="0" smtClean="0"/>
            <a:t> do que no grupo </a:t>
          </a:r>
          <a:r>
            <a:rPr lang="pt-BR" dirty="0" err="1" smtClean="0"/>
            <a:t>glargina</a:t>
          </a:r>
          <a:r>
            <a:rPr lang="pt-BR" dirty="0" smtClean="0"/>
            <a:t> </a:t>
          </a:r>
          <a:r>
            <a:rPr lang="pt-BR" b="1" dirty="0" smtClean="0">
              <a:solidFill>
                <a:schemeClr val="accent2"/>
              </a:solidFill>
            </a:rPr>
            <a:t>(128±56 vs. 136±57mg per </a:t>
          </a:r>
          <a:r>
            <a:rPr lang="pt-BR" b="1" dirty="0" err="1" smtClean="0">
              <a:solidFill>
                <a:schemeClr val="accent2"/>
              </a:solidFill>
            </a:rPr>
            <a:t>deciliter</a:t>
          </a:r>
          <a:r>
            <a:rPr lang="pt-BR" b="1" dirty="0" smtClean="0">
              <a:solidFill>
                <a:schemeClr val="accent2"/>
              </a:solidFill>
            </a:rPr>
            <a:t>, P&lt;0.001).</a:t>
          </a:r>
          <a:endParaRPr lang="pt-BR" b="1" dirty="0">
            <a:solidFill>
              <a:schemeClr val="accent2"/>
            </a:solidFill>
          </a:endParaRPr>
        </a:p>
      </dgm:t>
    </dgm:pt>
    <dgm:pt modelId="{D43E632C-76FE-4AB1-A441-8BE92FE727E0}" type="parTrans" cxnId="{3A316350-9B01-4298-880D-FF9B6699912C}">
      <dgm:prSet/>
      <dgm:spPr/>
      <dgm:t>
        <a:bodyPr/>
        <a:lstStyle/>
        <a:p>
          <a:endParaRPr lang="pt-BR"/>
        </a:p>
      </dgm:t>
    </dgm:pt>
    <dgm:pt modelId="{BA253EEB-CB4F-42B9-884B-B21F20CCEFD1}" type="sibTrans" cxnId="{3A316350-9B01-4298-880D-FF9B6699912C}">
      <dgm:prSet/>
      <dgm:spPr/>
      <dgm:t>
        <a:bodyPr/>
        <a:lstStyle/>
        <a:p>
          <a:endParaRPr lang="pt-BR"/>
        </a:p>
      </dgm:t>
    </dgm:pt>
    <dgm:pt modelId="{FF1AC845-033A-47EC-BBD6-BBB9519683CC}">
      <dgm:prSet/>
      <dgm:spPr/>
      <dgm:t>
        <a:bodyPr/>
        <a:lstStyle/>
        <a:p>
          <a:pPr rtl="0"/>
          <a:r>
            <a:rPr lang="pt-BR" dirty="0" smtClean="0"/>
            <a:t>Níveis glicêmicos plasmáticos de jejum em laboratório diminuíram mais no </a:t>
          </a:r>
          <a:r>
            <a:rPr lang="pt-BR" dirty="0" err="1" smtClean="0"/>
            <a:t>degludeca</a:t>
          </a:r>
          <a:r>
            <a:rPr lang="pt-BR" dirty="0" smtClean="0"/>
            <a:t> do que no </a:t>
          </a:r>
          <a:r>
            <a:rPr lang="pt-BR" dirty="0" err="1" smtClean="0"/>
            <a:t>glargina</a:t>
          </a:r>
          <a:r>
            <a:rPr lang="pt-BR" dirty="0" smtClean="0"/>
            <a:t> </a:t>
          </a:r>
          <a:endParaRPr lang="pt-BR" dirty="0"/>
        </a:p>
      </dgm:t>
    </dgm:pt>
    <dgm:pt modelId="{BD25333D-A8C5-499A-A887-3CEAB155EA8F}" type="parTrans" cxnId="{3DDDCBF4-4866-4A9D-AA1E-FC43ADAA6E8D}">
      <dgm:prSet/>
      <dgm:spPr/>
      <dgm:t>
        <a:bodyPr/>
        <a:lstStyle/>
        <a:p>
          <a:endParaRPr lang="pt-BR"/>
        </a:p>
      </dgm:t>
    </dgm:pt>
    <dgm:pt modelId="{B4F8B138-27A1-43C7-9ED0-B1BF3D58C724}" type="sibTrans" cxnId="{3DDDCBF4-4866-4A9D-AA1E-FC43ADAA6E8D}">
      <dgm:prSet/>
      <dgm:spPr/>
      <dgm:t>
        <a:bodyPr/>
        <a:lstStyle/>
        <a:p>
          <a:endParaRPr lang="pt-BR"/>
        </a:p>
      </dgm:t>
    </dgm:pt>
    <dgm:pt modelId="{84CBFBBA-7C8F-4EFF-BE1B-27F0568BE3C4}">
      <dgm:prSet/>
      <dgm:spPr/>
      <dgm:t>
        <a:bodyPr/>
        <a:lstStyle/>
        <a:p>
          <a:pPr rtl="0"/>
          <a:r>
            <a:rPr lang="pt-PT" dirty="0" smtClean="0"/>
            <a:t>Hba1c 7,5% nos dois grupos, com uma diferença de tratamento estimada de 0,01 pontos percentuais (IC 95%, -0,05 a 0,07; P = 0,78 na análise post hoc). </a:t>
          </a:r>
          <a:endParaRPr lang="pt-BR" dirty="0"/>
        </a:p>
      </dgm:t>
    </dgm:pt>
    <dgm:pt modelId="{EAC819A7-8D13-41A3-BAF1-5D8613D0B503}" type="parTrans" cxnId="{AFEB9E0A-6B92-46F6-9F0D-71D233308C2A}">
      <dgm:prSet/>
      <dgm:spPr/>
      <dgm:t>
        <a:bodyPr/>
        <a:lstStyle/>
        <a:p>
          <a:endParaRPr lang="pt-BR"/>
        </a:p>
      </dgm:t>
    </dgm:pt>
    <dgm:pt modelId="{B38E91DB-AD4A-4383-9DCB-7811624D7130}" type="sibTrans" cxnId="{AFEB9E0A-6B92-46F6-9F0D-71D233308C2A}">
      <dgm:prSet/>
      <dgm:spPr/>
      <dgm:t>
        <a:bodyPr/>
        <a:lstStyle/>
        <a:p>
          <a:endParaRPr lang="pt-BR"/>
        </a:p>
      </dgm:t>
    </dgm:pt>
    <dgm:pt modelId="{F4E33BC9-62AD-426F-BE1D-ED9C0499846E}" type="pres">
      <dgm:prSet presAssocID="{CAD03DF5-7752-492D-A68A-D0A981A2F27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57AD3E4-85D1-4FBF-A5E4-37C35F4897E5}" type="pres">
      <dgm:prSet presAssocID="{CA4AE836-7791-4F9D-A757-DA289CA922C6}" presName="hierRoot1" presStyleCnt="0">
        <dgm:presLayoutVars>
          <dgm:hierBranch val="init"/>
        </dgm:presLayoutVars>
      </dgm:prSet>
      <dgm:spPr/>
    </dgm:pt>
    <dgm:pt modelId="{A5095DC3-F93C-44D8-96C5-09C9908C8201}" type="pres">
      <dgm:prSet presAssocID="{CA4AE836-7791-4F9D-A757-DA289CA922C6}" presName="rootComposite1" presStyleCnt="0"/>
      <dgm:spPr/>
    </dgm:pt>
    <dgm:pt modelId="{450A2D61-E76E-42D7-8995-B36D185AF383}" type="pres">
      <dgm:prSet presAssocID="{CA4AE836-7791-4F9D-A757-DA289CA922C6}" presName="rootText1" presStyleLbl="node0" presStyleIdx="0" presStyleCnt="1">
        <dgm:presLayoutVars>
          <dgm:chPref val="3"/>
        </dgm:presLayoutVars>
      </dgm:prSet>
      <dgm:spPr/>
    </dgm:pt>
    <dgm:pt modelId="{977BB411-3119-4512-A7C9-87812C5F3AA6}" type="pres">
      <dgm:prSet presAssocID="{CA4AE836-7791-4F9D-A757-DA289CA922C6}" presName="rootConnector1" presStyleLbl="node1" presStyleIdx="0" presStyleCnt="0"/>
      <dgm:spPr/>
    </dgm:pt>
    <dgm:pt modelId="{286FCD8D-E4EB-4B88-8143-A5BB1EE1AD17}" type="pres">
      <dgm:prSet presAssocID="{CA4AE836-7791-4F9D-A757-DA289CA922C6}" presName="hierChild2" presStyleCnt="0"/>
      <dgm:spPr/>
    </dgm:pt>
    <dgm:pt modelId="{EA2CD158-C409-42DB-B0FF-6197D0CF2726}" type="pres">
      <dgm:prSet presAssocID="{EAC819A7-8D13-41A3-BAF1-5D8613D0B503}" presName="Name37" presStyleLbl="parChTrans1D2" presStyleIdx="0" presStyleCnt="4"/>
      <dgm:spPr/>
    </dgm:pt>
    <dgm:pt modelId="{A4ED901D-8516-4773-928A-F2C7FD28845A}" type="pres">
      <dgm:prSet presAssocID="{84CBFBBA-7C8F-4EFF-BE1B-27F0568BE3C4}" presName="hierRoot2" presStyleCnt="0">
        <dgm:presLayoutVars>
          <dgm:hierBranch val="init"/>
        </dgm:presLayoutVars>
      </dgm:prSet>
      <dgm:spPr/>
    </dgm:pt>
    <dgm:pt modelId="{C1B236DF-34B4-42B0-BA49-AB4ECB69F648}" type="pres">
      <dgm:prSet presAssocID="{84CBFBBA-7C8F-4EFF-BE1B-27F0568BE3C4}" presName="rootComposite" presStyleCnt="0"/>
      <dgm:spPr/>
    </dgm:pt>
    <dgm:pt modelId="{C6E4263F-86EB-4C14-855D-31BA874AD1A7}" type="pres">
      <dgm:prSet presAssocID="{84CBFBBA-7C8F-4EFF-BE1B-27F0568BE3C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067A24D-B567-403C-AB42-65DB4AA081F1}" type="pres">
      <dgm:prSet presAssocID="{84CBFBBA-7C8F-4EFF-BE1B-27F0568BE3C4}" presName="rootConnector" presStyleLbl="node2" presStyleIdx="0" presStyleCnt="4"/>
      <dgm:spPr/>
    </dgm:pt>
    <dgm:pt modelId="{6457D55A-B13F-4D82-A579-905BE64B5AA3}" type="pres">
      <dgm:prSet presAssocID="{84CBFBBA-7C8F-4EFF-BE1B-27F0568BE3C4}" presName="hierChild4" presStyleCnt="0"/>
      <dgm:spPr/>
    </dgm:pt>
    <dgm:pt modelId="{CD9D52FC-9632-4651-9DB1-B85FB591AF9B}" type="pres">
      <dgm:prSet presAssocID="{84CBFBBA-7C8F-4EFF-BE1B-27F0568BE3C4}" presName="hierChild5" presStyleCnt="0"/>
      <dgm:spPr/>
    </dgm:pt>
    <dgm:pt modelId="{1C1C7E16-7671-4ABF-9AA1-2372190897E6}" type="pres">
      <dgm:prSet presAssocID="{CE4674F4-518E-4151-8981-A8BF0FA280A0}" presName="Name37" presStyleLbl="parChTrans1D2" presStyleIdx="1" presStyleCnt="4"/>
      <dgm:spPr/>
    </dgm:pt>
    <dgm:pt modelId="{F9355D30-CF2A-4E8A-85D3-EA2BC96F09B9}" type="pres">
      <dgm:prSet presAssocID="{BE356E37-5370-4C77-B40C-6A4A390EECC1}" presName="hierRoot2" presStyleCnt="0">
        <dgm:presLayoutVars>
          <dgm:hierBranch val="init"/>
        </dgm:presLayoutVars>
      </dgm:prSet>
      <dgm:spPr/>
    </dgm:pt>
    <dgm:pt modelId="{4980FFF8-6992-4DA5-9E2E-95C8C6448B62}" type="pres">
      <dgm:prSet presAssocID="{BE356E37-5370-4C77-B40C-6A4A390EECC1}" presName="rootComposite" presStyleCnt="0"/>
      <dgm:spPr/>
    </dgm:pt>
    <dgm:pt modelId="{CC65C28F-8BCF-4CB4-93CE-C71FB7D47AD8}" type="pres">
      <dgm:prSet presAssocID="{BE356E37-5370-4C77-B40C-6A4A390EECC1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A41F085-BCCE-493B-BB85-9B001D7C96D6}" type="pres">
      <dgm:prSet presAssocID="{BE356E37-5370-4C77-B40C-6A4A390EECC1}" presName="rootConnector" presStyleLbl="node2" presStyleIdx="1" presStyleCnt="4"/>
      <dgm:spPr/>
    </dgm:pt>
    <dgm:pt modelId="{3A91D99A-7CB4-491B-B884-566F7260F13E}" type="pres">
      <dgm:prSet presAssocID="{BE356E37-5370-4C77-B40C-6A4A390EECC1}" presName="hierChild4" presStyleCnt="0"/>
      <dgm:spPr/>
    </dgm:pt>
    <dgm:pt modelId="{AA462EAF-A95F-4769-9701-FC71F3125F9D}" type="pres">
      <dgm:prSet presAssocID="{BE356E37-5370-4C77-B40C-6A4A390EECC1}" presName="hierChild5" presStyleCnt="0"/>
      <dgm:spPr/>
    </dgm:pt>
    <dgm:pt modelId="{F66F5054-FC79-42F9-B901-2A43196A32B4}" type="pres">
      <dgm:prSet presAssocID="{D43E632C-76FE-4AB1-A441-8BE92FE727E0}" presName="Name37" presStyleLbl="parChTrans1D2" presStyleIdx="2" presStyleCnt="4"/>
      <dgm:spPr/>
    </dgm:pt>
    <dgm:pt modelId="{3A827556-CA80-4EAB-B031-11F83F16A9C4}" type="pres">
      <dgm:prSet presAssocID="{7A3AFB34-5DB7-42EE-BEA2-9A63E52B9693}" presName="hierRoot2" presStyleCnt="0">
        <dgm:presLayoutVars>
          <dgm:hierBranch val="init"/>
        </dgm:presLayoutVars>
      </dgm:prSet>
      <dgm:spPr/>
    </dgm:pt>
    <dgm:pt modelId="{0F296BC5-A9DE-4404-A7EB-8F45FF9DCD7F}" type="pres">
      <dgm:prSet presAssocID="{7A3AFB34-5DB7-42EE-BEA2-9A63E52B9693}" presName="rootComposite" presStyleCnt="0"/>
      <dgm:spPr/>
    </dgm:pt>
    <dgm:pt modelId="{489FFF6D-9332-4421-B3CD-CE5446003D15}" type="pres">
      <dgm:prSet presAssocID="{7A3AFB34-5DB7-42EE-BEA2-9A63E52B9693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2B9BD1E-62DE-4FCC-9C9C-D6F0141E380E}" type="pres">
      <dgm:prSet presAssocID="{7A3AFB34-5DB7-42EE-BEA2-9A63E52B9693}" presName="rootConnector" presStyleLbl="node2" presStyleIdx="2" presStyleCnt="4"/>
      <dgm:spPr/>
    </dgm:pt>
    <dgm:pt modelId="{B997FAD5-7D58-4373-97FC-BBE97F751661}" type="pres">
      <dgm:prSet presAssocID="{7A3AFB34-5DB7-42EE-BEA2-9A63E52B9693}" presName="hierChild4" presStyleCnt="0"/>
      <dgm:spPr/>
    </dgm:pt>
    <dgm:pt modelId="{FC58FE06-B8D8-44D7-B593-E6116BECC834}" type="pres">
      <dgm:prSet presAssocID="{7A3AFB34-5DB7-42EE-BEA2-9A63E52B9693}" presName="hierChild5" presStyleCnt="0"/>
      <dgm:spPr/>
    </dgm:pt>
    <dgm:pt modelId="{8241FD7C-4A3A-4D5F-BF6E-C6A72420CA8F}" type="pres">
      <dgm:prSet presAssocID="{BD25333D-A8C5-499A-A887-3CEAB155EA8F}" presName="Name37" presStyleLbl="parChTrans1D2" presStyleIdx="3" presStyleCnt="4"/>
      <dgm:spPr/>
    </dgm:pt>
    <dgm:pt modelId="{D7DFBB53-E8A3-41F3-B4E5-CBCF5ED05C6D}" type="pres">
      <dgm:prSet presAssocID="{FF1AC845-033A-47EC-BBD6-BBB9519683CC}" presName="hierRoot2" presStyleCnt="0">
        <dgm:presLayoutVars>
          <dgm:hierBranch val="init"/>
        </dgm:presLayoutVars>
      </dgm:prSet>
      <dgm:spPr/>
    </dgm:pt>
    <dgm:pt modelId="{EE175624-61D3-4456-BEC1-3E9E3BB1F68C}" type="pres">
      <dgm:prSet presAssocID="{FF1AC845-033A-47EC-BBD6-BBB9519683CC}" presName="rootComposite" presStyleCnt="0"/>
      <dgm:spPr/>
    </dgm:pt>
    <dgm:pt modelId="{4B5C5D29-0B1F-4D2E-BAE2-AD59309FEB8D}" type="pres">
      <dgm:prSet presAssocID="{FF1AC845-033A-47EC-BBD6-BBB9519683CC}" presName="rootText" presStyleLbl="node2" presStyleIdx="3" presStyleCnt="4">
        <dgm:presLayoutVars>
          <dgm:chPref val="3"/>
        </dgm:presLayoutVars>
      </dgm:prSet>
      <dgm:spPr/>
    </dgm:pt>
    <dgm:pt modelId="{98DB04DB-AB3A-4981-8B04-2B7E31165906}" type="pres">
      <dgm:prSet presAssocID="{FF1AC845-033A-47EC-BBD6-BBB9519683CC}" presName="rootConnector" presStyleLbl="node2" presStyleIdx="3" presStyleCnt="4"/>
      <dgm:spPr/>
    </dgm:pt>
    <dgm:pt modelId="{6CFAB55C-2303-4CED-9080-6DDC5E54E3CB}" type="pres">
      <dgm:prSet presAssocID="{FF1AC845-033A-47EC-BBD6-BBB9519683CC}" presName="hierChild4" presStyleCnt="0"/>
      <dgm:spPr/>
    </dgm:pt>
    <dgm:pt modelId="{D1A0785E-27DA-49B9-9EF2-FD3D75A661B7}" type="pres">
      <dgm:prSet presAssocID="{FF1AC845-033A-47EC-BBD6-BBB9519683CC}" presName="hierChild5" presStyleCnt="0"/>
      <dgm:spPr/>
    </dgm:pt>
    <dgm:pt modelId="{ABE8CD1B-684F-4F34-906E-5D1D5AACA446}" type="pres">
      <dgm:prSet presAssocID="{CA4AE836-7791-4F9D-A757-DA289CA922C6}" presName="hierChild3" presStyleCnt="0"/>
      <dgm:spPr/>
    </dgm:pt>
  </dgm:ptLst>
  <dgm:cxnLst>
    <dgm:cxn modelId="{63119969-20E2-40A0-BD2A-D3AD70B5CF29}" type="presOf" srcId="{FF1AC845-033A-47EC-BBD6-BBB9519683CC}" destId="{4B5C5D29-0B1F-4D2E-BAE2-AD59309FEB8D}" srcOrd="0" destOrd="0" presId="urn:microsoft.com/office/officeart/2005/8/layout/orgChart1"/>
    <dgm:cxn modelId="{79332D62-FCAA-4D58-8A62-871571BEA2A7}" srcId="{CA4AE836-7791-4F9D-A757-DA289CA922C6}" destId="{BE356E37-5370-4C77-B40C-6A4A390EECC1}" srcOrd="1" destOrd="0" parTransId="{CE4674F4-518E-4151-8981-A8BF0FA280A0}" sibTransId="{35B3F20C-973C-4F7B-813A-9355355EA884}"/>
    <dgm:cxn modelId="{05F7FE93-A2D5-47FC-A358-2C799FBFBF64}" type="presOf" srcId="{84CBFBBA-7C8F-4EFF-BE1B-27F0568BE3C4}" destId="{C6E4263F-86EB-4C14-855D-31BA874AD1A7}" srcOrd="0" destOrd="0" presId="urn:microsoft.com/office/officeart/2005/8/layout/orgChart1"/>
    <dgm:cxn modelId="{7D1710FC-5231-4728-ADCD-99F97EFB71D7}" type="presOf" srcId="{CA4AE836-7791-4F9D-A757-DA289CA922C6}" destId="{977BB411-3119-4512-A7C9-87812C5F3AA6}" srcOrd="1" destOrd="0" presId="urn:microsoft.com/office/officeart/2005/8/layout/orgChart1"/>
    <dgm:cxn modelId="{9B193968-DEB6-42BF-9EB5-2DF0AF67C0BE}" type="presOf" srcId="{CA4AE836-7791-4F9D-A757-DA289CA922C6}" destId="{450A2D61-E76E-42D7-8995-B36D185AF383}" srcOrd="0" destOrd="0" presId="urn:microsoft.com/office/officeart/2005/8/layout/orgChart1"/>
    <dgm:cxn modelId="{973F5FF2-8115-4018-8522-DBFF676D25D8}" type="presOf" srcId="{CE4674F4-518E-4151-8981-A8BF0FA280A0}" destId="{1C1C7E16-7671-4ABF-9AA1-2372190897E6}" srcOrd="0" destOrd="0" presId="urn:microsoft.com/office/officeart/2005/8/layout/orgChart1"/>
    <dgm:cxn modelId="{3A316350-9B01-4298-880D-FF9B6699912C}" srcId="{CA4AE836-7791-4F9D-A757-DA289CA922C6}" destId="{7A3AFB34-5DB7-42EE-BEA2-9A63E52B9693}" srcOrd="2" destOrd="0" parTransId="{D43E632C-76FE-4AB1-A441-8BE92FE727E0}" sibTransId="{BA253EEB-CB4F-42B9-884B-B21F20CCEFD1}"/>
    <dgm:cxn modelId="{AFEB9E0A-6B92-46F6-9F0D-71D233308C2A}" srcId="{CA4AE836-7791-4F9D-A757-DA289CA922C6}" destId="{84CBFBBA-7C8F-4EFF-BE1B-27F0568BE3C4}" srcOrd="0" destOrd="0" parTransId="{EAC819A7-8D13-41A3-BAF1-5D8613D0B503}" sibTransId="{B38E91DB-AD4A-4383-9DCB-7811624D7130}"/>
    <dgm:cxn modelId="{B36FADC4-BC20-4FEE-A0CD-4536251E1EE6}" type="presOf" srcId="{84CBFBBA-7C8F-4EFF-BE1B-27F0568BE3C4}" destId="{B067A24D-B567-403C-AB42-65DB4AA081F1}" srcOrd="1" destOrd="0" presId="urn:microsoft.com/office/officeart/2005/8/layout/orgChart1"/>
    <dgm:cxn modelId="{E1EE674D-1092-4A4A-84B2-574C5D43C68A}" srcId="{CAD03DF5-7752-492D-A68A-D0A981A2F274}" destId="{CA4AE836-7791-4F9D-A757-DA289CA922C6}" srcOrd="0" destOrd="0" parTransId="{6E4AEBFC-4739-4C57-AEAF-7878B6973153}" sibTransId="{67211C60-2610-477F-B113-70C2E81D8C6B}"/>
    <dgm:cxn modelId="{090FB522-F4F6-4C52-A9D9-E65F0F56E2E3}" type="presOf" srcId="{7A3AFB34-5DB7-42EE-BEA2-9A63E52B9693}" destId="{489FFF6D-9332-4421-B3CD-CE5446003D15}" srcOrd="0" destOrd="0" presId="urn:microsoft.com/office/officeart/2005/8/layout/orgChart1"/>
    <dgm:cxn modelId="{D221582D-4D01-4768-954A-0CC5D3C42054}" type="presOf" srcId="{BE356E37-5370-4C77-B40C-6A4A390EECC1}" destId="{CC65C28F-8BCF-4CB4-93CE-C71FB7D47AD8}" srcOrd="0" destOrd="0" presId="urn:microsoft.com/office/officeart/2005/8/layout/orgChart1"/>
    <dgm:cxn modelId="{3DDDCBF4-4866-4A9D-AA1E-FC43ADAA6E8D}" srcId="{CA4AE836-7791-4F9D-A757-DA289CA922C6}" destId="{FF1AC845-033A-47EC-BBD6-BBB9519683CC}" srcOrd="3" destOrd="0" parTransId="{BD25333D-A8C5-499A-A887-3CEAB155EA8F}" sibTransId="{B4F8B138-27A1-43C7-9ED0-B1BF3D58C724}"/>
    <dgm:cxn modelId="{0817B992-DB4F-44AC-BE7D-8D40E0C8BC21}" type="presOf" srcId="{7A3AFB34-5DB7-42EE-BEA2-9A63E52B9693}" destId="{B2B9BD1E-62DE-4FCC-9C9C-D6F0141E380E}" srcOrd="1" destOrd="0" presId="urn:microsoft.com/office/officeart/2005/8/layout/orgChart1"/>
    <dgm:cxn modelId="{696D98B0-8553-4A59-A46C-3714687B1096}" type="presOf" srcId="{CAD03DF5-7752-492D-A68A-D0A981A2F274}" destId="{F4E33BC9-62AD-426F-BE1D-ED9C0499846E}" srcOrd="0" destOrd="0" presId="urn:microsoft.com/office/officeart/2005/8/layout/orgChart1"/>
    <dgm:cxn modelId="{C5E66002-1522-45FA-A24D-D18BF9B92ED6}" type="presOf" srcId="{BD25333D-A8C5-499A-A887-3CEAB155EA8F}" destId="{8241FD7C-4A3A-4D5F-BF6E-C6A72420CA8F}" srcOrd="0" destOrd="0" presId="urn:microsoft.com/office/officeart/2005/8/layout/orgChart1"/>
    <dgm:cxn modelId="{CC74E8EA-4DEE-475C-8C6A-B0A07BCB0AC8}" type="presOf" srcId="{D43E632C-76FE-4AB1-A441-8BE92FE727E0}" destId="{F66F5054-FC79-42F9-B901-2A43196A32B4}" srcOrd="0" destOrd="0" presId="urn:microsoft.com/office/officeart/2005/8/layout/orgChart1"/>
    <dgm:cxn modelId="{8E0B1B87-F43C-41F9-87C0-E50180613267}" type="presOf" srcId="{BE356E37-5370-4C77-B40C-6A4A390EECC1}" destId="{4A41F085-BCCE-493B-BB85-9B001D7C96D6}" srcOrd="1" destOrd="0" presId="urn:microsoft.com/office/officeart/2005/8/layout/orgChart1"/>
    <dgm:cxn modelId="{61477BD1-6386-4AAB-A3AB-F067ACBF6E56}" type="presOf" srcId="{EAC819A7-8D13-41A3-BAF1-5D8613D0B503}" destId="{EA2CD158-C409-42DB-B0FF-6197D0CF2726}" srcOrd="0" destOrd="0" presId="urn:microsoft.com/office/officeart/2005/8/layout/orgChart1"/>
    <dgm:cxn modelId="{3C738C91-5947-474C-9501-5D02D65B2DBE}" type="presOf" srcId="{FF1AC845-033A-47EC-BBD6-BBB9519683CC}" destId="{98DB04DB-AB3A-4981-8B04-2B7E31165906}" srcOrd="1" destOrd="0" presId="urn:microsoft.com/office/officeart/2005/8/layout/orgChart1"/>
    <dgm:cxn modelId="{403C4CAF-1ADD-4076-B0DC-FB2149DFEDFC}" type="presParOf" srcId="{F4E33BC9-62AD-426F-BE1D-ED9C0499846E}" destId="{357AD3E4-85D1-4FBF-A5E4-37C35F4897E5}" srcOrd="0" destOrd="0" presId="urn:microsoft.com/office/officeart/2005/8/layout/orgChart1"/>
    <dgm:cxn modelId="{C8BF1440-A844-4CCD-8844-8377E93B345D}" type="presParOf" srcId="{357AD3E4-85D1-4FBF-A5E4-37C35F4897E5}" destId="{A5095DC3-F93C-44D8-96C5-09C9908C8201}" srcOrd="0" destOrd="0" presId="urn:microsoft.com/office/officeart/2005/8/layout/orgChart1"/>
    <dgm:cxn modelId="{E7078D6B-CF44-4E5C-9C38-784D7ECEEEF8}" type="presParOf" srcId="{A5095DC3-F93C-44D8-96C5-09C9908C8201}" destId="{450A2D61-E76E-42D7-8995-B36D185AF383}" srcOrd="0" destOrd="0" presId="urn:microsoft.com/office/officeart/2005/8/layout/orgChart1"/>
    <dgm:cxn modelId="{7C5039F1-5289-42B6-A576-0A4899520749}" type="presParOf" srcId="{A5095DC3-F93C-44D8-96C5-09C9908C8201}" destId="{977BB411-3119-4512-A7C9-87812C5F3AA6}" srcOrd="1" destOrd="0" presId="urn:microsoft.com/office/officeart/2005/8/layout/orgChart1"/>
    <dgm:cxn modelId="{6B87A47B-C08A-4BC4-8762-9B6854670F29}" type="presParOf" srcId="{357AD3E4-85D1-4FBF-A5E4-37C35F4897E5}" destId="{286FCD8D-E4EB-4B88-8143-A5BB1EE1AD17}" srcOrd="1" destOrd="0" presId="urn:microsoft.com/office/officeart/2005/8/layout/orgChart1"/>
    <dgm:cxn modelId="{F62A2C4A-AEA9-4F9A-B3A0-77A2055D5E93}" type="presParOf" srcId="{286FCD8D-E4EB-4B88-8143-A5BB1EE1AD17}" destId="{EA2CD158-C409-42DB-B0FF-6197D0CF2726}" srcOrd="0" destOrd="0" presId="urn:microsoft.com/office/officeart/2005/8/layout/orgChart1"/>
    <dgm:cxn modelId="{A689901E-07FC-49EB-9E1A-0164C867C9D4}" type="presParOf" srcId="{286FCD8D-E4EB-4B88-8143-A5BB1EE1AD17}" destId="{A4ED901D-8516-4773-928A-F2C7FD28845A}" srcOrd="1" destOrd="0" presId="urn:microsoft.com/office/officeart/2005/8/layout/orgChart1"/>
    <dgm:cxn modelId="{9955C22E-D160-4B4C-9D5F-BF23E7B91B78}" type="presParOf" srcId="{A4ED901D-8516-4773-928A-F2C7FD28845A}" destId="{C1B236DF-34B4-42B0-BA49-AB4ECB69F648}" srcOrd="0" destOrd="0" presId="urn:microsoft.com/office/officeart/2005/8/layout/orgChart1"/>
    <dgm:cxn modelId="{6640399E-4664-4A03-9B83-03E73D22540F}" type="presParOf" srcId="{C1B236DF-34B4-42B0-BA49-AB4ECB69F648}" destId="{C6E4263F-86EB-4C14-855D-31BA874AD1A7}" srcOrd="0" destOrd="0" presId="urn:microsoft.com/office/officeart/2005/8/layout/orgChart1"/>
    <dgm:cxn modelId="{92B168AB-98BC-4EE0-8F12-7B1813F30966}" type="presParOf" srcId="{C1B236DF-34B4-42B0-BA49-AB4ECB69F648}" destId="{B067A24D-B567-403C-AB42-65DB4AA081F1}" srcOrd="1" destOrd="0" presId="urn:microsoft.com/office/officeart/2005/8/layout/orgChart1"/>
    <dgm:cxn modelId="{3E7EB017-D561-49B6-BF95-74549215DE34}" type="presParOf" srcId="{A4ED901D-8516-4773-928A-F2C7FD28845A}" destId="{6457D55A-B13F-4D82-A579-905BE64B5AA3}" srcOrd="1" destOrd="0" presId="urn:microsoft.com/office/officeart/2005/8/layout/orgChart1"/>
    <dgm:cxn modelId="{D8A250D3-9F9D-4C95-A5D8-69F03CA3A6D3}" type="presParOf" srcId="{A4ED901D-8516-4773-928A-F2C7FD28845A}" destId="{CD9D52FC-9632-4651-9DB1-B85FB591AF9B}" srcOrd="2" destOrd="0" presId="urn:microsoft.com/office/officeart/2005/8/layout/orgChart1"/>
    <dgm:cxn modelId="{7A98024C-E9E6-48B1-A2AA-C65D3612ED65}" type="presParOf" srcId="{286FCD8D-E4EB-4B88-8143-A5BB1EE1AD17}" destId="{1C1C7E16-7671-4ABF-9AA1-2372190897E6}" srcOrd="2" destOrd="0" presId="urn:microsoft.com/office/officeart/2005/8/layout/orgChart1"/>
    <dgm:cxn modelId="{27EAB557-AC0C-4A97-8698-2CAA8A2EC6CF}" type="presParOf" srcId="{286FCD8D-E4EB-4B88-8143-A5BB1EE1AD17}" destId="{F9355D30-CF2A-4E8A-85D3-EA2BC96F09B9}" srcOrd="3" destOrd="0" presId="urn:microsoft.com/office/officeart/2005/8/layout/orgChart1"/>
    <dgm:cxn modelId="{AF70EB47-247D-4A42-A50A-979431FFAA5F}" type="presParOf" srcId="{F9355D30-CF2A-4E8A-85D3-EA2BC96F09B9}" destId="{4980FFF8-6992-4DA5-9E2E-95C8C6448B62}" srcOrd="0" destOrd="0" presId="urn:microsoft.com/office/officeart/2005/8/layout/orgChart1"/>
    <dgm:cxn modelId="{D4210DDC-11D2-4366-BFCA-9D65CA35458C}" type="presParOf" srcId="{4980FFF8-6992-4DA5-9E2E-95C8C6448B62}" destId="{CC65C28F-8BCF-4CB4-93CE-C71FB7D47AD8}" srcOrd="0" destOrd="0" presId="urn:microsoft.com/office/officeart/2005/8/layout/orgChart1"/>
    <dgm:cxn modelId="{4A60B55B-253C-43C6-B0A2-AB7B0D1ECB14}" type="presParOf" srcId="{4980FFF8-6992-4DA5-9E2E-95C8C6448B62}" destId="{4A41F085-BCCE-493B-BB85-9B001D7C96D6}" srcOrd="1" destOrd="0" presId="urn:microsoft.com/office/officeart/2005/8/layout/orgChart1"/>
    <dgm:cxn modelId="{9474B955-E445-412C-8F82-095842A9963E}" type="presParOf" srcId="{F9355D30-CF2A-4E8A-85D3-EA2BC96F09B9}" destId="{3A91D99A-7CB4-491B-B884-566F7260F13E}" srcOrd="1" destOrd="0" presId="urn:microsoft.com/office/officeart/2005/8/layout/orgChart1"/>
    <dgm:cxn modelId="{FB0231FC-F0C6-4567-A6CD-E0449F94ED23}" type="presParOf" srcId="{F9355D30-CF2A-4E8A-85D3-EA2BC96F09B9}" destId="{AA462EAF-A95F-4769-9701-FC71F3125F9D}" srcOrd="2" destOrd="0" presId="urn:microsoft.com/office/officeart/2005/8/layout/orgChart1"/>
    <dgm:cxn modelId="{7C3B441A-3087-4703-B413-2561DD3C8F20}" type="presParOf" srcId="{286FCD8D-E4EB-4B88-8143-A5BB1EE1AD17}" destId="{F66F5054-FC79-42F9-B901-2A43196A32B4}" srcOrd="4" destOrd="0" presId="urn:microsoft.com/office/officeart/2005/8/layout/orgChart1"/>
    <dgm:cxn modelId="{112CA600-E7EB-41C3-A12B-8391E88D07CF}" type="presParOf" srcId="{286FCD8D-E4EB-4B88-8143-A5BB1EE1AD17}" destId="{3A827556-CA80-4EAB-B031-11F83F16A9C4}" srcOrd="5" destOrd="0" presId="urn:microsoft.com/office/officeart/2005/8/layout/orgChart1"/>
    <dgm:cxn modelId="{318CFEFA-0038-44C4-A2C4-F744A5CD06B5}" type="presParOf" srcId="{3A827556-CA80-4EAB-B031-11F83F16A9C4}" destId="{0F296BC5-A9DE-4404-A7EB-8F45FF9DCD7F}" srcOrd="0" destOrd="0" presId="urn:microsoft.com/office/officeart/2005/8/layout/orgChart1"/>
    <dgm:cxn modelId="{805F2B5D-A934-4E09-AFC8-7FCD8E7B3BCB}" type="presParOf" srcId="{0F296BC5-A9DE-4404-A7EB-8F45FF9DCD7F}" destId="{489FFF6D-9332-4421-B3CD-CE5446003D15}" srcOrd="0" destOrd="0" presId="urn:microsoft.com/office/officeart/2005/8/layout/orgChart1"/>
    <dgm:cxn modelId="{5EE5E146-90A1-4D3A-9D5B-6899F7DE0FE5}" type="presParOf" srcId="{0F296BC5-A9DE-4404-A7EB-8F45FF9DCD7F}" destId="{B2B9BD1E-62DE-4FCC-9C9C-D6F0141E380E}" srcOrd="1" destOrd="0" presId="urn:microsoft.com/office/officeart/2005/8/layout/orgChart1"/>
    <dgm:cxn modelId="{7B80B12A-EF9D-44BD-BEB2-B0B39CF3DF35}" type="presParOf" srcId="{3A827556-CA80-4EAB-B031-11F83F16A9C4}" destId="{B997FAD5-7D58-4373-97FC-BBE97F751661}" srcOrd="1" destOrd="0" presId="urn:microsoft.com/office/officeart/2005/8/layout/orgChart1"/>
    <dgm:cxn modelId="{531BF631-9D86-4BE0-889D-A7BF598EFF6D}" type="presParOf" srcId="{3A827556-CA80-4EAB-B031-11F83F16A9C4}" destId="{FC58FE06-B8D8-44D7-B593-E6116BECC834}" srcOrd="2" destOrd="0" presId="urn:microsoft.com/office/officeart/2005/8/layout/orgChart1"/>
    <dgm:cxn modelId="{A1184D1E-D3D7-4E51-BFE4-D9A7FB562D74}" type="presParOf" srcId="{286FCD8D-E4EB-4B88-8143-A5BB1EE1AD17}" destId="{8241FD7C-4A3A-4D5F-BF6E-C6A72420CA8F}" srcOrd="6" destOrd="0" presId="urn:microsoft.com/office/officeart/2005/8/layout/orgChart1"/>
    <dgm:cxn modelId="{100A2A8A-1C8F-4E87-8ECF-8B6C010DFF22}" type="presParOf" srcId="{286FCD8D-E4EB-4B88-8143-A5BB1EE1AD17}" destId="{D7DFBB53-E8A3-41F3-B4E5-CBCF5ED05C6D}" srcOrd="7" destOrd="0" presId="urn:microsoft.com/office/officeart/2005/8/layout/orgChart1"/>
    <dgm:cxn modelId="{C2E8169F-0271-4CD4-B672-9582BC0EEF96}" type="presParOf" srcId="{D7DFBB53-E8A3-41F3-B4E5-CBCF5ED05C6D}" destId="{EE175624-61D3-4456-BEC1-3E9E3BB1F68C}" srcOrd="0" destOrd="0" presId="urn:microsoft.com/office/officeart/2005/8/layout/orgChart1"/>
    <dgm:cxn modelId="{252DC861-1931-4D92-B9A4-AFB31C0472C5}" type="presParOf" srcId="{EE175624-61D3-4456-BEC1-3E9E3BB1F68C}" destId="{4B5C5D29-0B1F-4D2E-BAE2-AD59309FEB8D}" srcOrd="0" destOrd="0" presId="urn:microsoft.com/office/officeart/2005/8/layout/orgChart1"/>
    <dgm:cxn modelId="{7EE1ACCF-33E5-46B7-B62C-00248443DC72}" type="presParOf" srcId="{EE175624-61D3-4456-BEC1-3E9E3BB1F68C}" destId="{98DB04DB-AB3A-4981-8B04-2B7E31165906}" srcOrd="1" destOrd="0" presId="urn:microsoft.com/office/officeart/2005/8/layout/orgChart1"/>
    <dgm:cxn modelId="{7B45E954-6A8D-496A-8EEC-D5F6F7B9A78A}" type="presParOf" srcId="{D7DFBB53-E8A3-41F3-B4E5-CBCF5ED05C6D}" destId="{6CFAB55C-2303-4CED-9080-6DDC5E54E3CB}" srcOrd="1" destOrd="0" presId="urn:microsoft.com/office/officeart/2005/8/layout/orgChart1"/>
    <dgm:cxn modelId="{5189C502-EC0F-405C-99E5-5514FFFD42DB}" type="presParOf" srcId="{D7DFBB53-E8A3-41F3-B4E5-CBCF5ED05C6D}" destId="{D1A0785E-27DA-49B9-9EF2-FD3D75A661B7}" srcOrd="2" destOrd="0" presId="urn:microsoft.com/office/officeart/2005/8/layout/orgChart1"/>
    <dgm:cxn modelId="{43F82154-2969-4E6F-846B-076501E06747}" type="presParOf" srcId="{357AD3E4-85D1-4FBF-A5E4-37C35F4897E5}" destId="{ABE8CD1B-684F-4F34-906E-5D1D5AACA4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F68078E-0EA1-4B3E-AD9C-806EF0F4E1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7E8A9F1C-8483-47E8-9F49-8A1402234B60}">
      <dgm:prSet/>
      <dgm:spPr/>
      <dgm:t>
        <a:bodyPr/>
        <a:lstStyle/>
        <a:p>
          <a:pPr rtl="0"/>
          <a:r>
            <a:rPr lang="pt-BR" smtClean="0"/>
            <a:t>Taxas eventos adversos semelhantes em ambos;</a:t>
          </a:r>
          <a:endParaRPr lang="pt-BR"/>
        </a:p>
      </dgm:t>
    </dgm:pt>
    <dgm:pt modelId="{A26F3C64-3BBB-4A93-A263-4FE66816CFB4}" type="parTrans" cxnId="{E07C9918-3040-48A1-9666-817C39C509DE}">
      <dgm:prSet/>
      <dgm:spPr/>
      <dgm:t>
        <a:bodyPr/>
        <a:lstStyle/>
        <a:p>
          <a:endParaRPr lang="pt-BR"/>
        </a:p>
      </dgm:t>
    </dgm:pt>
    <dgm:pt modelId="{2BEDFDEB-3B8A-467B-887E-D38D29A22D01}" type="sibTrans" cxnId="{E07C9918-3040-48A1-9666-817C39C509DE}">
      <dgm:prSet/>
      <dgm:spPr/>
      <dgm:t>
        <a:bodyPr/>
        <a:lstStyle/>
        <a:p>
          <a:endParaRPr lang="pt-BR"/>
        </a:p>
      </dgm:t>
    </dgm:pt>
    <dgm:pt modelId="{99D12E8F-B6F2-4F41-B9B4-0E6049C4280C}">
      <dgm:prSet/>
      <dgm:spPr/>
      <dgm:t>
        <a:bodyPr/>
        <a:lstStyle/>
        <a:p>
          <a:pPr rtl="0"/>
          <a:r>
            <a:rPr lang="pt-BR" smtClean="0"/>
            <a:t>98% não completaram a consulta final de seguimento ou faleceram durante o estudo; O estado vital era conhecido por 99,9% dos pacientes; </a:t>
          </a:r>
          <a:endParaRPr lang="pt-BR"/>
        </a:p>
      </dgm:t>
    </dgm:pt>
    <dgm:pt modelId="{0CFCE5DF-95F5-48B0-B0D5-2EB4D2D3FC35}" type="parTrans" cxnId="{62131700-7F80-4201-B564-7DA1C1C2E46E}">
      <dgm:prSet/>
      <dgm:spPr/>
      <dgm:t>
        <a:bodyPr/>
        <a:lstStyle/>
        <a:p>
          <a:endParaRPr lang="pt-BR"/>
        </a:p>
      </dgm:t>
    </dgm:pt>
    <dgm:pt modelId="{69D0A625-0A69-4E73-998E-1DE7BB12A2EE}" type="sibTrans" cxnId="{62131700-7F80-4201-B564-7DA1C1C2E46E}">
      <dgm:prSet/>
      <dgm:spPr/>
      <dgm:t>
        <a:bodyPr/>
        <a:lstStyle/>
        <a:p>
          <a:endParaRPr lang="pt-BR"/>
        </a:p>
      </dgm:t>
    </dgm:pt>
    <dgm:pt modelId="{80417AD8-FBBC-4147-8555-4330695EC3E0}">
      <dgm:prSet/>
      <dgm:spPr/>
      <dgm:t>
        <a:bodyPr/>
        <a:lstStyle/>
        <a:p>
          <a:pPr rtl="0"/>
          <a:r>
            <a:rPr lang="pt-BR" smtClean="0"/>
            <a:t>Cinco pacientes (0,06%) perderam o acompanhamento e três pacientes (0,04%); retiraram o consentimento no momento do bloqueio do banco de dados;</a:t>
          </a:r>
          <a:endParaRPr lang="pt-BR"/>
        </a:p>
      </dgm:t>
    </dgm:pt>
    <dgm:pt modelId="{2255346A-F55B-4538-A66F-4754C9CC528B}" type="parTrans" cxnId="{13C9027E-BA58-488A-90CF-23E46DD5DB0D}">
      <dgm:prSet/>
      <dgm:spPr/>
      <dgm:t>
        <a:bodyPr/>
        <a:lstStyle/>
        <a:p>
          <a:endParaRPr lang="pt-BR"/>
        </a:p>
      </dgm:t>
    </dgm:pt>
    <dgm:pt modelId="{5A549A3E-56C7-4B61-82ED-1FF85301B1D9}" type="sibTrans" cxnId="{13C9027E-BA58-488A-90CF-23E46DD5DB0D}">
      <dgm:prSet/>
      <dgm:spPr/>
      <dgm:t>
        <a:bodyPr/>
        <a:lstStyle/>
        <a:p>
          <a:endParaRPr lang="pt-BR"/>
        </a:p>
      </dgm:t>
    </dgm:pt>
    <dgm:pt modelId="{9C4D8CD8-D805-47D6-BE93-78BA0C17642E}">
      <dgm:prSet/>
      <dgm:spPr/>
      <dgm:t>
        <a:bodyPr/>
        <a:lstStyle/>
        <a:p>
          <a:pPr rtl="0"/>
          <a:r>
            <a:rPr lang="pt-BR" smtClean="0"/>
            <a:t>Mediana do tempo de observação </a:t>
          </a:r>
          <a:r>
            <a:rPr lang="pt-BR" smtClean="0">
              <a:sym typeface="Wingdings" panose="05000000000000000000" pitchFamily="2" charset="2"/>
            </a:rPr>
            <a:t></a:t>
          </a:r>
          <a:r>
            <a:rPr lang="pt-BR" smtClean="0"/>
            <a:t> 1,99 anos. </a:t>
          </a:r>
          <a:endParaRPr lang="pt-BR"/>
        </a:p>
      </dgm:t>
    </dgm:pt>
    <dgm:pt modelId="{BBAF2888-87B4-421A-A884-E315F1E6D230}" type="parTrans" cxnId="{E2E09D35-997D-4A38-8F63-B821C0BF5C9C}">
      <dgm:prSet/>
      <dgm:spPr/>
      <dgm:t>
        <a:bodyPr/>
        <a:lstStyle/>
        <a:p>
          <a:endParaRPr lang="pt-BR"/>
        </a:p>
      </dgm:t>
    </dgm:pt>
    <dgm:pt modelId="{6DDE2D16-1EC1-4596-9C7E-E058ABD956E8}" type="sibTrans" cxnId="{E2E09D35-997D-4A38-8F63-B821C0BF5C9C}">
      <dgm:prSet/>
      <dgm:spPr/>
      <dgm:t>
        <a:bodyPr/>
        <a:lstStyle/>
        <a:p>
          <a:endParaRPr lang="pt-BR"/>
        </a:p>
      </dgm:t>
    </dgm:pt>
    <dgm:pt modelId="{7B2A6FD7-6E98-43A0-9C73-7EF36A03B68F}">
      <dgm:prSet/>
      <dgm:spPr/>
      <dgm:t>
        <a:bodyPr/>
        <a:lstStyle/>
        <a:p>
          <a:pPr rtl="0"/>
          <a:r>
            <a:rPr lang="pt-BR" smtClean="0"/>
            <a:t>Tempo médio de exposição </a:t>
          </a:r>
          <a:r>
            <a:rPr lang="pt-BR" smtClean="0">
              <a:sym typeface="Wingdings" panose="05000000000000000000" pitchFamily="2" charset="2"/>
            </a:rPr>
            <a:t></a:t>
          </a:r>
          <a:r>
            <a:rPr lang="pt-BR" smtClean="0"/>
            <a:t> 1,83 anos.</a:t>
          </a:r>
          <a:endParaRPr lang="pt-BR"/>
        </a:p>
      </dgm:t>
    </dgm:pt>
    <dgm:pt modelId="{140A182E-6421-4D92-A4BE-E99CD27B2204}" type="parTrans" cxnId="{A62C1675-E323-40AF-881E-D85E6A41A1BD}">
      <dgm:prSet/>
      <dgm:spPr/>
      <dgm:t>
        <a:bodyPr/>
        <a:lstStyle/>
        <a:p>
          <a:endParaRPr lang="pt-BR"/>
        </a:p>
      </dgm:t>
    </dgm:pt>
    <dgm:pt modelId="{630CF5C1-7429-4E78-BAEE-EAF00970FC20}" type="sibTrans" cxnId="{A62C1675-E323-40AF-881E-D85E6A41A1BD}">
      <dgm:prSet/>
      <dgm:spPr/>
      <dgm:t>
        <a:bodyPr/>
        <a:lstStyle/>
        <a:p>
          <a:endParaRPr lang="pt-BR"/>
        </a:p>
      </dgm:t>
    </dgm:pt>
    <dgm:pt modelId="{7DD66214-058B-410F-B8BB-829130FA8D27}" type="pres">
      <dgm:prSet presAssocID="{9F68078E-0EA1-4B3E-AD9C-806EF0F4E13A}" presName="linear" presStyleCnt="0">
        <dgm:presLayoutVars>
          <dgm:animLvl val="lvl"/>
          <dgm:resizeHandles val="exact"/>
        </dgm:presLayoutVars>
      </dgm:prSet>
      <dgm:spPr/>
    </dgm:pt>
    <dgm:pt modelId="{0039AA09-3715-44BE-ADA0-FE1783942A3A}" type="pres">
      <dgm:prSet presAssocID="{7E8A9F1C-8483-47E8-9F49-8A1402234B6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C532179-4599-4143-98E2-71EACD1547A1}" type="pres">
      <dgm:prSet presAssocID="{2BEDFDEB-3B8A-467B-887E-D38D29A22D01}" presName="spacer" presStyleCnt="0"/>
      <dgm:spPr/>
    </dgm:pt>
    <dgm:pt modelId="{762497D9-CE06-4FDB-9716-9188117564DD}" type="pres">
      <dgm:prSet presAssocID="{99D12E8F-B6F2-4F41-B9B4-0E6049C4280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07FE8A5-8B3E-4596-B157-D8FE332A35C5}" type="pres">
      <dgm:prSet presAssocID="{69D0A625-0A69-4E73-998E-1DE7BB12A2EE}" presName="spacer" presStyleCnt="0"/>
      <dgm:spPr/>
    </dgm:pt>
    <dgm:pt modelId="{B2F3181E-90D4-467F-951E-582F084219CA}" type="pres">
      <dgm:prSet presAssocID="{80417AD8-FBBC-4147-8555-4330695EC3E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4C53F22-70C3-46CB-852D-458E4D1CE284}" type="pres">
      <dgm:prSet presAssocID="{5A549A3E-56C7-4B61-82ED-1FF85301B1D9}" presName="spacer" presStyleCnt="0"/>
      <dgm:spPr/>
    </dgm:pt>
    <dgm:pt modelId="{87C41B8C-B2FF-4B7C-8803-B9471656760B}" type="pres">
      <dgm:prSet presAssocID="{9C4D8CD8-D805-47D6-BE93-78BA0C17642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2D2FB67-33F4-4690-A6B4-DFE2E1603FA9}" type="pres">
      <dgm:prSet presAssocID="{6DDE2D16-1EC1-4596-9C7E-E058ABD956E8}" presName="spacer" presStyleCnt="0"/>
      <dgm:spPr/>
    </dgm:pt>
    <dgm:pt modelId="{35227857-0337-475A-8721-5B721F44452B}" type="pres">
      <dgm:prSet presAssocID="{7B2A6FD7-6E98-43A0-9C73-7EF36A03B68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3C9027E-BA58-488A-90CF-23E46DD5DB0D}" srcId="{9F68078E-0EA1-4B3E-AD9C-806EF0F4E13A}" destId="{80417AD8-FBBC-4147-8555-4330695EC3E0}" srcOrd="2" destOrd="0" parTransId="{2255346A-F55B-4538-A66F-4754C9CC528B}" sibTransId="{5A549A3E-56C7-4B61-82ED-1FF85301B1D9}"/>
    <dgm:cxn modelId="{D0BAD133-7528-4A92-8E1B-5E4EE36DE578}" type="presOf" srcId="{9C4D8CD8-D805-47D6-BE93-78BA0C17642E}" destId="{87C41B8C-B2FF-4B7C-8803-B9471656760B}" srcOrd="0" destOrd="0" presId="urn:microsoft.com/office/officeart/2005/8/layout/vList2"/>
    <dgm:cxn modelId="{77EFFE55-9EBF-4A91-B2E6-D7634F1C3AE4}" type="presOf" srcId="{80417AD8-FBBC-4147-8555-4330695EC3E0}" destId="{B2F3181E-90D4-467F-951E-582F084219CA}" srcOrd="0" destOrd="0" presId="urn:microsoft.com/office/officeart/2005/8/layout/vList2"/>
    <dgm:cxn modelId="{E07C9918-3040-48A1-9666-817C39C509DE}" srcId="{9F68078E-0EA1-4B3E-AD9C-806EF0F4E13A}" destId="{7E8A9F1C-8483-47E8-9F49-8A1402234B60}" srcOrd="0" destOrd="0" parTransId="{A26F3C64-3BBB-4A93-A263-4FE66816CFB4}" sibTransId="{2BEDFDEB-3B8A-467B-887E-D38D29A22D01}"/>
    <dgm:cxn modelId="{144661B1-6C60-489F-BDB0-90D7F13727F8}" type="presOf" srcId="{9F68078E-0EA1-4B3E-AD9C-806EF0F4E13A}" destId="{7DD66214-058B-410F-B8BB-829130FA8D27}" srcOrd="0" destOrd="0" presId="urn:microsoft.com/office/officeart/2005/8/layout/vList2"/>
    <dgm:cxn modelId="{62131700-7F80-4201-B564-7DA1C1C2E46E}" srcId="{9F68078E-0EA1-4B3E-AD9C-806EF0F4E13A}" destId="{99D12E8F-B6F2-4F41-B9B4-0E6049C4280C}" srcOrd="1" destOrd="0" parTransId="{0CFCE5DF-95F5-48B0-B0D5-2EB4D2D3FC35}" sibTransId="{69D0A625-0A69-4E73-998E-1DE7BB12A2EE}"/>
    <dgm:cxn modelId="{E2E09D35-997D-4A38-8F63-B821C0BF5C9C}" srcId="{9F68078E-0EA1-4B3E-AD9C-806EF0F4E13A}" destId="{9C4D8CD8-D805-47D6-BE93-78BA0C17642E}" srcOrd="3" destOrd="0" parTransId="{BBAF2888-87B4-421A-A884-E315F1E6D230}" sibTransId="{6DDE2D16-1EC1-4596-9C7E-E058ABD956E8}"/>
    <dgm:cxn modelId="{512E9514-AFC9-428A-9F4E-CCC94DB5EE56}" type="presOf" srcId="{7B2A6FD7-6E98-43A0-9C73-7EF36A03B68F}" destId="{35227857-0337-475A-8721-5B721F44452B}" srcOrd="0" destOrd="0" presId="urn:microsoft.com/office/officeart/2005/8/layout/vList2"/>
    <dgm:cxn modelId="{A9EA2D18-0C25-4E21-8C7D-6DD0A973B698}" type="presOf" srcId="{7E8A9F1C-8483-47E8-9F49-8A1402234B60}" destId="{0039AA09-3715-44BE-ADA0-FE1783942A3A}" srcOrd="0" destOrd="0" presId="urn:microsoft.com/office/officeart/2005/8/layout/vList2"/>
    <dgm:cxn modelId="{8A851F9A-519A-42F7-96B6-64913C2F9652}" type="presOf" srcId="{99D12E8F-B6F2-4F41-B9B4-0E6049C4280C}" destId="{762497D9-CE06-4FDB-9716-9188117564DD}" srcOrd="0" destOrd="0" presId="urn:microsoft.com/office/officeart/2005/8/layout/vList2"/>
    <dgm:cxn modelId="{A62C1675-E323-40AF-881E-D85E6A41A1BD}" srcId="{9F68078E-0EA1-4B3E-AD9C-806EF0F4E13A}" destId="{7B2A6FD7-6E98-43A0-9C73-7EF36A03B68F}" srcOrd="4" destOrd="0" parTransId="{140A182E-6421-4D92-A4BE-E99CD27B2204}" sibTransId="{630CF5C1-7429-4E78-BAEE-EAF00970FC20}"/>
    <dgm:cxn modelId="{51BDF80A-6696-47D3-9002-74605F94B0AD}" type="presParOf" srcId="{7DD66214-058B-410F-B8BB-829130FA8D27}" destId="{0039AA09-3715-44BE-ADA0-FE1783942A3A}" srcOrd="0" destOrd="0" presId="urn:microsoft.com/office/officeart/2005/8/layout/vList2"/>
    <dgm:cxn modelId="{E7504DD4-AAA5-4BDA-82F6-EAED38502169}" type="presParOf" srcId="{7DD66214-058B-410F-B8BB-829130FA8D27}" destId="{5C532179-4599-4143-98E2-71EACD1547A1}" srcOrd="1" destOrd="0" presId="urn:microsoft.com/office/officeart/2005/8/layout/vList2"/>
    <dgm:cxn modelId="{1E51705F-911D-4597-A133-D02C9AF0CB3A}" type="presParOf" srcId="{7DD66214-058B-410F-B8BB-829130FA8D27}" destId="{762497D9-CE06-4FDB-9716-9188117564DD}" srcOrd="2" destOrd="0" presId="urn:microsoft.com/office/officeart/2005/8/layout/vList2"/>
    <dgm:cxn modelId="{677FD119-4B6F-4E14-8816-4785725932B8}" type="presParOf" srcId="{7DD66214-058B-410F-B8BB-829130FA8D27}" destId="{B07FE8A5-8B3E-4596-B157-D8FE332A35C5}" srcOrd="3" destOrd="0" presId="urn:microsoft.com/office/officeart/2005/8/layout/vList2"/>
    <dgm:cxn modelId="{06FB0EA2-3D5A-4C06-B68C-297E3E772B1A}" type="presParOf" srcId="{7DD66214-058B-410F-B8BB-829130FA8D27}" destId="{B2F3181E-90D4-467F-951E-582F084219CA}" srcOrd="4" destOrd="0" presId="urn:microsoft.com/office/officeart/2005/8/layout/vList2"/>
    <dgm:cxn modelId="{AF3B4036-43CB-402D-9F69-CCEFF99DF258}" type="presParOf" srcId="{7DD66214-058B-410F-B8BB-829130FA8D27}" destId="{34C53F22-70C3-46CB-852D-458E4D1CE284}" srcOrd="5" destOrd="0" presId="urn:microsoft.com/office/officeart/2005/8/layout/vList2"/>
    <dgm:cxn modelId="{580B0E15-F324-46F6-97AE-0EE9A8939E87}" type="presParOf" srcId="{7DD66214-058B-410F-B8BB-829130FA8D27}" destId="{87C41B8C-B2FF-4B7C-8803-B9471656760B}" srcOrd="6" destOrd="0" presId="urn:microsoft.com/office/officeart/2005/8/layout/vList2"/>
    <dgm:cxn modelId="{7DF2750A-A9CE-40D7-9675-2F1EBBD89B8E}" type="presParOf" srcId="{7DD66214-058B-410F-B8BB-829130FA8D27}" destId="{B2D2FB67-33F4-4690-A6B4-DFE2E1603FA9}" srcOrd="7" destOrd="0" presId="urn:microsoft.com/office/officeart/2005/8/layout/vList2"/>
    <dgm:cxn modelId="{D8A6E382-783D-4839-AB35-AA55EA362F6E}" type="presParOf" srcId="{7DD66214-058B-410F-B8BB-829130FA8D27}" destId="{35227857-0337-475A-8721-5B721F44452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A0844F-11EF-4330-A674-D2A367BED1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58547BB9-6095-4DDF-9B4C-8100704AA0E3}">
      <dgm:prSet/>
      <dgm:spPr/>
      <dgm:t>
        <a:bodyPr/>
        <a:lstStyle/>
        <a:p>
          <a:pPr rtl="0"/>
          <a:r>
            <a:rPr lang="pt-BR" b="0" dirty="0" smtClean="0"/>
            <a:t>Há diferença na segurança cardiovascular da Insulina </a:t>
          </a:r>
          <a:r>
            <a:rPr lang="pt-BR" b="0" dirty="0" err="1" smtClean="0"/>
            <a:t>Degludeca</a:t>
          </a:r>
          <a:r>
            <a:rPr lang="pt-BR" b="0" dirty="0" smtClean="0"/>
            <a:t> versus Insulina </a:t>
          </a:r>
          <a:r>
            <a:rPr lang="pt-BR" b="0" dirty="0" err="1" smtClean="0"/>
            <a:t>Glargina</a:t>
          </a:r>
          <a:r>
            <a:rPr lang="pt-BR" b="0" dirty="0" smtClean="0"/>
            <a:t> entre pacientes com Diabetes tipo 2 com alto risco de doença cardiovascular?</a:t>
          </a:r>
          <a:endParaRPr lang="pt-BR" dirty="0"/>
        </a:p>
      </dgm:t>
    </dgm:pt>
    <dgm:pt modelId="{DB939981-CD9D-44F0-89D0-401D79D91B4C}" type="parTrans" cxnId="{C827FD92-A207-453D-8C75-1019AAEC40C9}">
      <dgm:prSet/>
      <dgm:spPr/>
      <dgm:t>
        <a:bodyPr/>
        <a:lstStyle/>
        <a:p>
          <a:endParaRPr lang="pt-BR"/>
        </a:p>
      </dgm:t>
    </dgm:pt>
    <dgm:pt modelId="{442B2E7E-1758-4DB9-8342-A193C78D87A4}" type="sibTrans" cxnId="{C827FD92-A207-453D-8C75-1019AAEC40C9}">
      <dgm:prSet/>
      <dgm:spPr/>
      <dgm:t>
        <a:bodyPr/>
        <a:lstStyle/>
        <a:p>
          <a:endParaRPr lang="pt-BR"/>
        </a:p>
      </dgm:t>
    </dgm:pt>
    <dgm:pt modelId="{9F394D7B-4D40-44EE-B9A8-E98BB666F3FE}" type="pres">
      <dgm:prSet presAssocID="{DFA0844F-11EF-4330-A674-D2A367BED18B}" presName="linear" presStyleCnt="0">
        <dgm:presLayoutVars>
          <dgm:animLvl val="lvl"/>
          <dgm:resizeHandles val="exact"/>
        </dgm:presLayoutVars>
      </dgm:prSet>
      <dgm:spPr/>
    </dgm:pt>
    <dgm:pt modelId="{DB0ABE57-063D-4524-9663-2DE45DCDF49D}" type="pres">
      <dgm:prSet presAssocID="{58547BB9-6095-4DDF-9B4C-8100704AA0E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827FD92-A207-453D-8C75-1019AAEC40C9}" srcId="{DFA0844F-11EF-4330-A674-D2A367BED18B}" destId="{58547BB9-6095-4DDF-9B4C-8100704AA0E3}" srcOrd="0" destOrd="0" parTransId="{DB939981-CD9D-44F0-89D0-401D79D91B4C}" sibTransId="{442B2E7E-1758-4DB9-8342-A193C78D87A4}"/>
    <dgm:cxn modelId="{F5D6055D-D5F3-4D44-940B-3481F21C2310}" type="presOf" srcId="{58547BB9-6095-4DDF-9B4C-8100704AA0E3}" destId="{DB0ABE57-063D-4524-9663-2DE45DCDF49D}" srcOrd="0" destOrd="0" presId="urn:microsoft.com/office/officeart/2005/8/layout/vList2"/>
    <dgm:cxn modelId="{74E28A34-C388-4237-A8A8-ACC2400C25F5}" type="presOf" srcId="{DFA0844F-11EF-4330-A674-D2A367BED18B}" destId="{9F394D7B-4D40-44EE-B9A8-E98BB666F3FE}" srcOrd="0" destOrd="0" presId="urn:microsoft.com/office/officeart/2005/8/layout/vList2"/>
    <dgm:cxn modelId="{6713CD6B-1A92-4EA6-846B-B027D91637FD}" type="presParOf" srcId="{9F394D7B-4D40-44EE-B9A8-E98BB666F3FE}" destId="{DB0ABE57-063D-4524-9663-2DE45DCDF49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A56F38-8964-4232-A4A0-E428826255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ED5C8AA-B16A-4D16-BD81-3E3EBD91D73E}">
      <dgm:prSet/>
      <dgm:spPr/>
      <dgm:t>
        <a:bodyPr/>
        <a:lstStyle/>
        <a:p>
          <a:pPr rtl="0"/>
          <a:r>
            <a:rPr lang="pt-BR" b="1" dirty="0" smtClean="0"/>
            <a:t>Desenho e tipo de estudo: </a:t>
          </a:r>
          <a:endParaRPr lang="pt-BR" dirty="0"/>
        </a:p>
      </dgm:t>
    </dgm:pt>
    <dgm:pt modelId="{0DB450C5-7F5F-47B0-96D6-0459A16F52ED}" type="parTrans" cxnId="{3611D6BB-C928-4605-8E86-37390613CF8C}">
      <dgm:prSet/>
      <dgm:spPr/>
      <dgm:t>
        <a:bodyPr/>
        <a:lstStyle/>
        <a:p>
          <a:endParaRPr lang="pt-BR"/>
        </a:p>
      </dgm:t>
    </dgm:pt>
    <dgm:pt modelId="{CA3DDBE5-98AA-4907-870F-755A1D7CEDED}" type="sibTrans" cxnId="{3611D6BB-C928-4605-8E86-37390613CF8C}">
      <dgm:prSet/>
      <dgm:spPr/>
      <dgm:t>
        <a:bodyPr/>
        <a:lstStyle/>
        <a:p>
          <a:endParaRPr lang="pt-BR"/>
        </a:p>
      </dgm:t>
    </dgm:pt>
    <dgm:pt modelId="{FECD4324-CDED-4318-AFD1-87AC56491238}">
      <dgm:prSet/>
      <dgm:spPr/>
      <dgm:t>
        <a:bodyPr/>
        <a:lstStyle/>
        <a:p>
          <a:pPr rtl="0"/>
          <a:r>
            <a:rPr lang="pt-BR" b="0" smtClean="0"/>
            <a:t>Experimental/Ensaio clínico</a:t>
          </a:r>
          <a:endParaRPr lang="pt-BR"/>
        </a:p>
      </dgm:t>
    </dgm:pt>
    <dgm:pt modelId="{6DC08488-A219-4C90-A3F7-1B3344EA782D}" type="parTrans" cxnId="{9E5AB0BC-4559-4D9D-BFBC-915B4323EBCF}">
      <dgm:prSet/>
      <dgm:spPr/>
      <dgm:t>
        <a:bodyPr/>
        <a:lstStyle/>
        <a:p>
          <a:endParaRPr lang="pt-BR"/>
        </a:p>
      </dgm:t>
    </dgm:pt>
    <dgm:pt modelId="{64D302D4-24D3-43E0-944D-538E44415342}" type="sibTrans" cxnId="{9E5AB0BC-4559-4D9D-BFBC-915B4323EBCF}">
      <dgm:prSet/>
      <dgm:spPr/>
      <dgm:t>
        <a:bodyPr/>
        <a:lstStyle/>
        <a:p>
          <a:endParaRPr lang="pt-BR"/>
        </a:p>
      </dgm:t>
    </dgm:pt>
    <dgm:pt modelId="{2B38739A-2355-470E-AC31-BAF2D5FC0BA2}">
      <dgm:prSet/>
      <dgm:spPr/>
      <dgm:t>
        <a:bodyPr/>
        <a:lstStyle/>
        <a:p>
          <a:pPr rtl="0"/>
          <a:r>
            <a:rPr lang="pt-BR" b="0" smtClean="0"/>
            <a:t>Longitudinal</a:t>
          </a:r>
          <a:endParaRPr lang="pt-BR"/>
        </a:p>
      </dgm:t>
    </dgm:pt>
    <dgm:pt modelId="{94556116-C0BA-472A-ABB8-9DF144242ACC}" type="parTrans" cxnId="{36AEA1A7-530C-4EF1-919B-387E5EC1D729}">
      <dgm:prSet/>
      <dgm:spPr/>
      <dgm:t>
        <a:bodyPr/>
        <a:lstStyle/>
        <a:p>
          <a:endParaRPr lang="pt-BR"/>
        </a:p>
      </dgm:t>
    </dgm:pt>
    <dgm:pt modelId="{4E8C0035-75E2-45F5-A1F8-F2BF4525A11C}" type="sibTrans" cxnId="{36AEA1A7-530C-4EF1-919B-387E5EC1D729}">
      <dgm:prSet/>
      <dgm:spPr/>
      <dgm:t>
        <a:bodyPr/>
        <a:lstStyle/>
        <a:p>
          <a:endParaRPr lang="pt-BR"/>
        </a:p>
      </dgm:t>
    </dgm:pt>
    <dgm:pt modelId="{D8B0E8B0-5042-4057-B38C-93EDBDB69307}">
      <dgm:prSet/>
      <dgm:spPr/>
      <dgm:t>
        <a:bodyPr/>
        <a:lstStyle/>
        <a:p>
          <a:pPr rtl="0"/>
          <a:r>
            <a:rPr lang="pt-BR" b="0" dirty="0" err="1" smtClean="0"/>
            <a:t>Treat-to-target</a:t>
          </a:r>
          <a:r>
            <a:rPr lang="pt-BR" b="0" dirty="0" smtClean="0"/>
            <a:t> </a:t>
          </a:r>
          <a:r>
            <a:rPr lang="pt-BR" b="0" dirty="0" err="1" smtClean="0"/>
            <a:t>is</a:t>
          </a:r>
          <a:r>
            <a:rPr lang="pt-BR" b="0" dirty="0" smtClean="0"/>
            <a:t> a </a:t>
          </a:r>
          <a:r>
            <a:rPr lang="pt-BR" b="0" dirty="0" err="1" smtClean="0"/>
            <a:t>therapeutic</a:t>
          </a:r>
          <a:r>
            <a:rPr lang="pt-BR" b="0" dirty="0" smtClean="0"/>
            <a:t> </a:t>
          </a:r>
          <a:r>
            <a:rPr lang="pt-BR" b="0" dirty="0" err="1" smtClean="0"/>
            <a:t>concept</a:t>
          </a:r>
          <a:r>
            <a:rPr lang="pt-BR" b="0" dirty="0" smtClean="0"/>
            <a:t> </a:t>
          </a:r>
          <a:r>
            <a:rPr lang="pt-BR" b="0" dirty="0" err="1" smtClean="0"/>
            <a:t>that</a:t>
          </a:r>
          <a:r>
            <a:rPr lang="pt-BR" b="0" dirty="0" smtClean="0"/>
            <a:t> </a:t>
          </a:r>
          <a:r>
            <a:rPr lang="pt-BR" b="0" dirty="0" err="1" smtClean="0"/>
            <a:t>considers</a:t>
          </a:r>
          <a:r>
            <a:rPr lang="pt-BR" b="0" dirty="0" smtClean="0"/>
            <a:t> </a:t>
          </a:r>
          <a:r>
            <a:rPr lang="pt-BR" b="0" dirty="0" err="1" smtClean="0"/>
            <a:t>well</a:t>
          </a:r>
          <a:r>
            <a:rPr lang="pt-BR" b="0" dirty="0" smtClean="0"/>
            <a:t> </a:t>
          </a:r>
          <a:r>
            <a:rPr lang="pt-BR" b="0" dirty="0" err="1" smtClean="0"/>
            <a:t>defined</a:t>
          </a:r>
          <a:r>
            <a:rPr lang="pt-BR" b="0" dirty="0" smtClean="0"/>
            <a:t> </a:t>
          </a:r>
          <a:r>
            <a:rPr lang="pt-BR" b="0" dirty="0" err="1" smtClean="0"/>
            <a:t>and</a:t>
          </a:r>
          <a:r>
            <a:rPr lang="pt-BR" b="0" dirty="0" smtClean="0"/>
            <a:t> </a:t>
          </a:r>
          <a:r>
            <a:rPr lang="pt-BR" b="0" dirty="0" err="1" smtClean="0"/>
            <a:t>specific</a:t>
          </a:r>
          <a:r>
            <a:rPr lang="pt-BR" b="0" dirty="0" smtClean="0"/>
            <a:t> </a:t>
          </a:r>
          <a:r>
            <a:rPr lang="pt-BR" b="0" dirty="0" err="1" smtClean="0"/>
            <a:t>physiologic</a:t>
          </a:r>
          <a:r>
            <a:rPr lang="pt-BR" b="0" dirty="0" smtClean="0"/>
            <a:t> </a:t>
          </a:r>
          <a:r>
            <a:rPr lang="pt-BR" b="0" dirty="0" err="1" smtClean="0"/>
            <a:t>targets</a:t>
          </a:r>
          <a:r>
            <a:rPr lang="pt-BR" b="0" dirty="0" smtClean="0"/>
            <a:t> as </a:t>
          </a:r>
          <a:r>
            <a:rPr lang="pt-BR" b="0" dirty="0" err="1" smtClean="0"/>
            <a:t>aims</a:t>
          </a:r>
          <a:r>
            <a:rPr lang="pt-BR" b="0" dirty="0" smtClean="0"/>
            <a:t> in </a:t>
          </a:r>
          <a:r>
            <a:rPr lang="pt-BR" b="0" dirty="0" err="1" smtClean="0"/>
            <a:t>controlling</a:t>
          </a:r>
          <a:r>
            <a:rPr lang="pt-BR" b="0" dirty="0" smtClean="0"/>
            <a:t> </a:t>
          </a:r>
          <a:r>
            <a:rPr lang="pt-BR" b="0" dirty="0" err="1" smtClean="0"/>
            <a:t>the</a:t>
          </a:r>
          <a:r>
            <a:rPr lang="pt-BR" b="0" dirty="0" smtClean="0"/>
            <a:t> </a:t>
          </a:r>
          <a:r>
            <a:rPr lang="pt-BR" b="0" dirty="0" err="1" smtClean="0"/>
            <a:t>pathophysiology</a:t>
          </a:r>
          <a:r>
            <a:rPr lang="pt-BR" b="0" dirty="0" smtClean="0"/>
            <a:t> </a:t>
          </a:r>
          <a:r>
            <a:rPr lang="pt-BR" b="0" dirty="0" err="1" smtClean="0"/>
            <a:t>of</a:t>
          </a:r>
          <a:r>
            <a:rPr lang="pt-BR" b="0" dirty="0" smtClean="0"/>
            <a:t> </a:t>
          </a:r>
          <a:r>
            <a:rPr lang="pt-BR" b="0" dirty="0" err="1" smtClean="0"/>
            <a:t>the</a:t>
          </a:r>
          <a:r>
            <a:rPr lang="pt-BR" b="0" dirty="0" smtClean="0"/>
            <a:t> </a:t>
          </a:r>
          <a:r>
            <a:rPr lang="pt-BR" b="0" dirty="0" err="1" smtClean="0"/>
            <a:t>disease</a:t>
          </a:r>
          <a:r>
            <a:rPr lang="pt-BR" b="0" dirty="0" smtClean="0"/>
            <a:t>.</a:t>
          </a:r>
          <a:endParaRPr lang="pt-BR" dirty="0"/>
        </a:p>
      </dgm:t>
    </dgm:pt>
    <dgm:pt modelId="{8AD09F59-0433-4313-9C64-48D202D632DA}" type="parTrans" cxnId="{FC69D499-5FA1-4297-B0F4-9F9C46478F6A}">
      <dgm:prSet/>
      <dgm:spPr/>
      <dgm:t>
        <a:bodyPr/>
        <a:lstStyle/>
        <a:p>
          <a:endParaRPr lang="pt-BR"/>
        </a:p>
      </dgm:t>
    </dgm:pt>
    <dgm:pt modelId="{62E9F103-4095-4F58-A879-8F99A336AB99}" type="sibTrans" cxnId="{FC69D499-5FA1-4297-B0F4-9F9C46478F6A}">
      <dgm:prSet/>
      <dgm:spPr/>
      <dgm:t>
        <a:bodyPr/>
        <a:lstStyle/>
        <a:p>
          <a:endParaRPr lang="pt-BR"/>
        </a:p>
      </dgm:t>
    </dgm:pt>
    <dgm:pt modelId="{13990848-0CA9-4A5D-BB22-1A4B5864F213}">
      <dgm:prSet/>
      <dgm:spPr/>
      <dgm:t>
        <a:bodyPr/>
        <a:lstStyle/>
        <a:p>
          <a:pPr rtl="0"/>
          <a:r>
            <a:rPr lang="pt-BR" b="0" dirty="0" smtClean="0"/>
            <a:t>DEVOTE </a:t>
          </a:r>
          <a:r>
            <a:rPr lang="pt-BR" b="0" dirty="0" err="1" smtClean="0"/>
            <a:t>is</a:t>
          </a:r>
          <a:r>
            <a:rPr lang="pt-BR" b="0" dirty="0" smtClean="0"/>
            <a:t> a </a:t>
          </a:r>
          <a:r>
            <a:rPr lang="pt-BR" b="0" dirty="0" err="1" smtClean="0"/>
            <a:t>phase</a:t>
          </a:r>
          <a:r>
            <a:rPr lang="pt-BR" b="0" dirty="0" smtClean="0"/>
            <a:t> 3b, </a:t>
          </a:r>
          <a:r>
            <a:rPr lang="pt-BR" b="0" dirty="0" err="1" smtClean="0"/>
            <a:t>multicenter</a:t>
          </a:r>
          <a:r>
            <a:rPr lang="pt-BR" b="0" dirty="0" smtClean="0"/>
            <a:t>, </a:t>
          </a:r>
          <a:r>
            <a:rPr lang="pt-BR" b="0" dirty="0" err="1" smtClean="0"/>
            <a:t>international</a:t>
          </a:r>
          <a:r>
            <a:rPr lang="pt-BR" b="0" dirty="0" smtClean="0"/>
            <a:t>, </a:t>
          </a:r>
          <a:r>
            <a:rPr lang="pt-BR" b="0" dirty="0" err="1" smtClean="0"/>
            <a:t>randomized</a:t>
          </a:r>
          <a:r>
            <a:rPr lang="pt-BR" b="0" dirty="0" smtClean="0"/>
            <a:t>, </a:t>
          </a:r>
          <a:r>
            <a:rPr lang="pt-BR" b="0" dirty="0" err="1" smtClean="0"/>
            <a:t>double-blind</a:t>
          </a:r>
          <a:r>
            <a:rPr lang="pt-BR" b="0" dirty="0" smtClean="0"/>
            <a:t>, </a:t>
          </a:r>
          <a:r>
            <a:rPr lang="pt-BR" b="0" dirty="0" err="1" smtClean="0"/>
            <a:t>active</a:t>
          </a:r>
          <a:r>
            <a:rPr lang="pt-BR" b="0" dirty="0" smtClean="0"/>
            <a:t> </a:t>
          </a:r>
          <a:r>
            <a:rPr lang="pt-BR" b="0" dirty="0" err="1" smtClean="0"/>
            <a:t>comparator-controlled</a:t>
          </a:r>
          <a:r>
            <a:rPr lang="pt-BR" b="0" dirty="0" smtClean="0"/>
            <a:t> </a:t>
          </a:r>
          <a:r>
            <a:rPr lang="pt-BR" b="0" dirty="0" err="1" smtClean="0"/>
            <a:t>trial</a:t>
          </a:r>
          <a:r>
            <a:rPr lang="pt-BR" b="0" dirty="0" smtClean="0"/>
            <a:t>, </a:t>
          </a:r>
          <a:r>
            <a:rPr lang="pt-BR" b="0" dirty="0" err="1" smtClean="0"/>
            <a:t>designed</a:t>
          </a:r>
          <a:r>
            <a:rPr lang="pt-BR" b="0" dirty="0" smtClean="0"/>
            <a:t> as </a:t>
          </a:r>
          <a:r>
            <a:rPr lang="pt-BR" b="0" dirty="0" err="1" smtClean="0"/>
            <a:t>an</a:t>
          </a:r>
          <a:r>
            <a:rPr lang="pt-BR" b="0" dirty="0" smtClean="0"/>
            <a:t> </a:t>
          </a:r>
          <a:r>
            <a:rPr lang="pt-BR" b="0" dirty="0" err="1" smtClean="0"/>
            <a:t>event-driven</a:t>
          </a:r>
          <a:r>
            <a:rPr lang="pt-BR" b="0" dirty="0" smtClean="0"/>
            <a:t> </a:t>
          </a:r>
          <a:r>
            <a:rPr lang="pt-BR" b="0" dirty="0" err="1" smtClean="0"/>
            <a:t>trial</a:t>
          </a:r>
          <a:r>
            <a:rPr lang="pt-BR" b="0" dirty="0" smtClean="0"/>
            <a:t> </a:t>
          </a:r>
          <a:r>
            <a:rPr lang="pt-BR" b="0" dirty="0" err="1" smtClean="0"/>
            <a:t>that</a:t>
          </a:r>
          <a:r>
            <a:rPr lang="pt-BR" b="0" dirty="0" smtClean="0"/>
            <a:t> </a:t>
          </a:r>
          <a:r>
            <a:rPr lang="pt-BR" b="0" dirty="0" err="1" smtClean="0"/>
            <a:t>would</a:t>
          </a:r>
          <a:r>
            <a:rPr lang="pt-BR" b="0" dirty="0" smtClean="0"/>
            <a:t> continue </a:t>
          </a:r>
          <a:r>
            <a:rPr lang="pt-BR" b="0" dirty="0" err="1" smtClean="0"/>
            <a:t>until</a:t>
          </a:r>
          <a:r>
            <a:rPr lang="pt-BR" b="0" dirty="0" smtClean="0"/>
            <a:t> 633 </a:t>
          </a:r>
          <a:r>
            <a:rPr lang="pt-BR" b="0" dirty="0" err="1" smtClean="0"/>
            <a:t>positively</a:t>
          </a:r>
          <a:r>
            <a:rPr lang="pt-BR" b="0" dirty="0" smtClean="0"/>
            <a:t> </a:t>
          </a:r>
          <a:r>
            <a:rPr lang="pt-BR" b="0" dirty="0" err="1" smtClean="0"/>
            <a:t>adjudicated</a:t>
          </a:r>
          <a:r>
            <a:rPr lang="pt-BR" b="0" dirty="0" smtClean="0"/>
            <a:t> </a:t>
          </a:r>
          <a:r>
            <a:rPr lang="pt-BR" b="0" dirty="0" err="1" smtClean="0"/>
            <a:t>primary</a:t>
          </a:r>
          <a:r>
            <a:rPr lang="pt-BR" b="0" dirty="0" smtClean="0"/>
            <a:t> </a:t>
          </a:r>
          <a:r>
            <a:rPr lang="pt-BR" b="0" dirty="0" err="1" smtClean="0"/>
            <a:t>events</a:t>
          </a:r>
          <a:r>
            <a:rPr lang="pt-BR" b="0" dirty="0" smtClean="0"/>
            <a:t> </a:t>
          </a:r>
          <a:r>
            <a:rPr lang="pt-BR" b="0" dirty="0" err="1" smtClean="0"/>
            <a:t>were</a:t>
          </a:r>
          <a:r>
            <a:rPr lang="pt-BR" b="0" dirty="0" smtClean="0"/>
            <a:t> </a:t>
          </a:r>
          <a:r>
            <a:rPr lang="pt-BR" b="0" dirty="0" err="1" smtClean="0"/>
            <a:t>accrued</a:t>
          </a:r>
          <a:r>
            <a:rPr lang="pt-BR" b="0" dirty="0" smtClean="0"/>
            <a:t>. (</a:t>
          </a:r>
          <a:r>
            <a:rPr lang="pt-BR" b="0" dirty="0" smtClean="0"/>
            <a:t>Estudo de fase 3A-  2 a 4 anos (</a:t>
          </a:r>
          <a:r>
            <a:rPr lang="pt-BR" b="0" dirty="0" err="1" smtClean="0"/>
            <a:t>IIIa</a:t>
          </a:r>
          <a:r>
            <a:rPr lang="pt-BR" b="0" dirty="0" smtClean="0"/>
            <a:t> – até a apresentação do registro); 1 a 3 anos (</a:t>
          </a:r>
          <a:r>
            <a:rPr lang="pt-BR" b="0" dirty="0" err="1" smtClean="0"/>
            <a:t>IIIb</a:t>
          </a:r>
          <a:r>
            <a:rPr lang="pt-BR" b="0" dirty="0" smtClean="0"/>
            <a:t> – até a aprovação)</a:t>
          </a:r>
          <a:endParaRPr lang="pt-BR" dirty="0"/>
        </a:p>
      </dgm:t>
    </dgm:pt>
    <dgm:pt modelId="{A5CBD50B-FBD0-406E-853B-4DCB4A51C0C2}" type="parTrans" cxnId="{7F48DC40-2778-44DB-9A44-ACC98F3088B1}">
      <dgm:prSet/>
      <dgm:spPr/>
      <dgm:t>
        <a:bodyPr/>
        <a:lstStyle/>
        <a:p>
          <a:endParaRPr lang="pt-BR"/>
        </a:p>
      </dgm:t>
    </dgm:pt>
    <dgm:pt modelId="{0940A023-B016-4ECE-81E8-AE40AAF266FD}" type="sibTrans" cxnId="{7F48DC40-2778-44DB-9A44-ACC98F3088B1}">
      <dgm:prSet/>
      <dgm:spPr/>
      <dgm:t>
        <a:bodyPr/>
        <a:lstStyle/>
        <a:p>
          <a:endParaRPr lang="pt-BR"/>
        </a:p>
      </dgm:t>
    </dgm:pt>
    <dgm:pt modelId="{5C4606C6-8922-4ECA-831E-DB9434595EBB}">
      <dgm:prSet/>
      <dgm:spPr/>
      <dgm:t>
        <a:bodyPr/>
        <a:lstStyle/>
        <a:p>
          <a:pPr rtl="0"/>
          <a:r>
            <a:rPr lang="pt-BR" b="0" smtClean="0"/>
            <a:t>10/2013 a 11/2014 em 20 países</a:t>
          </a:r>
          <a:endParaRPr lang="pt-BR"/>
        </a:p>
      </dgm:t>
    </dgm:pt>
    <dgm:pt modelId="{17B52F9C-A8D8-4B61-9C89-9C331DF09432}" type="parTrans" cxnId="{7E05FB18-697D-43BA-AA80-580158FBD3B0}">
      <dgm:prSet/>
      <dgm:spPr/>
      <dgm:t>
        <a:bodyPr/>
        <a:lstStyle/>
        <a:p>
          <a:endParaRPr lang="pt-BR"/>
        </a:p>
      </dgm:t>
    </dgm:pt>
    <dgm:pt modelId="{BF5D064B-55DA-481D-8108-3696799C1214}" type="sibTrans" cxnId="{7E05FB18-697D-43BA-AA80-580158FBD3B0}">
      <dgm:prSet/>
      <dgm:spPr/>
      <dgm:t>
        <a:bodyPr/>
        <a:lstStyle/>
        <a:p>
          <a:endParaRPr lang="pt-BR"/>
        </a:p>
      </dgm:t>
    </dgm:pt>
    <dgm:pt modelId="{2BF34FB3-7472-435A-ABB6-8944E0CA46B4}">
      <dgm:prSet/>
      <dgm:spPr/>
      <dgm:t>
        <a:bodyPr/>
        <a:lstStyle/>
        <a:p>
          <a:pPr rtl="0"/>
          <a:r>
            <a:rPr lang="pt-BR" b="0" smtClean="0"/>
            <a:t>População e amostra</a:t>
          </a:r>
          <a:endParaRPr lang="pt-BR"/>
        </a:p>
      </dgm:t>
    </dgm:pt>
    <dgm:pt modelId="{8A8BB3D6-7445-4BAE-9DF8-B2DFE2B1FA6F}" type="parTrans" cxnId="{85152478-B52E-4855-B621-BD3D6B623D1F}">
      <dgm:prSet/>
      <dgm:spPr/>
      <dgm:t>
        <a:bodyPr/>
        <a:lstStyle/>
        <a:p>
          <a:endParaRPr lang="pt-BR"/>
        </a:p>
      </dgm:t>
    </dgm:pt>
    <dgm:pt modelId="{98D8D805-4DD5-422C-8E26-8F5AD0AD5D20}" type="sibTrans" cxnId="{85152478-B52E-4855-B621-BD3D6B623D1F}">
      <dgm:prSet/>
      <dgm:spPr/>
      <dgm:t>
        <a:bodyPr/>
        <a:lstStyle/>
        <a:p>
          <a:endParaRPr lang="pt-BR"/>
        </a:p>
      </dgm:t>
    </dgm:pt>
    <dgm:pt modelId="{7F62F4BF-D74B-407D-871B-E642C91A26E7}">
      <dgm:prSet/>
      <dgm:spPr/>
      <dgm:t>
        <a:bodyPr/>
        <a:lstStyle/>
        <a:p>
          <a:pPr rtl="0"/>
          <a:r>
            <a:rPr lang="pt-BR" b="0" smtClean="0"/>
            <a:t>Aleatória randomizada</a:t>
          </a:r>
          <a:endParaRPr lang="pt-BR"/>
        </a:p>
      </dgm:t>
    </dgm:pt>
    <dgm:pt modelId="{2F4FD44E-DDD5-48FA-8343-C5748B65CA96}" type="parTrans" cxnId="{081B21AC-0539-40C0-AC6A-068BEA557334}">
      <dgm:prSet/>
      <dgm:spPr/>
      <dgm:t>
        <a:bodyPr/>
        <a:lstStyle/>
        <a:p>
          <a:endParaRPr lang="pt-BR"/>
        </a:p>
      </dgm:t>
    </dgm:pt>
    <dgm:pt modelId="{31454019-5DF7-4392-8260-6CA20FD70F5E}" type="sibTrans" cxnId="{081B21AC-0539-40C0-AC6A-068BEA557334}">
      <dgm:prSet/>
      <dgm:spPr/>
      <dgm:t>
        <a:bodyPr/>
        <a:lstStyle/>
        <a:p>
          <a:endParaRPr lang="pt-BR"/>
        </a:p>
      </dgm:t>
    </dgm:pt>
    <dgm:pt modelId="{762D1071-8209-4AAB-AC84-D70D1D24FE2F}">
      <dgm:prSet/>
      <dgm:spPr/>
      <dgm:t>
        <a:bodyPr/>
        <a:lstStyle/>
        <a:p>
          <a:pPr rtl="0"/>
          <a:r>
            <a:rPr lang="pt-BR" b="0" smtClean="0"/>
            <a:t>7637 pacientes com diabetes tipo 2 em alto risco de eventos cardiovasculares</a:t>
          </a:r>
          <a:endParaRPr lang="pt-BR"/>
        </a:p>
      </dgm:t>
    </dgm:pt>
    <dgm:pt modelId="{B416C6C2-12E4-4362-AAC8-8E929D85D318}" type="parTrans" cxnId="{FA5B07D0-402D-48E1-8393-7EEC8EC93A20}">
      <dgm:prSet/>
      <dgm:spPr/>
      <dgm:t>
        <a:bodyPr/>
        <a:lstStyle/>
        <a:p>
          <a:endParaRPr lang="pt-BR"/>
        </a:p>
      </dgm:t>
    </dgm:pt>
    <dgm:pt modelId="{5F2D713C-346D-4BBC-8A33-173C9CCC74E4}" type="sibTrans" cxnId="{FA5B07D0-402D-48E1-8393-7EEC8EC93A20}">
      <dgm:prSet/>
      <dgm:spPr/>
      <dgm:t>
        <a:bodyPr/>
        <a:lstStyle/>
        <a:p>
          <a:endParaRPr lang="pt-BR"/>
        </a:p>
      </dgm:t>
    </dgm:pt>
    <dgm:pt modelId="{E1BD0E49-AF6D-4285-A7DD-6455A319C3AD}" type="pres">
      <dgm:prSet presAssocID="{3DA56F38-8964-4232-A4A0-E4288262551B}" presName="linear" presStyleCnt="0">
        <dgm:presLayoutVars>
          <dgm:animLvl val="lvl"/>
          <dgm:resizeHandles val="exact"/>
        </dgm:presLayoutVars>
      </dgm:prSet>
      <dgm:spPr/>
    </dgm:pt>
    <dgm:pt modelId="{F98E66EE-126E-4B2E-89D1-8DBE9FD25715}" type="pres">
      <dgm:prSet presAssocID="{BED5C8AA-B16A-4D16-BD81-3E3EBD91D73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B1EC08B-78D6-4703-BC08-41E65462328B}" type="pres">
      <dgm:prSet presAssocID="{BED5C8AA-B16A-4D16-BD81-3E3EBD91D73E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C4CAB1E-4D6B-458E-A15E-0CF204FEF4B0}" type="pres">
      <dgm:prSet presAssocID="{2BF34FB3-7472-435A-ABB6-8944E0CA46B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41AC2FD-5015-44A1-989F-BCA62218647C}" type="pres">
      <dgm:prSet presAssocID="{2BF34FB3-7472-435A-ABB6-8944E0CA46B4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BED286E-8028-442D-9F0B-ED1B4CB24316}" type="presOf" srcId="{762D1071-8209-4AAB-AC84-D70D1D24FE2F}" destId="{541AC2FD-5015-44A1-989F-BCA62218647C}" srcOrd="0" destOrd="1" presId="urn:microsoft.com/office/officeart/2005/8/layout/vList2"/>
    <dgm:cxn modelId="{67A1CA36-5D62-4A41-8EF6-AE26703A939E}" type="presOf" srcId="{FECD4324-CDED-4318-AFD1-87AC56491238}" destId="{AB1EC08B-78D6-4703-BC08-41E65462328B}" srcOrd="0" destOrd="0" presId="urn:microsoft.com/office/officeart/2005/8/layout/vList2"/>
    <dgm:cxn modelId="{BC8ED2B1-D510-40CF-ADFE-C8428063C5F0}" type="presOf" srcId="{2BF34FB3-7472-435A-ABB6-8944E0CA46B4}" destId="{BC4CAB1E-4D6B-458E-A15E-0CF204FEF4B0}" srcOrd="0" destOrd="0" presId="urn:microsoft.com/office/officeart/2005/8/layout/vList2"/>
    <dgm:cxn modelId="{BFD00F04-0D3F-435C-ABD9-76F9DA33751D}" type="presOf" srcId="{D8B0E8B0-5042-4057-B38C-93EDBDB69307}" destId="{AB1EC08B-78D6-4703-BC08-41E65462328B}" srcOrd="0" destOrd="2" presId="urn:microsoft.com/office/officeart/2005/8/layout/vList2"/>
    <dgm:cxn modelId="{37B7D122-E99B-4FE9-970E-FFFCDAA20718}" type="presOf" srcId="{7F62F4BF-D74B-407D-871B-E642C91A26E7}" destId="{541AC2FD-5015-44A1-989F-BCA62218647C}" srcOrd="0" destOrd="0" presId="urn:microsoft.com/office/officeart/2005/8/layout/vList2"/>
    <dgm:cxn modelId="{EB58C65C-B5B0-431C-B0B2-5E4D93110EB6}" type="presOf" srcId="{13990848-0CA9-4A5D-BB22-1A4B5864F213}" destId="{AB1EC08B-78D6-4703-BC08-41E65462328B}" srcOrd="0" destOrd="3" presId="urn:microsoft.com/office/officeart/2005/8/layout/vList2"/>
    <dgm:cxn modelId="{85152478-B52E-4855-B621-BD3D6B623D1F}" srcId="{3DA56F38-8964-4232-A4A0-E4288262551B}" destId="{2BF34FB3-7472-435A-ABB6-8944E0CA46B4}" srcOrd="1" destOrd="0" parTransId="{8A8BB3D6-7445-4BAE-9DF8-B2DFE2B1FA6F}" sibTransId="{98D8D805-4DD5-422C-8E26-8F5AD0AD5D20}"/>
    <dgm:cxn modelId="{36AEA1A7-530C-4EF1-919B-387E5EC1D729}" srcId="{BED5C8AA-B16A-4D16-BD81-3E3EBD91D73E}" destId="{2B38739A-2355-470E-AC31-BAF2D5FC0BA2}" srcOrd="1" destOrd="0" parTransId="{94556116-C0BA-472A-ABB8-9DF144242ACC}" sibTransId="{4E8C0035-75E2-45F5-A1F8-F2BF4525A11C}"/>
    <dgm:cxn modelId="{9E5AB0BC-4559-4D9D-BFBC-915B4323EBCF}" srcId="{BED5C8AA-B16A-4D16-BD81-3E3EBD91D73E}" destId="{FECD4324-CDED-4318-AFD1-87AC56491238}" srcOrd="0" destOrd="0" parTransId="{6DC08488-A219-4C90-A3F7-1B3344EA782D}" sibTransId="{64D302D4-24D3-43E0-944D-538E44415342}"/>
    <dgm:cxn modelId="{3611D6BB-C928-4605-8E86-37390613CF8C}" srcId="{3DA56F38-8964-4232-A4A0-E4288262551B}" destId="{BED5C8AA-B16A-4D16-BD81-3E3EBD91D73E}" srcOrd="0" destOrd="0" parTransId="{0DB450C5-7F5F-47B0-96D6-0459A16F52ED}" sibTransId="{CA3DDBE5-98AA-4907-870F-755A1D7CEDED}"/>
    <dgm:cxn modelId="{7E05FB18-697D-43BA-AA80-580158FBD3B0}" srcId="{BED5C8AA-B16A-4D16-BD81-3E3EBD91D73E}" destId="{5C4606C6-8922-4ECA-831E-DB9434595EBB}" srcOrd="4" destOrd="0" parTransId="{17B52F9C-A8D8-4B61-9C89-9C331DF09432}" sibTransId="{BF5D064B-55DA-481D-8108-3696799C1214}"/>
    <dgm:cxn modelId="{FC69D499-5FA1-4297-B0F4-9F9C46478F6A}" srcId="{BED5C8AA-B16A-4D16-BD81-3E3EBD91D73E}" destId="{D8B0E8B0-5042-4057-B38C-93EDBDB69307}" srcOrd="2" destOrd="0" parTransId="{8AD09F59-0433-4313-9C64-48D202D632DA}" sibTransId="{62E9F103-4095-4F58-A879-8F99A336AB99}"/>
    <dgm:cxn modelId="{B3AAD6E7-0DEC-4AA9-858E-F7A4E78821B1}" type="presOf" srcId="{3DA56F38-8964-4232-A4A0-E4288262551B}" destId="{E1BD0E49-AF6D-4285-A7DD-6455A319C3AD}" srcOrd="0" destOrd="0" presId="urn:microsoft.com/office/officeart/2005/8/layout/vList2"/>
    <dgm:cxn modelId="{B78B4490-49BF-4F58-A05C-83D0F85E3244}" type="presOf" srcId="{BED5C8AA-B16A-4D16-BD81-3E3EBD91D73E}" destId="{F98E66EE-126E-4B2E-89D1-8DBE9FD25715}" srcOrd="0" destOrd="0" presId="urn:microsoft.com/office/officeart/2005/8/layout/vList2"/>
    <dgm:cxn modelId="{081B21AC-0539-40C0-AC6A-068BEA557334}" srcId="{2BF34FB3-7472-435A-ABB6-8944E0CA46B4}" destId="{7F62F4BF-D74B-407D-871B-E642C91A26E7}" srcOrd="0" destOrd="0" parTransId="{2F4FD44E-DDD5-48FA-8343-C5748B65CA96}" sibTransId="{31454019-5DF7-4392-8260-6CA20FD70F5E}"/>
    <dgm:cxn modelId="{7F48DC40-2778-44DB-9A44-ACC98F3088B1}" srcId="{BED5C8AA-B16A-4D16-BD81-3E3EBD91D73E}" destId="{13990848-0CA9-4A5D-BB22-1A4B5864F213}" srcOrd="3" destOrd="0" parTransId="{A5CBD50B-FBD0-406E-853B-4DCB4A51C0C2}" sibTransId="{0940A023-B016-4ECE-81E8-AE40AAF266FD}"/>
    <dgm:cxn modelId="{FA5B07D0-402D-48E1-8393-7EEC8EC93A20}" srcId="{2BF34FB3-7472-435A-ABB6-8944E0CA46B4}" destId="{762D1071-8209-4AAB-AC84-D70D1D24FE2F}" srcOrd="1" destOrd="0" parTransId="{B416C6C2-12E4-4362-AAC8-8E929D85D318}" sibTransId="{5F2D713C-346D-4BBC-8A33-173C9CCC74E4}"/>
    <dgm:cxn modelId="{A974D08D-88A1-42C5-BE3A-0E5C8212CB80}" type="presOf" srcId="{5C4606C6-8922-4ECA-831E-DB9434595EBB}" destId="{AB1EC08B-78D6-4703-BC08-41E65462328B}" srcOrd="0" destOrd="4" presId="urn:microsoft.com/office/officeart/2005/8/layout/vList2"/>
    <dgm:cxn modelId="{51775BF0-2D44-41B2-897E-B522C9F0F19A}" type="presOf" srcId="{2B38739A-2355-470E-AC31-BAF2D5FC0BA2}" destId="{AB1EC08B-78D6-4703-BC08-41E65462328B}" srcOrd="0" destOrd="1" presId="urn:microsoft.com/office/officeart/2005/8/layout/vList2"/>
    <dgm:cxn modelId="{3700052D-551F-4CEE-B0E6-46E325408D72}" type="presParOf" srcId="{E1BD0E49-AF6D-4285-A7DD-6455A319C3AD}" destId="{F98E66EE-126E-4B2E-89D1-8DBE9FD25715}" srcOrd="0" destOrd="0" presId="urn:microsoft.com/office/officeart/2005/8/layout/vList2"/>
    <dgm:cxn modelId="{33BC7D4A-17E1-4752-9C8D-CD618B68A215}" type="presParOf" srcId="{E1BD0E49-AF6D-4285-A7DD-6455A319C3AD}" destId="{AB1EC08B-78D6-4703-BC08-41E65462328B}" srcOrd="1" destOrd="0" presId="urn:microsoft.com/office/officeart/2005/8/layout/vList2"/>
    <dgm:cxn modelId="{DA1E28C8-2C8B-4A26-803C-425A0A6BA0AC}" type="presParOf" srcId="{E1BD0E49-AF6D-4285-A7DD-6455A319C3AD}" destId="{BC4CAB1E-4D6B-458E-A15E-0CF204FEF4B0}" srcOrd="2" destOrd="0" presId="urn:microsoft.com/office/officeart/2005/8/layout/vList2"/>
    <dgm:cxn modelId="{6E1F8199-F1E3-471A-A005-E9F69EFD273D}" type="presParOf" srcId="{E1BD0E49-AF6D-4285-A7DD-6455A319C3AD}" destId="{541AC2FD-5015-44A1-989F-BCA62218647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E92A4B-244D-4994-98D4-2F37FDD24E4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35DDDF6-5F75-422C-A0D5-B575B856BFD4}">
      <dgm:prSet/>
      <dgm:spPr/>
      <dgm:t>
        <a:bodyPr/>
        <a:lstStyle/>
        <a:p>
          <a:pPr rtl="0"/>
          <a:r>
            <a:rPr lang="pt-BR" b="1" smtClean="0"/>
            <a:t>Desenho e tipo de estudo: </a:t>
          </a:r>
          <a:r>
            <a:rPr lang="pt-BR" b="0" smtClean="0"/>
            <a:t>This trial was designed to demonstrate statistical noninferiority of IDeg vs IGlar for the primary end point.</a:t>
          </a:r>
          <a:endParaRPr lang="pt-BR"/>
        </a:p>
      </dgm:t>
    </dgm:pt>
    <dgm:pt modelId="{D888B069-B9B2-47CF-A064-956B6DB027C5}" type="parTrans" cxnId="{069C8C00-536E-46A1-979A-D084A7D18ACE}">
      <dgm:prSet/>
      <dgm:spPr/>
      <dgm:t>
        <a:bodyPr/>
        <a:lstStyle/>
        <a:p>
          <a:endParaRPr lang="pt-BR"/>
        </a:p>
      </dgm:t>
    </dgm:pt>
    <dgm:pt modelId="{DD4BC1F7-C78C-41B6-9D16-461E3D0E564F}" type="sibTrans" cxnId="{069C8C00-536E-46A1-979A-D084A7D18ACE}">
      <dgm:prSet/>
      <dgm:spPr/>
      <dgm:t>
        <a:bodyPr/>
        <a:lstStyle/>
        <a:p>
          <a:endParaRPr lang="pt-BR"/>
        </a:p>
      </dgm:t>
    </dgm:pt>
    <dgm:pt modelId="{7763A712-8096-4D0F-A64B-6FFDCA803206}">
      <dgm:prSet/>
      <dgm:spPr/>
      <dgm:t>
        <a:bodyPr/>
        <a:lstStyle/>
        <a:p>
          <a:pPr rtl="0"/>
          <a:r>
            <a:rPr lang="pt-BR" b="0" dirty="0" smtClean="0"/>
            <a:t>“</a:t>
          </a:r>
          <a:r>
            <a:rPr lang="pt-BR" b="0" dirty="0" err="1" smtClean="0"/>
            <a:t>Noninferiority</a:t>
          </a:r>
          <a:r>
            <a:rPr lang="pt-BR" b="0" dirty="0" smtClean="0"/>
            <a:t> </a:t>
          </a:r>
          <a:r>
            <a:rPr lang="pt-BR" b="0" dirty="0" err="1" smtClean="0"/>
            <a:t>trials</a:t>
          </a:r>
          <a:r>
            <a:rPr lang="pt-BR" b="0" dirty="0" smtClean="0"/>
            <a:t> </a:t>
          </a:r>
          <a:r>
            <a:rPr lang="pt-BR" b="0" dirty="0" err="1" smtClean="0"/>
            <a:t>test</a:t>
          </a:r>
          <a:r>
            <a:rPr lang="pt-BR" b="0" dirty="0" smtClean="0"/>
            <a:t> </a:t>
          </a:r>
          <a:r>
            <a:rPr lang="pt-BR" b="0" dirty="0" err="1" smtClean="0"/>
            <a:t>whether</a:t>
          </a:r>
          <a:r>
            <a:rPr lang="pt-BR" b="0" dirty="0" smtClean="0"/>
            <a:t> a new experimental </a:t>
          </a:r>
          <a:r>
            <a:rPr lang="pt-BR" b="0" dirty="0" err="1" smtClean="0"/>
            <a:t>treatment</a:t>
          </a:r>
          <a:r>
            <a:rPr lang="pt-BR" b="0" dirty="0" smtClean="0"/>
            <a:t> </a:t>
          </a:r>
          <a:r>
            <a:rPr lang="pt-BR" b="0" dirty="0" err="1" smtClean="0"/>
            <a:t>is</a:t>
          </a:r>
          <a:r>
            <a:rPr lang="pt-BR" b="0" dirty="0" smtClean="0"/>
            <a:t> </a:t>
          </a:r>
          <a:r>
            <a:rPr lang="pt-BR" b="0" dirty="0" err="1" smtClean="0"/>
            <a:t>not</a:t>
          </a:r>
          <a:r>
            <a:rPr lang="pt-BR" b="0" dirty="0" smtClean="0"/>
            <a:t> </a:t>
          </a:r>
          <a:r>
            <a:rPr lang="pt-BR" b="0" dirty="0" err="1" smtClean="0"/>
            <a:t>unacceptably</a:t>
          </a:r>
          <a:r>
            <a:rPr lang="pt-BR" b="0" dirty="0" smtClean="0"/>
            <a:t> </a:t>
          </a:r>
          <a:r>
            <a:rPr lang="pt-BR" b="0" dirty="0" err="1" smtClean="0"/>
            <a:t>less</a:t>
          </a:r>
          <a:r>
            <a:rPr lang="pt-BR" b="0" dirty="0" smtClean="0"/>
            <a:t> </a:t>
          </a:r>
          <a:r>
            <a:rPr lang="pt-BR" b="0" dirty="0" err="1" smtClean="0"/>
            <a:t>efficacious</a:t>
          </a:r>
          <a:r>
            <a:rPr lang="pt-BR" b="0" dirty="0" smtClean="0"/>
            <a:t> </a:t>
          </a:r>
          <a:r>
            <a:rPr lang="pt-BR" b="0" dirty="0" err="1" smtClean="0"/>
            <a:t>than</a:t>
          </a:r>
          <a:r>
            <a:rPr lang="pt-BR" b="0" dirty="0" smtClean="0"/>
            <a:t> </a:t>
          </a:r>
          <a:r>
            <a:rPr lang="pt-BR" b="0" dirty="0" err="1" smtClean="0"/>
            <a:t>an</a:t>
          </a:r>
          <a:r>
            <a:rPr lang="pt-BR" b="0" dirty="0" smtClean="0"/>
            <a:t> </a:t>
          </a:r>
          <a:r>
            <a:rPr lang="pt-BR" b="0" dirty="0" err="1" smtClean="0"/>
            <a:t>active</a:t>
          </a:r>
          <a:r>
            <a:rPr lang="pt-BR" b="0" dirty="0" smtClean="0"/>
            <a:t> </a:t>
          </a:r>
          <a:r>
            <a:rPr lang="pt-BR" b="0" dirty="0" err="1" smtClean="0"/>
            <a:t>control</a:t>
          </a:r>
          <a:r>
            <a:rPr lang="pt-BR" b="0" dirty="0" smtClean="0"/>
            <a:t> </a:t>
          </a:r>
          <a:r>
            <a:rPr lang="pt-BR" b="0" dirty="0" err="1" smtClean="0"/>
            <a:t>treatment</a:t>
          </a:r>
          <a:r>
            <a:rPr lang="pt-BR" b="0" dirty="0" smtClean="0"/>
            <a:t> </a:t>
          </a:r>
          <a:r>
            <a:rPr lang="pt-BR" b="0" dirty="0" err="1" smtClean="0"/>
            <a:t>already</a:t>
          </a:r>
          <a:r>
            <a:rPr lang="pt-BR" b="0" dirty="0" smtClean="0"/>
            <a:t> in use. </a:t>
          </a:r>
          <a:r>
            <a:rPr lang="pt-BR" b="0" dirty="0" err="1" smtClean="0"/>
            <a:t>With</a:t>
          </a:r>
          <a:r>
            <a:rPr lang="pt-BR" b="0" dirty="0" smtClean="0"/>
            <a:t> </a:t>
          </a:r>
          <a:r>
            <a:rPr lang="pt-BR" b="0" dirty="0" err="1" smtClean="0"/>
            <a:t>continuous</a:t>
          </a:r>
          <a:r>
            <a:rPr lang="pt-BR" b="0" dirty="0" smtClean="0"/>
            <a:t> </a:t>
          </a:r>
          <a:r>
            <a:rPr lang="pt-BR" b="0" dirty="0" err="1" smtClean="0"/>
            <a:t>improvements</a:t>
          </a:r>
          <a:r>
            <a:rPr lang="pt-BR" b="0" dirty="0" smtClean="0"/>
            <a:t> in </a:t>
          </a:r>
          <a:r>
            <a:rPr lang="pt-BR" b="0" dirty="0" err="1" smtClean="0"/>
            <a:t>health</a:t>
          </a:r>
          <a:r>
            <a:rPr lang="pt-BR" b="0" dirty="0" smtClean="0"/>
            <a:t> </a:t>
          </a:r>
          <a:r>
            <a:rPr lang="pt-BR" b="0" dirty="0" err="1" smtClean="0"/>
            <a:t>technologies</a:t>
          </a:r>
          <a:r>
            <a:rPr lang="pt-BR" b="0" dirty="0" smtClean="0"/>
            <a:t>, standard </a:t>
          </a:r>
          <a:r>
            <a:rPr lang="pt-BR" b="0" dirty="0" err="1" smtClean="0"/>
            <a:t>care</a:t>
          </a:r>
          <a:r>
            <a:rPr lang="pt-BR" b="0" dirty="0" smtClean="0"/>
            <a:t>, </a:t>
          </a:r>
          <a:r>
            <a:rPr lang="pt-BR" b="0" dirty="0" err="1" smtClean="0"/>
            <a:t>and</a:t>
          </a:r>
          <a:r>
            <a:rPr lang="pt-BR" b="0" dirty="0" smtClean="0"/>
            <a:t> </a:t>
          </a:r>
          <a:r>
            <a:rPr lang="pt-BR" b="0" dirty="0" err="1" smtClean="0"/>
            <a:t>clinical</a:t>
          </a:r>
          <a:r>
            <a:rPr lang="pt-BR" b="0" dirty="0" smtClean="0"/>
            <a:t> </a:t>
          </a:r>
          <a:r>
            <a:rPr lang="pt-BR" b="0" dirty="0" err="1" smtClean="0"/>
            <a:t>outcomes</a:t>
          </a:r>
          <a:r>
            <a:rPr lang="pt-BR" b="0" dirty="0" smtClean="0"/>
            <a:t>, </a:t>
          </a:r>
          <a:r>
            <a:rPr lang="pt-BR" b="0" dirty="0" err="1" smtClean="0"/>
            <a:t>the</a:t>
          </a:r>
          <a:r>
            <a:rPr lang="pt-BR" b="0" dirty="0" smtClean="0"/>
            <a:t> incremental </a:t>
          </a:r>
          <a:r>
            <a:rPr lang="pt-BR" b="0" dirty="0" err="1" smtClean="0"/>
            <a:t>benefits</a:t>
          </a:r>
          <a:r>
            <a:rPr lang="pt-BR" b="0" dirty="0" smtClean="0"/>
            <a:t> </a:t>
          </a:r>
          <a:r>
            <a:rPr lang="pt-BR" b="0" dirty="0" err="1" smtClean="0"/>
            <a:t>of</a:t>
          </a:r>
          <a:r>
            <a:rPr lang="pt-BR" b="0" dirty="0" smtClean="0"/>
            <a:t> </a:t>
          </a:r>
          <a:r>
            <a:rPr lang="pt-BR" b="0" dirty="0" err="1" smtClean="0"/>
            <a:t>newly</a:t>
          </a:r>
          <a:r>
            <a:rPr lang="pt-BR" b="0" dirty="0" smtClean="0"/>
            <a:t> </a:t>
          </a:r>
          <a:r>
            <a:rPr lang="pt-BR" b="0" dirty="0" err="1" smtClean="0"/>
            <a:t>developed</a:t>
          </a:r>
          <a:r>
            <a:rPr lang="pt-BR" b="0" dirty="0" smtClean="0"/>
            <a:t> </a:t>
          </a:r>
          <a:r>
            <a:rPr lang="pt-BR" b="0" dirty="0" err="1" smtClean="0"/>
            <a:t>treatments</a:t>
          </a:r>
          <a:r>
            <a:rPr lang="pt-BR" b="0" dirty="0" smtClean="0"/>
            <a:t> </a:t>
          </a:r>
          <a:r>
            <a:rPr lang="pt-BR" b="0" dirty="0" err="1" smtClean="0"/>
            <a:t>may</a:t>
          </a:r>
          <a:r>
            <a:rPr lang="pt-BR" b="0" dirty="0" smtClean="0"/>
            <a:t> </a:t>
          </a:r>
          <a:r>
            <a:rPr lang="pt-BR" b="0" dirty="0" err="1" smtClean="0"/>
            <a:t>be</a:t>
          </a:r>
          <a:r>
            <a:rPr lang="pt-BR" b="0" dirty="0" smtClean="0"/>
            <a:t> </a:t>
          </a:r>
          <a:r>
            <a:rPr lang="pt-BR" b="0" dirty="0" err="1" smtClean="0"/>
            <a:t>only</a:t>
          </a:r>
          <a:r>
            <a:rPr lang="pt-BR" b="0" dirty="0" smtClean="0"/>
            <a:t> marginal over </a:t>
          </a:r>
          <a:r>
            <a:rPr lang="pt-BR" b="0" dirty="0" err="1" smtClean="0"/>
            <a:t>existing</a:t>
          </a:r>
          <a:r>
            <a:rPr lang="pt-BR" b="0" dirty="0" smtClean="0"/>
            <a:t> </a:t>
          </a:r>
          <a:r>
            <a:rPr lang="pt-BR" b="0" dirty="0" err="1" smtClean="0"/>
            <a:t>treatments</a:t>
          </a:r>
          <a:r>
            <a:rPr lang="pt-BR" b="0" dirty="0" smtClean="0"/>
            <a:t>. </a:t>
          </a:r>
          <a:r>
            <a:rPr lang="pt-BR" b="0" dirty="0" err="1" smtClean="0"/>
            <a:t>Sometimes</a:t>
          </a:r>
          <a:r>
            <a:rPr lang="pt-BR" b="0" dirty="0" smtClean="0"/>
            <a:t> </a:t>
          </a:r>
          <a:r>
            <a:rPr lang="pt-BR" b="0" dirty="0" err="1" smtClean="0"/>
            <a:t>assigning</a:t>
          </a:r>
          <a:r>
            <a:rPr lang="pt-BR" b="0" dirty="0" smtClean="0"/>
            <a:t> </a:t>
          </a:r>
          <a:r>
            <a:rPr lang="pt-BR" b="0" dirty="0" err="1" smtClean="0"/>
            <a:t>patients</a:t>
          </a:r>
          <a:r>
            <a:rPr lang="pt-BR" b="0" dirty="0" smtClean="0"/>
            <a:t> </a:t>
          </a:r>
          <a:r>
            <a:rPr lang="pt-BR" b="0" dirty="0" err="1" smtClean="0"/>
            <a:t>to</a:t>
          </a:r>
          <a:r>
            <a:rPr lang="pt-BR" b="0" dirty="0" smtClean="0"/>
            <a:t> a placebo </a:t>
          </a:r>
          <a:r>
            <a:rPr lang="pt-BR" b="0" dirty="0" err="1" smtClean="0"/>
            <a:t>is</a:t>
          </a:r>
          <a:r>
            <a:rPr lang="pt-BR" b="0" dirty="0" smtClean="0"/>
            <a:t> </a:t>
          </a:r>
          <a:r>
            <a:rPr lang="pt-BR" b="0" dirty="0" err="1" smtClean="0"/>
            <a:t>unethical</a:t>
          </a:r>
          <a:r>
            <a:rPr lang="pt-BR" b="0" dirty="0" smtClean="0"/>
            <a:t>.”</a:t>
          </a:r>
          <a:endParaRPr lang="pt-BR" dirty="0"/>
        </a:p>
      </dgm:t>
    </dgm:pt>
    <dgm:pt modelId="{6632733F-5A03-43E7-BE1C-A00805ED50B0}" type="parTrans" cxnId="{CDE177E1-495B-4FED-9BB1-F8D52C0F7C5B}">
      <dgm:prSet/>
      <dgm:spPr/>
      <dgm:t>
        <a:bodyPr/>
        <a:lstStyle/>
        <a:p>
          <a:endParaRPr lang="pt-BR"/>
        </a:p>
      </dgm:t>
    </dgm:pt>
    <dgm:pt modelId="{9C56686F-67BA-4B89-B916-B363814B3EF3}" type="sibTrans" cxnId="{CDE177E1-495B-4FED-9BB1-F8D52C0F7C5B}">
      <dgm:prSet/>
      <dgm:spPr/>
      <dgm:t>
        <a:bodyPr/>
        <a:lstStyle/>
        <a:p>
          <a:endParaRPr lang="pt-BR"/>
        </a:p>
      </dgm:t>
    </dgm:pt>
    <dgm:pt modelId="{31226D69-CCD3-474C-B08C-E1DC0D2BB3D3}" type="pres">
      <dgm:prSet presAssocID="{A1E92A4B-244D-4994-98D4-2F37FDD24E4C}" presName="rootnode" presStyleCnt="0">
        <dgm:presLayoutVars>
          <dgm:chMax/>
          <dgm:chPref/>
          <dgm:dir/>
          <dgm:animLvl val="lvl"/>
        </dgm:presLayoutVars>
      </dgm:prSet>
      <dgm:spPr/>
    </dgm:pt>
    <dgm:pt modelId="{733C8E47-7864-47AA-ADF5-AED45746F708}" type="pres">
      <dgm:prSet presAssocID="{F35DDDF6-5F75-422C-A0D5-B575B856BFD4}" presName="composite" presStyleCnt="0"/>
      <dgm:spPr/>
    </dgm:pt>
    <dgm:pt modelId="{D964A5F0-397F-4990-868F-B218A5562354}" type="pres">
      <dgm:prSet presAssocID="{F35DDDF6-5F75-422C-A0D5-B575B856BFD4}" presName="bentUpArrow1" presStyleLbl="alignImgPlace1" presStyleIdx="0" presStyleCnt="1"/>
      <dgm:spPr/>
    </dgm:pt>
    <dgm:pt modelId="{278F1D85-23DB-4DBE-BBC2-903085CB5502}" type="pres">
      <dgm:prSet presAssocID="{F35DDDF6-5F75-422C-A0D5-B575B856BFD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2959AD4-16E5-48B6-AF51-D4D66C0695B4}" type="pres">
      <dgm:prSet presAssocID="{F35DDDF6-5F75-422C-A0D5-B575B856BFD4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82A3EAD-FF60-4C40-A276-29C04F7EA836}" type="pres">
      <dgm:prSet presAssocID="{DD4BC1F7-C78C-41B6-9D16-461E3D0E564F}" presName="sibTrans" presStyleCnt="0"/>
      <dgm:spPr/>
    </dgm:pt>
    <dgm:pt modelId="{40D7870C-C5F7-47C0-A1A6-AC6E75B26301}" type="pres">
      <dgm:prSet presAssocID="{7763A712-8096-4D0F-A64B-6FFDCA803206}" presName="composite" presStyleCnt="0"/>
      <dgm:spPr/>
    </dgm:pt>
    <dgm:pt modelId="{8446EE8A-F447-4F73-80F1-892732BAFD39}" type="pres">
      <dgm:prSet presAssocID="{7763A712-8096-4D0F-A64B-6FFDCA80320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52E40670-3F2B-4590-84F2-5D8AC6B61436}" type="presOf" srcId="{7763A712-8096-4D0F-A64B-6FFDCA803206}" destId="{8446EE8A-F447-4F73-80F1-892732BAFD39}" srcOrd="0" destOrd="0" presId="urn:microsoft.com/office/officeart/2005/8/layout/StepDownProcess"/>
    <dgm:cxn modelId="{CA5C85AE-BD10-4561-BC46-B307965F8582}" type="presOf" srcId="{A1E92A4B-244D-4994-98D4-2F37FDD24E4C}" destId="{31226D69-CCD3-474C-B08C-E1DC0D2BB3D3}" srcOrd="0" destOrd="0" presId="urn:microsoft.com/office/officeart/2005/8/layout/StepDownProcess"/>
    <dgm:cxn modelId="{CDE177E1-495B-4FED-9BB1-F8D52C0F7C5B}" srcId="{A1E92A4B-244D-4994-98D4-2F37FDD24E4C}" destId="{7763A712-8096-4D0F-A64B-6FFDCA803206}" srcOrd="1" destOrd="0" parTransId="{6632733F-5A03-43E7-BE1C-A00805ED50B0}" sibTransId="{9C56686F-67BA-4B89-B916-B363814B3EF3}"/>
    <dgm:cxn modelId="{CB601C7F-D8FC-4D75-B999-34A11783057B}" type="presOf" srcId="{F35DDDF6-5F75-422C-A0D5-B575B856BFD4}" destId="{278F1D85-23DB-4DBE-BBC2-903085CB5502}" srcOrd="0" destOrd="0" presId="urn:microsoft.com/office/officeart/2005/8/layout/StepDownProcess"/>
    <dgm:cxn modelId="{069C8C00-536E-46A1-979A-D084A7D18ACE}" srcId="{A1E92A4B-244D-4994-98D4-2F37FDD24E4C}" destId="{F35DDDF6-5F75-422C-A0D5-B575B856BFD4}" srcOrd="0" destOrd="0" parTransId="{D888B069-B9B2-47CF-A064-956B6DB027C5}" sibTransId="{DD4BC1F7-C78C-41B6-9D16-461E3D0E564F}"/>
    <dgm:cxn modelId="{FF4D6253-7AFD-4EFD-8184-97C663F60E96}" type="presParOf" srcId="{31226D69-CCD3-474C-B08C-E1DC0D2BB3D3}" destId="{733C8E47-7864-47AA-ADF5-AED45746F708}" srcOrd="0" destOrd="0" presId="urn:microsoft.com/office/officeart/2005/8/layout/StepDownProcess"/>
    <dgm:cxn modelId="{DA39779E-09CC-403B-9E5C-FC46C11A4BA1}" type="presParOf" srcId="{733C8E47-7864-47AA-ADF5-AED45746F708}" destId="{D964A5F0-397F-4990-868F-B218A5562354}" srcOrd="0" destOrd="0" presId="urn:microsoft.com/office/officeart/2005/8/layout/StepDownProcess"/>
    <dgm:cxn modelId="{6C72F803-FA9B-452B-94A6-97B98EE91D97}" type="presParOf" srcId="{733C8E47-7864-47AA-ADF5-AED45746F708}" destId="{278F1D85-23DB-4DBE-BBC2-903085CB5502}" srcOrd="1" destOrd="0" presId="urn:microsoft.com/office/officeart/2005/8/layout/StepDownProcess"/>
    <dgm:cxn modelId="{6E37CD40-99B0-4E8D-B9DA-ECB21F452FB6}" type="presParOf" srcId="{733C8E47-7864-47AA-ADF5-AED45746F708}" destId="{92959AD4-16E5-48B6-AF51-D4D66C0695B4}" srcOrd="2" destOrd="0" presId="urn:microsoft.com/office/officeart/2005/8/layout/StepDownProcess"/>
    <dgm:cxn modelId="{A9AF857D-107B-4B16-ABFE-C41FD21917AF}" type="presParOf" srcId="{31226D69-CCD3-474C-B08C-E1DC0D2BB3D3}" destId="{B82A3EAD-FF60-4C40-A276-29C04F7EA836}" srcOrd="1" destOrd="0" presId="urn:microsoft.com/office/officeart/2005/8/layout/StepDownProcess"/>
    <dgm:cxn modelId="{FCD2E137-E3CF-493E-A839-16826207C745}" type="presParOf" srcId="{31226D69-CCD3-474C-B08C-E1DC0D2BB3D3}" destId="{40D7870C-C5F7-47C0-A1A6-AC6E75B26301}" srcOrd="2" destOrd="0" presId="urn:microsoft.com/office/officeart/2005/8/layout/StepDownProcess"/>
    <dgm:cxn modelId="{B7425D05-7059-4981-BDD5-D80A822B56D0}" type="presParOf" srcId="{40D7870C-C5F7-47C0-A1A6-AC6E75B26301}" destId="{8446EE8A-F447-4F73-80F1-892732BAFD39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D0B317-340B-43CF-8338-BC361D3F12C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E358645-5366-497C-BACF-D58C0A141AEA}">
      <dgm:prSet/>
      <dgm:spPr/>
      <dgm:t>
        <a:bodyPr/>
        <a:lstStyle/>
        <a:p>
          <a:pPr rtl="0"/>
          <a:r>
            <a:rPr lang="pt-BR" b="0" smtClean="0"/>
            <a:t>Pacientes:</a:t>
          </a:r>
          <a:endParaRPr lang="pt-BR" dirty="0"/>
        </a:p>
      </dgm:t>
    </dgm:pt>
    <dgm:pt modelId="{468E8C5B-DFBF-4137-B596-0EFB6F244B3B}" type="parTrans" cxnId="{F632756C-BC69-4440-8285-6C6D31E830DA}">
      <dgm:prSet/>
      <dgm:spPr/>
      <dgm:t>
        <a:bodyPr/>
        <a:lstStyle/>
        <a:p>
          <a:endParaRPr lang="pt-BR"/>
        </a:p>
      </dgm:t>
    </dgm:pt>
    <dgm:pt modelId="{35380348-E196-4323-91DC-01EE28E04D90}" type="sibTrans" cxnId="{F632756C-BC69-4440-8285-6C6D31E830DA}">
      <dgm:prSet/>
      <dgm:spPr/>
      <dgm:t>
        <a:bodyPr/>
        <a:lstStyle/>
        <a:p>
          <a:endParaRPr lang="pt-BR"/>
        </a:p>
      </dgm:t>
    </dgm:pt>
    <dgm:pt modelId="{E1505B4D-93DD-4926-A816-A44C00D44395}">
      <dgm:prSet/>
      <dgm:spPr/>
      <dgm:t>
        <a:bodyPr/>
        <a:lstStyle/>
        <a:p>
          <a:pPr rtl="0"/>
          <a:r>
            <a:rPr lang="pt-BR" b="0" smtClean="0"/>
            <a:t>Em tratamento com pelo menos um</a:t>
          </a:r>
          <a:br>
            <a:rPr lang="pt-BR" b="0" smtClean="0"/>
          </a:br>
          <a:r>
            <a:rPr lang="pt-BR" b="0" smtClean="0"/>
            <a:t>agente anti-hiperglicemiante oral ou injetável </a:t>
          </a:r>
          <a:endParaRPr lang="pt-BR"/>
        </a:p>
      </dgm:t>
    </dgm:pt>
    <dgm:pt modelId="{0E121C0A-581C-4304-B642-0DD4E5B87F4A}" type="parTrans" cxnId="{92A25CD3-2792-45F9-A00D-90B6E656AE1F}">
      <dgm:prSet/>
      <dgm:spPr/>
      <dgm:t>
        <a:bodyPr/>
        <a:lstStyle/>
        <a:p>
          <a:endParaRPr lang="pt-BR"/>
        </a:p>
      </dgm:t>
    </dgm:pt>
    <dgm:pt modelId="{8015A0A9-227F-4E0A-9B50-1403A53F163C}" type="sibTrans" cxnId="{92A25CD3-2792-45F9-A00D-90B6E656AE1F}">
      <dgm:prSet/>
      <dgm:spPr/>
      <dgm:t>
        <a:bodyPr/>
        <a:lstStyle/>
        <a:p>
          <a:endParaRPr lang="pt-BR"/>
        </a:p>
      </dgm:t>
    </dgm:pt>
    <dgm:pt modelId="{3753D846-9281-41C2-B057-25A84B569FCF}">
      <dgm:prSet/>
      <dgm:spPr/>
      <dgm:t>
        <a:bodyPr/>
        <a:lstStyle/>
        <a:p>
          <a:pPr rtl="0"/>
          <a:r>
            <a:rPr lang="pt-BR" b="0" dirty="0" smtClean="0"/>
            <a:t>Com nível de HbA1c  ≥ 7</a:t>
          </a:r>
          <a:r>
            <a:rPr lang="pt-BR" b="0" smtClean="0"/>
            <a:t>%,  </a:t>
          </a:r>
          <a:endParaRPr lang="pt-BR" dirty="0"/>
        </a:p>
      </dgm:t>
    </dgm:pt>
    <dgm:pt modelId="{DCC69A3A-F536-4704-9BD5-4A0C7E572E9F}" type="parTrans" cxnId="{084BCAF1-CAD0-45AD-A72F-A0C35A7CF9D6}">
      <dgm:prSet/>
      <dgm:spPr/>
      <dgm:t>
        <a:bodyPr/>
        <a:lstStyle/>
        <a:p>
          <a:endParaRPr lang="pt-BR"/>
        </a:p>
      </dgm:t>
    </dgm:pt>
    <dgm:pt modelId="{EE800485-0DE4-4AA0-B398-FDBA5BD230DA}" type="sibTrans" cxnId="{084BCAF1-CAD0-45AD-A72F-A0C35A7CF9D6}">
      <dgm:prSet/>
      <dgm:spPr/>
      <dgm:t>
        <a:bodyPr/>
        <a:lstStyle/>
        <a:p>
          <a:endParaRPr lang="pt-BR"/>
        </a:p>
      </dgm:t>
    </dgm:pt>
    <dgm:pt modelId="{E091A760-7D6C-4D37-B1E9-0053EA2E2D4A}">
      <dgm:prSet/>
      <dgm:spPr/>
      <dgm:t>
        <a:bodyPr/>
        <a:lstStyle/>
        <a:p>
          <a:pPr rtl="0"/>
          <a:r>
            <a:rPr lang="pt-BR" b="0" dirty="0" smtClean="0"/>
            <a:t>Com nível de HbA1c ≤ 7%, se tratado com ≥ 20UI de insulina basal/dia</a:t>
          </a:r>
          <a:endParaRPr lang="pt-BR" dirty="0"/>
        </a:p>
      </dgm:t>
    </dgm:pt>
    <dgm:pt modelId="{D5080730-67D4-4F47-B996-C154998721A0}" type="parTrans" cxnId="{7E4BCFDE-C13A-451E-B70B-871E6BA2D651}">
      <dgm:prSet/>
      <dgm:spPr/>
      <dgm:t>
        <a:bodyPr/>
        <a:lstStyle/>
        <a:p>
          <a:endParaRPr lang="pt-BR"/>
        </a:p>
      </dgm:t>
    </dgm:pt>
    <dgm:pt modelId="{C672EDFA-BE8D-474C-83FA-97A7239F794A}" type="sibTrans" cxnId="{7E4BCFDE-C13A-451E-B70B-871E6BA2D651}">
      <dgm:prSet/>
      <dgm:spPr/>
      <dgm:t>
        <a:bodyPr/>
        <a:lstStyle/>
        <a:p>
          <a:endParaRPr lang="pt-BR"/>
        </a:p>
      </dgm:t>
    </dgm:pt>
    <dgm:pt modelId="{55563173-1BA9-4A6C-867B-685F0FEA1BD7}">
      <dgm:prSet/>
      <dgm:spPr/>
      <dgm:t>
        <a:bodyPr/>
        <a:lstStyle/>
        <a:p>
          <a:pPr rtl="0"/>
          <a:r>
            <a:rPr lang="pt-BR" b="1" smtClean="0"/>
            <a:t>Dois grupos de pacientes: </a:t>
          </a:r>
          <a:endParaRPr lang="pt-BR"/>
        </a:p>
      </dgm:t>
    </dgm:pt>
    <dgm:pt modelId="{DAF691DD-93E3-4720-A4C6-5FAA7686D8B7}" type="parTrans" cxnId="{963A8FB4-B98E-4091-93BC-4549DE7C077C}">
      <dgm:prSet/>
      <dgm:spPr/>
      <dgm:t>
        <a:bodyPr/>
        <a:lstStyle/>
        <a:p>
          <a:endParaRPr lang="pt-BR"/>
        </a:p>
      </dgm:t>
    </dgm:pt>
    <dgm:pt modelId="{32920E7F-B38F-443A-A655-271CB0033401}" type="sibTrans" cxnId="{963A8FB4-B98E-4091-93BC-4549DE7C077C}">
      <dgm:prSet/>
      <dgm:spPr/>
      <dgm:t>
        <a:bodyPr/>
        <a:lstStyle/>
        <a:p>
          <a:endParaRPr lang="pt-BR"/>
        </a:p>
      </dgm:t>
    </dgm:pt>
    <dgm:pt modelId="{B6FB3C21-263C-4210-82CC-0BA7FFBA844B}">
      <dgm:prSet/>
      <dgm:spPr/>
      <dgm:t>
        <a:bodyPr/>
        <a:lstStyle/>
        <a:p>
          <a:pPr rtl="0"/>
          <a:r>
            <a:rPr lang="pt-BR" b="0" smtClean="0"/>
            <a:t>Com 50 anos ou mais, com pelo menos uma condição cardiovascular ou renal  coexistente</a:t>
          </a:r>
          <a:endParaRPr lang="pt-BR"/>
        </a:p>
      </dgm:t>
    </dgm:pt>
    <dgm:pt modelId="{9E3FB476-F274-4249-AB92-D974569275A0}" type="parTrans" cxnId="{0952D6A3-1CB4-4BB3-A944-E891ED4A3978}">
      <dgm:prSet/>
      <dgm:spPr/>
      <dgm:t>
        <a:bodyPr/>
        <a:lstStyle/>
        <a:p>
          <a:endParaRPr lang="pt-BR"/>
        </a:p>
      </dgm:t>
    </dgm:pt>
    <dgm:pt modelId="{A82472F2-6AFC-4809-833A-4388ACCC4E45}" type="sibTrans" cxnId="{0952D6A3-1CB4-4BB3-A944-E891ED4A3978}">
      <dgm:prSet/>
      <dgm:spPr/>
      <dgm:t>
        <a:bodyPr/>
        <a:lstStyle/>
        <a:p>
          <a:endParaRPr lang="pt-BR"/>
        </a:p>
      </dgm:t>
    </dgm:pt>
    <dgm:pt modelId="{391F7E29-6D9F-451B-B7D2-B3972CB7A225}">
      <dgm:prSet/>
      <dgm:spPr/>
      <dgm:t>
        <a:bodyPr/>
        <a:lstStyle/>
        <a:p>
          <a:pPr rtl="0"/>
          <a:r>
            <a:rPr lang="pt-BR" b="0" smtClean="0"/>
            <a:t>Com 60 anos de idade ou mais, com pelo menos um fator de risco cardiovascular.</a:t>
          </a:r>
          <a:endParaRPr lang="pt-BR"/>
        </a:p>
      </dgm:t>
    </dgm:pt>
    <dgm:pt modelId="{8776E09B-54EF-4BE5-A334-FE4544D66E4F}" type="parTrans" cxnId="{E622C232-CEFC-48CB-8502-1D839AF23259}">
      <dgm:prSet/>
      <dgm:spPr/>
      <dgm:t>
        <a:bodyPr/>
        <a:lstStyle/>
        <a:p>
          <a:endParaRPr lang="pt-BR"/>
        </a:p>
      </dgm:t>
    </dgm:pt>
    <dgm:pt modelId="{E4A7F2B3-42F5-4759-9EBD-2094B58EB825}" type="sibTrans" cxnId="{E622C232-CEFC-48CB-8502-1D839AF23259}">
      <dgm:prSet/>
      <dgm:spPr/>
      <dgm:t>
        <a:bodyPr/>
        <a:lstStyle/>
        <a:p>
          <a:endParaRPr lang="pt-BR"/>
        </a:p>
      </dgm:t>
    </dgm:pt>
    <dgm:pt modelId="{93038C19-E25B-4F52-BA5B-0FC3D03AA2B5}" type="pres">
      <dgm:prSet presAssocID="{D5D0B317-340B-43CF-8338-BC361D3F12C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1CB068B-5843-4A97-808D-60ACD200337D}" type="pres">
      <dgm:prSet presAssocID="{EE358645-5366-497C-BACF-D58C0A141AEA}" presName="hierRoot1" presStyleCnt="0">
        <dgm:presLayoutVars>
          <dgm:hierBranch val="init"/>
        </dgm:presLayoutVars>
      </dgm:prSet>
      <dgm:spPr/>
    </dgm:pt>
    <dgm:pt modelId="{6FFED667-1AA9-47C7-8AAA-45B5743ECE16}" type="pres">
      <dgm:prSet presAssocID="{EE358645-5366-497C-BACF-D58C0A141AEA}" presName="rootComposite1" presStyleCnt="0"/>
      <dgm:spPr/>
    </dgm:pt>
    <dgm:pt modelId="{2BE913E1-A003-4612-B88F-3844875834B0}" type="pres">
      <dgm:prSet presAssocID="{EE358645-5366-497C-BACF-D58C0A141AEA}" presName="rootText1" presStyleLbl="node0" presStyleIdx="0" presStyleCnt="2">
        <dgm:presLayoutVars>
          <dgm:chPref val="3"/>
        </dgm:presLayoutVars>
      </dgm:prSet>
      <dgm:spPr/>
    </dgm:pt>
    <dgm:pt modelId="{560E851F-AEE0-4637-802E-496737A8C0F4}" type="pres">
      <dgm:prSet presAssocID="{EE358645-5366-497C-BACF-D58C0A141AEA}" presName="rootConnector1" presStyleLbl="node1" presStyleIdx="0" presStyleCnt="0"/>
      <dgm:spPr/>
    </dgm:pt>
    <dgm:pt modelId="{D63BAE61-B07A-4EB7-A527-5184E0100137}" type="pres">
      <dgm:prSet presAssocID="{EE358645-5366-497C-BACF-D58C0A141AEA}" presName="hierChild2" presStyleCnt="0"/>
      <dgm:spPr/>
    </dgm:pt>
    <dgm:pt modelId="{69D4944E-0400-4E26-AD8D-A351ECBE87B8}" type="pres">
      <dgm:prSet presAssocID="{0E121C0A-581C-4304-B642-0DD4E5B87F4A}" presName="Name64" presStyleLbl="parChTrans1D2" presStyleIdx="0" presStyleCnt="3"/>
      <dgm:spPr/>
    </dgm:pt>
    <dgm:pt modelId="{88844411-3BE4-45D8-8B3F-F830E48EB01F}" type="pres">
      <dgm:prSet presAssocID="{E1505B4D-93DD-4926-A816-A44C00D44395}" presName="hierRoot2" presStyleCnt="0">
        <dgm:presLayoutVars>
          <dgm:hierBranch val="init"/>
        </dgm:presLayoutVars>
      </dgm:prSet>
      <dgm:spPr/>
    </dgm:pt>
    <dgm:pt modelId="{F93E901A-A4E7-4826-A62A-F711D5244DF1}" type="pres">
      <dgm:prSet presAssocID="{E1505B4D-93DD-4926-A816-A44C00D44395}" presName="rootComposite" presStyleCnt="0"/>
      <dgm:spPr/>
    </dgm:pt>
    <dgm:pt modelId="{968640BC-5D16-4B59-9919-D01AD321FAD6}" type="pres">
      <dgm:prSet presAssocID="{E1505B4D-93DD-4926-A816-A44C00D44395}" presName="rootText" presStyleLbl="node2" presStyleIdx="0" presStyleCnt="3">
        <dgm:presLayoutVars>
          <dgm:chPref val="3"/>
        </dgm:presLayoutVars>
      </dgm:prSet>
      <dgm:spPr/>
    </dgm:pt>
    <dgm:pt modelId="{D618C812-ED9C-46E0-8087-024EC5714734}" type="pres">
      <dgm:prSet presAssocID="{E1505B4D-93DD-4926-A816-A44C00D44395}" presName="rootConnector" presStyleLbl="node2" presStyleIdx="0" presStyleCnt="3"/>
      <dgm:spPr/>
    </dgm:pt>
    <dgm:pt modelId="{1BEC0CB3-4EA3-426E-BCC1-4AABDCAADAC0}" type="pres">
      <dgm:prSet presAssocID="{E1505B4D-93DD-4926-A816-A44C00D44395}" presName="hierChild4" presStyleCnt="0"/>
      <dgm:spPr/>
    </dgm:pt>
    <dgm:pt modelId="{E5062882-D425-4062-8A81-4E784957863E}" type="pres">
      <dgm:prSet presAssocID="{DCC69A3A-F536-4704-9BD5-4A0C7E572E9F}" presName="Name64" presStyleLbl="parChTrans1D3" presStyleIdx="0" presStyleCnt="2"/>
      <dgm:spPr/>
    </dgm:pt>
    <dgm:pt modelId="{02D55611-955C-4913-8309-986FE0FC0D6B}" type="pres">
      <dgm:prSet presAssocID="{3753D846-9281-41C2-B057-25A84B569FCF}" presName="hierRoot2" presStyleCnt="0">
        <dgm:presLayoutVars>
          <dgm:hierBranch val="init"/>
        </dgm:presLayoutVars>
      </dgm:prSet>
      <dgm:spPr/>
    </dgm:pt>
    <dgm:pt modelId="{533C1322-12D7-4235-B0A0-ACBFECD0981B}" type="pres">
      <dgm:prSet presAssocID="{3753D846-9281-41C2-B057-25A84B569FCF}" presName="rootComposite" presStyleCnt="0"/>
      <dgm:spPr/>
    </dgm:pt>
    <dgm:pt modelId="{AC8DAB2A-A7A3-425A-8E56-07812629BBEC}" type="pres">
      <dgm:prSet presAssocID="{3753D846-9281-41C2-B057-25A84B569FCF}" presName="rootText" presStyleLbl="node3" presStyleIdx="0" presStyleCnt="2">
        <dgm:presLayoutVars>
          <dgm:chPref val="3"/>
        </dgm:presLayoutVars>
      </dgm:prSet>
      <dgm:spPr/>
    </dgm:pt>
    <dgm:pt modelId="{13CBBECF-64AA-4667-AB51-D40DA5EBFFDE}" type="pres">
      <dgm:prSet presAssocID="{3753D846-9281-41C2-B057-25A84B569FCF}" presName="rootConnector" presStyleLbl="node3" presStyleIdx="0" presStyleCnt="2"/>
      <dgm:spPr/>
    </dgm:pt>
    <dgm:pt modelId="{0C6CEB81-915D-4349-B1E8-C41DB135918A}" type="pres">
      <dgm:prSet presAssocID="{3753D846-9281-41C2-B057-25A84B569FCF}" presName="hierChild4" presStyleCnt="0"/>
      <dgm:spPr/>
    </dgm:pt>
    <dgm:pt modelId="{56664528-5FEE-4BBB-81BF-BE692D41F6AF}" type="pres">
      <dgm:prSet presAssocID="{3753D846-9281-41C2-B057-25A84B569FCF}" presName="hierChild5" presStyleCnt="0"/>
      <dgm:spPr/>
    </dgm:pt>
    <dgm:pt modelId="{E04EBDFB-BAE5-4541-9BA7-B166F371F8C3}" type="pres">
      <dgm:prSet presAssocID="{D5080730-67D4-4F47-B996-C154998721A0}" presName="Name64" presStyleLbl="parChTrans1D3" presStyleIdx="1" presStyleCnt="2"/>
      <dgm:spPr/>
    </dgm:pt>
    <dgm:pt modelId="{CA05236C-EBE7-4873-9EA8-C4E549B47B54}" type="pres">
      <dgm:prSet presAssocID="{E091A760-7D6C-4D37-B1E9-0053EA2E2D4A}" presName="hierRoot2" presStyleCnt="0">
        <dgm:presLayoutVars>
          <dgm:hierBranch val="init"/>
        </dgm:presLayoutVars>
      </dgm:prSet>
      <dgm:spPr/>
    </dgm:pt>
    <dgm:pt modelId="{7B3F77B1-3133-4F21-8573-0E264502E896}" type="pres">
      <dgm:prSet presAssocID="{E091A760-7D6C-4D37-B1E9-0053EA2E2D4A}" presName="rootComposite" presStyleCnt="0"/>
      <dgm:spPr/>
    </dgm:pt>
    <dgm:pt modelId="{336D313A-A9CE-4DBF-8A30-503082C9A10D}" type="pres">
      <dgm:prSet presAssocID="{E091A760-7D6C-4D37-B1E9-0053EA2E2D4A}" presName="rootText" presStyleLbl="node3" presStyleIdx="1" presStyleCnt="2">
        <dgm:presLayoutVars>
          <dgm:chPref val="3"/>
        </dgm:presLayoutVars>
      </dgm:prSet>
      <dgm:spPr/>
    </dgm:pt>
    <dgm:pt modelId="{A4EB67E8-5CB4-47C8-A4B8-5BC337AD0904}" type="pres">
      <dgm:prSet presAssocID="{E091A760-7D6C-4D37-B1E9-0053EA2E2D4A}" presName="rootConnector" presStyleLbl="node3" presStyleIdx="1" presStyleCnt="2"/>
      <dgm:spPr/>
    </dgm:pt>
    <dgm:pt modelId="{7137ABD8-648B-4CD1-A6AA-50A2DF74F642}" type="pres">
      <dgm:prSet presAssocID="{E091A760-7D6C-4D37-B1E9-0053EA2E2D4A}" presName="hierChild4" presStyleCnt="0"/>
      <dgm:spPr/>
    </dgm:pt>
    <dgm:pt modelId="{895C941E-1628-466A-A096-6060DD23C43D}" type="pres">
      <dgm:prSet presAssocID="{E091A760-7D6C-4D37-B1E9-0053EA2E2D4A}" presName="hierChild5" presStyleCnt="0"/>
      <dgm:spPr/>
    </dgm:pt>
    <dgm:pt modelId="{B175FEC4-D9C3-4764-AA4C-EEFD7E4960B5}" type="pres">
      <dgm:prSet presAssocID="{E1505B4D-93DD-4926-A816-A44C00D44395}" presName="hierChild5" presStyleCnt="0"/>
      <dgm:spPr/>
    </dgm:pt>
    <dgm:pt modelId="{18CE5921-9070-4249-A8FE-1690A607E1B0}" type="pres">
      <dgm:prSet presAssocID="{EE358645-5366-497C-BACF-D58C0A141AEA}" presName="hierChild3" presStyleCnt="0"/>
      <dgm:spPr/>
    </dgm:pt>
    <dgm:pt modelId="{61144729-CCB8-4A66-8638-D0AA2E62DE8F}" type="pres">
      <dgm:prSet presAssocID="{55563173-1BA9-4A6C-867B-685F0FEA1BD7}" presName="hierRoot1" presStyleCnt="0">
        <dgm:presLayoutVars>
          <dgm:hierBranch val="init"/>
        </dgm:presLayoutVars>
      </dgm:prSet>
      <dgm:spPr/>
    </dgm:pt>
    <dgm:pt modelId="{18B3A98F-FF3A-4AA4-A503-934B7DD9554E}" type="pres">
      <dgm:prSet presAssocID="{55563173-1BA9-4A6C-867B-685F0FEA1BD7}" presName="rootComposite1" presStyleCnt="0"/>
      <dgm:spPr/>
    </dgm:pt>
    <dgm:pt modelId="{949922E6-970E-4CE4-865E-7361DF8B8931}" type="pres">
      <dgm:prSet presAssocID="{55563173-1BA9-4A6C-867B-685F0FEA1BD7}" presName="rootText1" presStyleLbl="node0" presStyleIdx="1" presStyleCnt="2">
        <dgm:presLayoutVars>
          <dgm:chPref val="3"/>
        </dgm:presLayoutVars>
      </dgm:prSet>
      <dgm:spPr/>
    </dgm:pt>
    <dgm:pt modelId="{E59F7293-17A1-4B8A-B94C-E15224DD7116}" type="pres">
      <dgm:prSet presAssocID="{55563173-1BA9-4A6C-867B-685F0FEA1BD7}" presName="rootConnector1" presStyleLbl="node1" presStyleIdx="0" presStyleCnt="0"/>
      <dgm:spPr/>
    </dgm:pt>
    <dgm:pt modelId="{9CA5B3C7-0A4F-4419-9EDC-93EFFC86FAB8}" type="pres">
      <dgm:prSet presAssocID="{55563173-1BA9-4A6C-867B-685F0FEA1BD7}" presName="hierChild2" presStyleCnt="0"/>
      <dgm:spPr/>
    </dgm:pt>
    <dgm:pt modelId="{A3E42DF1-715B-41C6-BB64-08531AA8B292}" type="pres">
      <dgm:prSet presAssocID="{9E3FB476-F274-4249-AB92-D974569275A0}" presName="Name64" presStyleLbl="parChTrans1D2" presStyleIdx="1" presStyleCnt="3"/>
      <dgm:spPr/>
    </dgm:pt>
    <dgm:pt modelId="{9A908CF1-EC85-48E6-BF55-62552C46C07B}" type="pres">
      <dgm:prSet presAssocID="{B6FB3C21-263C-4210-82CC-0BA7FFBA844B}" presName="hierRoot2" presStyleCnt="0">
        <dgm:presLayoutVars>
          <dgm:hierBranch val="init"/>
        </dgm:presLayoutVars>
      </dgm:prSet>
      <dgm:spPr/>
    </dgm:pt>
    <dgm:pt modelId="{7731FD21-D89B-481E-9841-E913D55F7076}" type="pres">
      <dgm:prSet presAssocID="{B6FB3C21-263C-4210-82CC-0BA7FFBA844B}" presName="rootComposite" presStyleCnt="0"/>
      <dgm:spPr/>
    </dgm:pt>
    <dgm:pt modelId="{408B0C27-7B94-4A1C-A0BA-0E2DA06F2A55}" type="pres">
      <dgm:prSet presAssocID="{B6FB3C21-263C-4210-82CC-0BA7FFBA844B}" presName="rootText" presStyleLbl="node2" presStyleIdx="1" presStyleCnt="3">
        <dgm:presLayoutVars>
          <dgm:chPref val="3"/>
        </dgm:presLayoutVars>
      </dgm:prSet>
      <dgm:spPr/>
    </dgm:pt>
    <dgm:pt modelId="{6EF3B878-B91C-4D3A-8B81-76D25BAC8597}" type="pres">
      <dgm:prSet presAssocID="{B6FB3C21-263C-4210-82CC-0BA7FFBA844B}" presName="rootConnector" presStyleLbl="node2" presStyleIdx="1" presStyleCnt="3"/>
      <dgm:spPr/>
    </dgm:pt>
    <dgm:pt modelId="{59F7B371-5DBB-44D8-AC69-182DB9DA774E}" type="pres">
      <dgm:prSet presAssocID="{B6FB3C21-263C-4210-82CC-0BA7FFBA844B}" presName="hierChild4" presStyleCnt="0"/>
      <dgm:spPr/>
    </dgm:pt>
    <dgm:pt modelId="{F797A4B6-52BD-46AC-9578-267811E37BF2}" type="pres">
      <dgm:prSet presAssocID="{B6FB3C21-263C-4210-82CC-0BA7FFBA844B}" presName="hierChild5" presStyleCnt="0"/>
      <dgm:spPr/>
    </dgm:pt>
    <dgm:pt modelId="{9D1A0D52-39E7-453D-9610-8A0538A6245D}" type="pres">
      <dgm:prSet presAssocID="{8776E09B-54EF-4BE5-A334-FE4544D66E4F}" presName="Name64" presStyleLbl="parChTrans1D2" presStyleIdx="2" presStyleCnt="3"/>
      <dgm:spPr/>
    </dgm:pt>
    <dgm:pt modelId="{A997A045-1D2F-4D1E-9404-86C411233718}" type="pres">
      <dgm:prSet presAssocID="{391F7E29-6D9F-451B-B7D2-B3972CB7A225}" presName="hierRoot2" presStyleCnt="0">
        <dgm:presLayoutVars>
          <dgm:hierBranch val="init"/>
        </dgm:presLayoutVars>
      </dgm:prSet>
      <dgm:spPr/>
    </dgm:pt>
    <dgm:pt modelId="{3C10DBD1-F7D7-425F-8897-817C9CD32FFA}" type="pres">
      <dgm:prSet presAssocID="{391F7E29-6D9F-451B-B7D2-B3972CB7A225}" presName="rootComposite" presStyleCnt="0"/>
      <dgm:spPr/>
    </dgm:pt>
    <dgm:pt modelId="{3F728A52-2026-4707-82E6-5964A6562C11}" type="pres">
      <dgm:prSet presAssocID="{391F7E29-6D9F-451B-B7D2-B3972CB7A225}" presName="rootText" presStyleLbl="node2" presStyleIdx="2" presStyleCnt="3">
        <dgm:presLayoutVars>
          <dgm:chPref val="3"/>
        </dgm:presLayoutVars>
      </dgm:prSet>
      <dgm:spPr/>
    </dgm:pt>
    <dgm:pt modelId="{818B5E21-70A8-4778-9E4A-D93A5D0E4AD4}" type="pres">
      <dgm:prSet presAssocID="{391F7E29-6D9F-451B-B7D2-B3972CB7A225}" presName="rootConnector" presStyleLbl="node2" presStyleIdx="2" presStyleCnt="3"/>
      <dgm:spPr/>
    </dgm:pt>
    <dgm:pt modelId="{A6F41E15-11E0-4B01-BA11-D7FF2550619E}" type="pres">
      <dgm:prSet presAssocID="{391F7E29-6D9F-451B-B7D2-B3972CB7A225}" presName="hierChild4" presStyleCnt="0"/>
      <dgm:spPr/>
    </dgm:pt>
    <dgm:pt modelId="{1C1D34A6-D12C-4451-BDA8-EF275ECC3FDE}" type="pres">
      <dgm:prSet presAssocID="{391F7E29-6D9F-451B-B7D2-B3972CB7A225}" presName="hierChild5" presStyleCnt="0"/>
      <dgm:spPr/>
    </dgm:pt>
    <dgm:pt modelId="{6ADB000C-A308-4B69-B82C-1B8DABC84D3F}" type="pres">
      <dgm:prSet presAssocID="{55563173-1BA9-4A6C-867B-685F0FEA1BD7}" presName="hierChild3" presStyleCnt="0"/>
      <dgm:spPr/>
    </dgm:pt>
  </dgm:ptLst>
  <dgm:cxnLst>
    <dgm:cxn modelId="{44F36284-7657-419E-B105-162CD94A69B8}" type="presOf" srcId="{3753D846-9281-41C2-B057-25A84B569FCF}" destId="{13CBBECF-64AA-4667-AB51-D40DA5EBFFDE}" srcOrd="1" destOrd="0" presId="urn:microsoft.com/office/officeart/2009/3/layout/HorizontalOrganizationChart"/>
    <dgm:cxn modelId="{CB09D162-4D99-4F8A-91FB-22460F430D59}" type="presOf" srcId="{EE358645-5366-497C-BACF-D58C0A141AEA}" destId="{560E851F-AEE0-4637-802E-496737A8C0F4}" srcOrd="1" destOrd="0" presId="urn:microsoft.com/office/officeart/2009/3/layout/HorizontalOrganizationChart"/>
    <dgm:cxn modelId="{963A8FB4-B98E-4091-93BC-4549DE7C077C}" srcId="{D5D0B317-340B-43CF-8338-BC361D3F12C9}" destId="{55563173-1BA9-4A6C-867B-685F0FEA1BD7}" srcOrd="1" destOrd="0" parTransId="{DAF691DD-93E3-4720-A4C6-5FAA7686D8B7}" sibTransId="{32920E7F-B38F-443A-A655-271CB0033401}"/>
    <dgm:cxn modelId="{C5D40F8B-9B3B-4EC5-9D8F-A811D63AFE8D}" type="presOf" srcId="{D5080730-67D4-4F47-B996-C154998721A0}" destId="{E04EBDFB-BAE5-4541-9BA7-B166F371F8C3}" srcOrd="0" destOrd="0" presId="urn:microsoft.com/office/officeart/2009/3/layout/HorizontalOrganizationChart"/>
    <dgm:cxn modelId="{5D6F48F0-B0BD-43D8-8268-7D770EAB22E6}" type="presOf" srcId="{B6FB3C21-263C-4210-82CC-0BA7FFBA844B}" destId="{6EF3B878-B91C-4D3A-8B81-76D25BAC8597}" srcOrd="1" destOrd="0" presId="urn:microsoft.com/office/officeart/2009/3/layout/HorizontalOrganizationChart"/>
    <dgm:cxn modelId="{92A25CD3-2792-45F9-A00D-90B6E656AE1F}" srcId="{EE358645-5366-497C-BACF-D58C0A141AEA}" destId="{E1505B4D-93DD-4926-A816-A44C00D44395}" srcOrd="0" destOrd="0" parTransId="{0E121C0A-581C-4304-B642-0DD4E5B87F4A}" sibTransId="{8015A0A9-227F-4E0A-9B50-1403A53F163C}"/>
    <dgm:cxn modelId="{078E7CB6-9818-439D-8290-FC04E1810412}" type="presOf" srcId="{EE358645-5366-497C-BACF-D58C0A141AEA}" destId="{2BE913E1-A003-4612-B88F-3844875834B0}" srcOrd="0" destOrd="0" presId="urn:microsoft.com/office/officeart/2009/3/layout/HorizontalOrganizationChart"/>
    <dgm:cxn modelId="{94259D23-D271-48B4-8CE1-FDA9C6C00972}" type="presOf" srcId="{E091A760-7D6C-4D37-B1E9-0053EA2E2D4A}" destId="{A4EB67E8-5CB4-47C8-A4B8-5BC337AD0904}" srcOrd="1" destOrd="0" presId="urn:microsoft.com/office/officeart/2009/3/layout/HorizontalOrganizationChart"/>
    <dgm:cxn modelId="{28EE8573-A6AD-464E-83C6-61E52C36BCF6}" type="presOf" srcId="{B6FB3C21-263C-4210-82CC-0BA7FFBA844B}" destId="{408B0C27-7B94-4A1C-A0BA-0E2DA06F2A55}" srcOrd="0" destOrd="0" presId="urn:microsoft.com/office/officeart/2009/3/layout/HorizontalOrganizationChart"/>
    <dgm:cxn modelId="{7E4BCFDE-C13A-451E-B70B-871E6BA2D651}" srcId="{E1505B4D-93DD-4926-A816-A44C00D44395}" destId="{E091A760-7D6C-4D37-B1E9-0053EA2E2D4A}" srcOrd="1" destOrd="0" parTransId="{D5080730-67D4-4F47-B996-C154998721A0}" sibTransId="{C672EDFA-BE8D-474C-83FA-97A7239F794A}"/>
    <dgm:cxn modelId="{B2ADEDC8-B897-45E2-AABE-35B0DF39D2C0}" type="presOf" srcId="{DCC69A3A-F536-4704-9BD5-4A0C7E572E9F}" destId="{E5062882-D425-4062-8A81-4E784957863E}" srcOrd="0" destOrd="0" presId="urn:microsoft.com/office/officeart/2009/3/layout/HorizontalOrganizationChart"/>
    <dgm:cxn modelId="{E622C232-CEFC-48CB-8502-1D839AF23259}" srcId="{55563173-1BA9-4A6C-867B-685F0FEA1BD7}" destId="{391F7E29-6D9F-451B-B7D2-B3972CB7A225}" srcOrd="1" destOrd="0" parTransId="{8776E09B-54EF-4BE5-A334-FE4544D66E4F}" sibTransId="{E4A7F2B3-42F5-4759-9EBD-2094B58EB825}"/>
    <dgm:cxn modelId="{D05AC145-6746-4D7B-970C-1B5722991A56}" type="presOf" srcId="{3753D846-9281-41C2-B057-25A84B569FCF}" destId="{AC8DAB2A-A7A3-425A-8E56-07812629BBEC}" srcOrd="0" destOrd="0" presId="urn:microsoft.com/office/officeart/2009/3/layout/HorizontalOrganizationChart"/>
    <dgm:cxn modelId="{452835DA-B4C4-41BD-AA9C-FBA56B03808A}" type="presOf" srcId="{391F7E29-6D9F-451B-B7D2-B3972CB7A225}" destId="{3F728A52-2026-4707-82E6-5964A6562C11}" srcOrd="0" destOrd="0" presId="urn:microsoft.com/office/officeart/2009/3/layout/HorizontalOrganizationChart"/>
    <dgm:cxn modelId="{7DBC3C20-6636-4EE2-B61E-6487A93D4C4F}" type="presOf" srcId="{8776E09B-54EF-4BE5-A334-FE4544D66E4F}" destId="{9D1A0D52-39E7-453D-9610-8A0538A6245D}" srcOrd="0" destOrd="0" presId="urn:microsoft.com/office/officeart/2009/3/layout/HorizontalOrganizationChart"/>
    <dgm:cxn modelId="{084BCAF1-CAD0-45AD-A72F-A0C35A7CF9D6}" srcId="{E1505B4D-93DD-4926-A816-A44C00D44395}" destId="{3753D846-9281-41C2-B057-25A84B569FCF}" srcOrd="0" destOrd="0" parTransId="{DCC69A3A-F536-4704-9BD5-4A0C7E572E9F}" sibTransId="{EE800485-0DE4-4AA0-B398-FDBA5BD230DA}"/>
    <dgm:cxn modelId="{6B86403B-D3AA-4708-BF20-E1B77BCB4090}" type="presOf" srcId="{55563173-1BA9-4A6C-867B-685F0FEA1BD7}" destId="{949922E6-970E-4CE4-865E-7361DF8B8931}" srcOrd="0" destOrd="0" presId="urn:microsoft.com/office/officeart/2009/3/layout/HorizontalOrganizationChart"/>
    <dgm:cxn modelId="{93378CCF-C1C9-4F57-B6B8-BECABEF64365}" type="presOf" srcId="{0E121C0A-581C-4304-B642-0DD4E5B87F4A}" destId="{69D4944E-0400-4E26-AD8D-A351ECBE87B8}" srcOrd="0" destOrd="0" presId="urn:microsoft.com/office/officeart/2009/3/layout/HorizontalOrganizationChart"/>
    <dgm:cxn modelId="{F632756C-BC69-4440-8285-6C6D31E830DA}" srcId="{D5D0B317-340B-43CF-8338-BC361D3F12C9}" destId="{EE358645-5366-497C-BACF-D58C0A141AEA}" srcOrd="0" destOrd="0" parTransId="{468E8C5B-DFBF-4137-B596-0EFB6F244B3B}" sibTransId="{35380348-E196-4323-91DC-01EE28E04D90}"/>
    <dgm:cxn modelId="{D5FCA6EF-27BE-4FB4-8D23-AA57F9DD89F1}" type="presOf" srcId="{E1505B4D-93DD-4926-A816-A44C00D44395}" destId="{968640BC-5D16-4B59-9919-D01AD321FAD6}" srcOrd="0" destOrd="0" presId="urn:microsoft.com/office/officeart/2009/3/layout/HorizontalOrganizationChart"/>
    <dgm:cxn modelId="{BDDB0618-9606-41B0-B092-E42C84AC59C0}" type="presOf" srcId="{55563173-1BA9-4A6C-867B-685F0FEA1BD7}" destId="{E59F7293-17A1-4B8A-B94C-E15224DD7116}" srcOrd="1" destOrd="0" presId="urn:microsoft.com/office/officeart/2009/3/layout/HorizontalOrganizationChart"/>
    <dgm:cxn modelId="{1C1341A3-0B2F-43CE-966D-0A8D8E50291D}" type="presOf" srcId="{D5D0B317-340B-43CF-8338-BC361D3F12C9}" destId="{93038C19-E25B-4F52-BA5B-0FC3D03AA2B5}" srcOrd="0" destOrd="0" presId="urn:microsoft.com/office/officeart/2009/3/layout/HorizontalOrganizationChart"/>
    <dgm:cxn modelId="{4CA9B3C1-9A0B-48C4-B121-F750AE6FE51D}" type="presOf" srcId="{9E3FB476-F274-4249-AB92-D974569275A0}" destId="{A3E42DF1-715B-41C6-BB64-08531AA8B292}" srcOrd="0" destOrd="0" presId="urn:microsoft.com/office/officeart/2009/3/layout/HorizontalOrganizationChart"/>
    <dgm:cxn modelId="{AF7F355E-1565-4EE2-9B1D-81E1BB5BFA46}" type="presOf" srcId="{E1505B4D-93DD-4926-A816-A44C00D44395}" destId="{D618C812-ED9C-46E0-8087-024EC5714734}" srcOrd="1" destOrd="0" presId="urn:microsoft.com/office/officeart/2009/3/layout/HorizontalOrganizationChart"/>
    <dgm:cxn modelId="{0952D6A3-1CB4-4BB3-A944-E891ED4A3978}" srcId="{55563173-1BA9-4A6C-867B-685F0FEA1BD7}" destId="{B6FB3C21-263C-4210-82CC-0BA7FFBA844B}" srcOrd="0" destOrd="0" parTransId="{9E3FB476-F274-4249-AB92-D974569275A0}" sibTransId="{A82472F2-6AFC-4809-833A-4388ACCC4E45}"/>
    <dgm:cxn modelId="{45E575B8-C5D6-4CE3-BD7E-C7BB3F960A00}" type="presOf" srcId="{391F7E29-6D9F-451B-B7D2-B3972CB7A225}" destId="{818B5E21-70A8-4778-9E4A-D93A5D0E4AD4}" srcOrd="1" destOrd="0" presId="urn:microsoft.com/office/officeart/2009/3/layout/HorizontalOrganizationChart"/>
    <dgm:cxn modelId="{61CBB47C-D623-4064-8C72-F98985A350F6}" type="presOf" srcId="{E091A760-7D6C-4D37-B1E9-0053EA2E2D4A}" destId="{336D313A-A9CE-4DBF-8A30-503082C9A10D}" srcOrd="0" destOrd="0" presId="urn:microsoft.com/office/officeart/2009/3/layout/HorizontalOrganizationChart"/>
    <dgm:cxn modelId="{93958672-9A94-4C1A-9F68-E79B3351B0EA}" type="presParOf" srcId="{93038C19-E25B-4F52-BA5B-0FC3D03AA2B5}" destId="{D1CB068B-5843-4A97-808D-60ACD200337D}" srcOrd="0" destOrd="0" presId="urn:microsoft.com/office/officeart/2009/3/layout/HorizontalOrganizationChart"/>
    <dgm:cxn modelId="{2A167A56-F993-4B09-BC65-797160F42909}" type="presParOf" srcId="{D1CB068B-5843-4A97-808D-60ACD200337D}" destId="{6FFED667-1AA9-47C7-8AAA-45B5743ECE16}" srcOrd="0" destOrd="0" presId="urn:microsoft.com/office/officeart/2009/3/layout/HorizontalOrganizationChart"/>
    <dgm:cxn modelId="{6EB5CEB8-60EC-45AF-8595-F3B6E4452CF2}" type="presParOf" srcId="{6FFED667-1AA9-47C7-8AAA-45B5743ECE16}" destId="{2BE913E1-A003-4612-B88F-3844875834B0}" srcOrd="0" destOrd="0" presId="urn:microsoft.com/office/officeart/2009/3/layout/HorizontalOrganizationChart"/>
    <dgm:cxn modelId="{B91397C1-406F-4F54-83F6-94665B4194C8}" type="presParOf" srcId="{6FFED667-1AA9-47C7-8AAA-45B5743ECE16}" destId="{560E851F-AEE0-4637-802E-496737A8C0F4}" srcOrd="1" destOrd="0" presId="urn:microsoft.com/office/officeart/2009/3/layout/HorizontalOrganizationChart"/>
    <dgm:cxn modelId="{D5BFA96E-4C7D-4E53-8593-BDA060E419D7}" type="presParOf" srcId="{D1CB068B-5843-4A97-808D-60ACD200337D}" destId="{D63BAE61-B07A-4EB7-A527-5184E0100137}" srcOrd="1" destOrd="0" presId="urn:microsoft.com/office/officeart/2009/3/layout/HorizontalOrganizationChart"/>
    <dgm:cxn modelId="{87FC4424-65C4-4C25-94CA-E5E2C5493F9E}" type="presParOf" srcId="{D63BAE61-B07A-4EB7-A527-5184E0100137}" destId="{69D4944E-0400-4E26-AD8D-A351ECBE87B8}" srcOrd="0" destOrd="0" presId="urn:microsoft.com/office/officeart/2009/3/layout/HorizontalOrganizationChart"/>
    <dgm:cxn modelId="{9E6F8648-F084-4200-877E-E6FCFC2A05C3}" type="presParOf" srcId="{D63BAE61-B07A-4EB7-A527-5184E0100137}" destId="{88844411-3BE4-45D8-8B3F-F830E48EB01F}" srcOrd="1" destOrd="0" presId="urn:microsoft.com/office/officeart/2009/3/layout/HorizontalOrganizationChart"/>
    <dgm:cxn modelId="{4F605C4A-3ED4-4DA9-AF99-FBD7EE1D52C1}" type="presParOf" srcId="{88844411-3BE4-45D8-8B3F-F830E48EB01F}" destId="{F93E901A-A4E7-4826-A62A-F711D5244DF1}" srcOrd="0" destOrd="0" presId="urn:microsoft.com/office/officeart/2009/3/layout/HorizontalOrganizationChart"/>
    <dgm:cxn modelId="{8A20E897-E451-41C0-9D03-EC9504692A3C}" type="presParOf" srcId="{F93E901A-A4E7-4826-A62A-F711D5244DF1}" destId="{968640BC-5D16-4B59-9919-D01AD321FAD6}" srcOrd="0" destOrd="0" presId="urn:microsoft.com/office/officeart/2009/3/layout/HorizontalOrganizationChart"/>
    <dgm:cxn modelId="{5352883F-8FB4-4B5C-9683-C16D517205E7}" type="presParOf" srcId="{F93E901A-A4E7-4826-A62A-F711D5244DF1}" destId="{D618C812-ED9C-46E0-8087-024EC5714734}" srcOrd="1" destOrd="0" presId="urn:microsoft.com/office/officeart/2009/3/layout/HorizontalOrganizationChart"/>
    <dgm:cxn modelId="{BCE8B892-55CF-4BA5-9D44-53E71B91EB7D}" type="presParOf" srcId="{88844411-3BE4-45D8-8B3F-F830E48EB01F}" destId="{1BEC0CB3-4EA3-426E-BCC1-4AABDCAADAC0}" srcOrd="1" destOrd="0" presId="urn:microsoft.com/office/officeart/2009/3/layout/HorizontalOrganizationChart"/>
    <dgm:cxn modelId="{ADAEE5FE-11AC-4E7D-8A5F-6604051A5C3C}" type="presParOf" srcId="{1BEC0CB3-4EA3-426E-BCC1-4AABDCAADAC0}" destId="{E5062882-D425-4062-8A81-4E784957863E}" srcOrd="0" destOrd="0" presId="urn:microsoft.com/office/officeart/2009/3/layout/HorizontalOrganizationChart"/>
    <dgm:cxn modelId="{485314DF-8E87-4887-A4F6-7D84A4AF4477}" type="presParOf" srcId="{1BEC0CB3-4EA3-426E-BCC1-4AABDCAADAC0}" destId="{02D55611-955C-4913-8309-986FE0FC0D6B}" srcOrd="1" destOrd="0" presId="urn:microsoft.com/office/officeart/2009/3/layout/HorizontalOrganizationChart"/>
    <dgm:cxn modelId="{E67E54FA-6CB6-4E16-B997-8B346FF2E20D}" type="presParOf" srcId="{02D55611-955C-4913-8309-986FE0FC0D6B}" destId="{533C1322-12D7-4235-B0A0-ACBFECD0981B}" srcOrd="0" destOrd="0" presId="urn:microsoft.com/office/officeart/2009/3/layout/HorizontalOrganizationChart"/>
    <dgm:cxn modelId="{D659B273-56D8-4F55-81CD-7C53AE2C8CD6}" type="presParOf" srcId="{533C1322-12D7-4235-B0A0-ACBFECD0981B}" destId="{AC8DAB2A-A7A3-425A-8E56-07812629BBEC}" srcOrd="0" destOrd="0" presId="urn:microsoft.com/office/officeart/2009/3/layout/HorizontalOrganizationChart"/>
    <dgm:cxn modelId="{79F3BCD0-990E-4A69-9F50-4F2923742F97}" type="presParOf" srcId="{533C1322-12D7-4235-B0A0-ACBFECD0981B}" destId="{13CBBECF-64AA-4667-AB51-D40DA5EBFFDE}" srcOrd="1" destOrd="0" presId="urn:microsoft.com/office/officeart/2009/3/layout/HorizontalOrganizationChart"/>
    <dgm:cxn modelId="{8374A4B4-36E0-4027-98E1-B61882EACBCA}" type="presParOf" srcId="{02D55611-955C-4913-8309-986FE0FC0D6B}" destId="{0C6CEB81-915D-4349-B1E8-C41DB135918A}" srcOrd="1" destOrd="0" presId="urn:microsoft.com/office/officeart/2009/3/layout/HorizontalOrganizationChart"/>
    <dgm:cxn modelId="{DB06DE3E-C56B-42DE-86F0-55D0996D10D7}" type="presParOf" srcId="{02D55611-955C-4913-8309-986FE0FC0D6B}" destId="{56664528-5FEE-4BBB-81BF-BE692D41F6AF}" srcOrd="2" destOrd="0" presId="urn:microsoft.com/office/officeart/2009/3/layout/HorizontalOrganizationChart"/>
    <dgm:cxn modelId="{C92A7038-F56D-4D3A-8D06-621CDDBC0AC4}" type="presParOf" srcId="{1BEC0CB3-4EA3-426E-BCC1-4AABDCAADAC0}" destId="{E04EBDFB-BAE5-4541-9BA7-B166F371F8C3}" srcOrd="2" destOrd="0" presId="urn:microsoft.com/office/officeart/2009/3/layout/HorizontalOrganizationChart"/>
    <dgm:cxn modelId="{D812A825-2720-47EA-ACC1-DD4CF56E7F82}" type="presParOf" srcId="{1BEC0CB3-4EA3-426E-BCC1-4AABDCAADAC0}" destId="{CA05236C-EBE7-4873-9EA8-C4E549B47B54}" srcOrd="3" destOrd="0" presId="urn:microsoft.com/office/officeart/2009/3/layout/HorizontalOrganizationChart"/>
    <dgm:cxn modelId="{3E2B40E0-145A-454F-906E-75F5BCD26FAF}" type="presParOf" srcId="{CA05236C-EBE7-4873-9EA8-C4E549B47B54}" destId="{7B3F77B1-3133-4F21-8573-0E264502E896}" srcOrd="0" destOrd="0" presId="urn:microsoft.com/office/officeart/2009/3/layout/HorizontalOrganizationChart"/>
    <dgm:cxn modelId="{25D783CC-F409-4572-ACC7-0517186DFA45}" type="presParOf" srcId="{7B3F77B1-3133-4F21-8573-0E264502E896}" destId="{336D313A-A9CE-4DBF-8A30-503082C9A10D}" srcOrd="0" destOrd="0" presId="urn:microsoft.com/office/officeart/2009/3/layout/HorizontalOrganizationChart"/>
    <dgm:cxn modelId="{CF831F5B-E734-48BA-B5DD-7D1260C27533}" type="presParOf" srcId="{7B3F77B1-3133-4F21-8573-0E264502E896}" destId="{A4EB67E8-5CB4-47C8-A4B8-5BC337AD0904}" srcOrd="1" destOrd="0" presId="urn:microsoft.com/office/officeart/2009/3/layout/HorizontalOrganizationChart"/>
    <dgm:cxn modelId="{E3CDCB0F-7121-46C5-BD64-46EDA6B46CF6}" type="presParOf" srcId="{CA05236C-EBE7-4873-9EA8-C4E549B47B54}" destId="{7137ABD8-648B-4CD1-A6AA-50A2DF74F642}" srcOrd="1" destOrd="0" presId="urn:microsoft.com/office/officeart/2009/3/layout/HorizontalOrganizationChart"/>
    <dgm:cxn modelId="{9FC3645E-2F89-4D74-95DD-5CC9B3FED4DA}" type="presParOf" srcId="{CA05236C-EBE7-4873-9EA8-C4E549B47B54}" destId="{895C941E-1628-466A-A096-6060DD23C43D}" srcOrd="2" destOrd="0" presId="urn:microsoft.com/office/officeart/2009/3/layout/HorizontalOrganizationChart"/>
    <dgm:cxn modelId="{246352E0-E6BD-4870-B9FC-9BB500CDCBD3}" type="presParOf" srcId="{88844411-3BE4-45D8-8B3F-F830E48EB01F}" destId="{B175FEC4-D9C3-4764-AA4C-EEFD7E4960B5}" srcOrd="2" destOrd="0" presId="urn:microsoft.com/office/officeart/2009/3/layout/HorizontalOrganizationChart"/>
    <dgm:cxn modelId="{A2D25D78-8D64-4FA4-9BB3-A7C138AD6997}" type="presParOf" srcId="{D1CB068B-5843-4A97-808D-60ACD200337D}" destId="{18CE5921-9070-4249-A8FE-1690A607E1B0}" srcOrd="2" destOrd="0" presId="urn:microsoft.com/office/officeart/2009/3/layout/HorizontalOrganizationChart"/>
    <dgm:cxn modelId="{D0445BE5-BA36-4FE2-B2BB-B03B5D91C683}" type="presParOf" srcId="{93038C19-E25B-4F52-BA5B-0FC3D03AA2B5}" destId="{61144729-CCB8-4A66-8638-D0AA2E62DE8F}" srcOrd="1" destOrd="0" presId="urn:microsoft.com/office/officeart/2009/3/layout/HorizontalOrganizationChart"/>
    <dgm:cxn modelId="{1AC66A81-08C9-4511-AE84-9D6CEF2BA86F}" type="presParOf" srcId="{61144729-CCB8-4A66-8638-D0AA2E62DE8F}" destId="{18B3A98F-FF3A-4AA4-A503-934B7DD9554E}" srcOrd="0" destOrd="0" presId="urn:microsoft.com/office/officeart/2009/3/layout/HorizontalOrganizationChart"/>
    <dgm:cxn modelId="{AE43EC3D-A9CC-4DA0-9D68-F3115C113A50}" type="presParOf" srcId="{18B3A98F-FF3A-4AA4-A503-934B7DD9554E}" destId="{949922E6-970E-4CE4-865E-7361DF8B8931}" srcOrd="0" destOrd="0" presId="urn:microsoft.com/office/officeart/2009/3/layout/HorizontalOrganizationChart"/>
    <dgm:cxn modelId="{3C5334F8-3949-46D6-A19A-2A4AF613E02D}" type="presParOf" srcId="{18B3A98F-FF3A-4AA4-A503-934B7DD9554E}" destId="{E59F7293-17A1-4B8A-B94C-E15224DD7116}" srcOrd="1" destOrd="0" presId="urn:microsoft.com/office/officeart/2009/3/layout/HorizontalOrganizationChart"/>
    <dgm:cxn modelId="{9FF6DF25-C45F-4761-BA91-A8B26F51359C}" type="presParOf" srcId="{61144729-CCB8-4A66-8638-D0AA2E62DE8F}" destId="{9CA5B3C7-0A4F-4419-9EDC-93EFFC86FAB8}" srcOrd="1" destOrd="0" presId="urn:microsoft.com/office/officeart/2009/3/layout/HorizontalOrganizationChart"/>
    <dgm:cxn modelId="{7D7D0B8A-BB1B-43EC-B459-21854819D7C6}" type="presParOf" srcId="{9CA5B3C7-0A4F-4419-9EDC-93EFFC86FAB8}" destId="{A3E42DF1-715B-41C6-BB64-08531AA8B292}" srcOrd="0" destOrd="0" presId="urn:microsoft.com/office/officeart/2009/3/layout/HorizontalOrganizationChart"/>
    <dgm:cxn modelId="{A40950C1-127B-4FAF-9F7A-15954DFDFC8B}" type="presParOf" srcId="{9CA5B3C7-0A4F-4419-9EDC-93EFFC86FAB8}" destId="{9A908CF1-EC85-48E6-BF55-62552C46C07B}" srcOrd="1" destOrd="0" presId="urn:microsoft.com/office/officeart/2009/3/layout/HorizontalOrganizationChart"/>
    <dgm:cxn modelId="{10A66BE4-A364-40D4-AA79-B5DDE7066CD1}" type="presParOf" srcId="{9A908CF1-EC85-48E6-BF55-62552C46C07B}" destId="{7731FD21-D89B-481E-9841-E913D55F7076}" srcOrd="0" destOrd="0" presId="urn:microsoft.com/office/officeart/2009/3/layout/HorizontalOrganizationChart"/>
    <dgm:cxn modelId="{BF3DEBD7-FB6F-46D7-97AD-279D9C513C1C}" type="presParOf" srcId="{7731FD21-D89B-481E-9841-E913D55F7076}" destId="{408B0C27-7B94-4A1C-A0BA-0E2DA06F2A55}" srcOrd="0" destOrd="0" presId="urn:microsoft.com/office/officeart/2009/3/layout/HorizontalOrganizationChart"/>
    <dgm:cxn modelId="{B2DF0F14-790E-4EC5-B152-F22621891211}" type="presParOf" srcId="{7731FD21-D89B-481E-9841-E913D55F7076}" destId="{6EF3B878-B91C-4D3A-8B81-76D25BAC8597}" srcOrd="1" destOrd="0" presId="urn:microsoft.com/office/officeart/2009/3/layout/HorizontalOrganizationChart"/>
    <dgm:cxn modelId="{A57ECBF9-5FAD-48D4-8394-7D01AF835435}" type="presParOf" srcId="{9A908CF1-EC85-48E6-BF55-62552C46C07B}" destId="{59F7B371-5DBB-44D8-AC69-182DB9DA774E}" srcOrd="1" destOrd="0" presId="urn:microsoft.com/office/officeart/2009/3/layout/HorizontalOrganizationChart"/>
    <dgm:cxn modelId="{47D8E085-B724-4318-97F6-C1B168801AF5}" type="presParOf" srcId="{9A908CF1-EC85-48E6-BF55-62552C46C07B}" destId="{F797A4B6-52BD-46AC-9578-267811E37BF2}" srcOrd="2" destOrd="0" presId="urn:microsoft.com/office/officeart/2009/3/layout/HorizontalOrganizationChart"/>
    <dgm:cxn modelId="{45DB4F2F-ED75-4842-96E5-328A0823E5F5}" type="presParOf" srcId="{9CA5B3C7-0A4F-4419-9EDC-93EFFC86FAB8}" destId="{9D1A0D52-39E7-453D-9610-8A0538A6245D}" srcOrd="2" destOrd="0" presId="urn:microsoft.com/office/officeart/2009/3/layout/HorizontalOrganizationChart"/>
    <dgm:cxn modelId="{FB1F6A38-B7C2-498C-A004-43763F35E11A}" type="presParOf" srcId="{9CA5B3C7-0A4F-4419-9EDC-93EFFC86FAB8}" destId="{A997A045-1D2F-4D1E-9404-86C411233718}" srcOrd="3" destOrd="0" presId="urn:microsoft.com/office/officeart/2009/3/layout/HorizontalOrganizationChart"/>
    <dgm:cxn modelId="{3FDBBEAA-39E7-4EB7-AD7F-5367062076F4}" type="presParOf" srcId="{A997A045-1D2F-4D1E-9404-86C411233718}" destId="{3C10DBD1-F7D7-425F-8897-817C9CD32FFA}" srcOrd="0" destOrd="0" presId="urn:microsoft.com/office/officeart/2009/3/layout/HorizontalOrganizationChart"/>
    <dgm:cxn modelId="{06D1B2A6-5F15-4FE0-93E9-9EAAEF3C84FF}" type="presParOf" srcId="{3C10DBD1-F7D7-425F-8897-817C9CD32FFA}" destId="{3F728A52-2026-4707-82E6-5964A6562C11}" srcOrd="0" destOrd="0" presId="urn:microsoft.com/office/officeart/2009/3/layout/HorizontalOrganizationChart"/>
    <dgm:cxn modelId="{AAB391B4-EE6C-4802-A440-B8FE5F8385D1}" type="presParOf" srcId="{3C10DBD1-F7D7-425F-8897-817C9CD32FFA}" destId="{818B5E21-70A8-4778-9E4A-D93A5D0E4AD4}" srcOrd="1" destOrd="0" presId="urn:microsoft.com/office/officeart/2009/3/layout/HorizontalOrganizationChart"/>
    <dgm:cxn modelId="{664EBBE0-1A0D-4C22-A488-4EE1E46EB38D}" type="presParOf" srcId="{A997A045-1D2F-4D1E-9404-86C411233718}" destId="{A6F41E15-11E0-4B01-BA11-D7FF2550619E}" srcOrd="1" destOrd="0" presId="urn:microsoft.com/office/officeart/2009/3/layout/HorizontalOrganizationChart"/>
    <dgm:cxn modelId="{3D129455-B518-4AE4-BEEA-F4594B5222FF}" type="presParOf" srcId="{A997A045-1D2F-4D1E-9404-86C411233718}" destId="{1C1D34A6-D12C-4451-BDA8-EF275ECC3FDE}" srcOrd="2" destOrd="0" presId="urn:microsoft.com/office/officeart/2009/3/layout/HorizontalOrganizationChart"/>
    <dgm:cxn modelId="{B54ECDFC-79E5-4A7A-A378-8559E66E53CD}" type="presParOf" srcId="{61144729-CCB8-4A66-8638-D0AA2E62DE8F}" destId="{6ADB000C-A308-4B69-B82C-1B8DABC84D3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F2B901-469F-4B84-B853-439542E3EA7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A87E5E4-0A78-41F7-8A5F-686F00B1A4EE}">
      <dgm:prSet/>
      <dgm:spPr/>
      <dgm:t>
        <a:bodyPr/>
        <a:lstStyle/>
        <a:p>
          <a:pPr rtl="0"/>
          <a:r>
            <a:rPr lang="pt-BR" b="0" smtClean="0"/>
            <a:t>Cada paciente recebeu Degludeca ou Glargina (ambos em frascos de 10 ml, idênticos, contendo 100 U por mililitro), dentro de seu plano de cuidado padrão, uma vez ao dia entre o jantar e a hora de dormir à (3818 pacientes receberam Degudec e 3819 Glargina) </a:t>
          </a:r>
          <a:endParaRPr lang="pt-BR"/>
        </a:p>
      </dgm:t>
    </dgm:pt>
    <dgm:pt modelId="{802ED46C-15B1-4AFF-AC5E-B0141123F1CA}" type="parTrans" cxnId="{233B40DE-9DC6-493B-9C96-0D03B0AECC4C}">
      <dgm:prSet/>
      <dgm:spPr/>
      <dgm:t>
        <a:bodyPr/>
        <a:lstStyle/>
        <a:p>
          <a:endParaRPr lang="pt-BR"/>
        </a:p>
      </dgm:t>
    </dgm:pt>
    <dgm:pt modelId="{3EC234CD-1C13-4C48-8666-578D594E6577}" type="sibTrans" cxnId="{233B40DE-9DC6-493B-9C96-0D03B0AECC4C}">
      <dgm:prSet/>
      <dgm:spPr/>
      <dgm:t>
        <a:bodyPr/>
        <a:lstStyle/>
        <a:p>
          <a:endParaRPr lang="pt-BR"/>
        </a:p>
      </dgm:t>
    </dgm:pt>
    <dgm:pt modelId="{5ACCDC29-F01E-472E-B431-723535CCF03F}">
      <dgm:prSet/>
      <dgm:spPr/>
      <dgm:t>
        <a:bodyPr/>
        <a:lstStyle/>
        <a:p>
          <a:pPr rtl="0"/>
          <a:r>
            <a:rPr lang="pt-BR" b="0" dirty="0" smtClean="0"/>
            <a:t>Pacientes poderiam continuar seu tratamento </a:t>
          </a:r>
          <a:r>
            <a:rPr lang="pt-BR" b="0" dirty="0" err="1" smtClean="0"/>
            <a:t>anti-hiperglicêmico</a:t>
          </a:r>
          <a:r>
            <a:rPr lang="pt-BR" b="0" dirty="0" smtClean="0"/>
            <a:t> </a:t>
          </a:r>
          <a:r>
            <a:rPr lang="pt-BR" b="0" dirty="0" err="1" smtClean="0"/>
            <a:t>pré</a:t>
          </a:r>
          <a:r>
            <a:rPr lang="pt-BR" b="0" dirty="0" smtClean="0"/>
            <a:t> estudo, exceto no caso de uso de insulina basal ou Insulina </a:t>
          </a:r>
          <a:r>
            <a:rPr lang="pt-BR" b="0" dirty="0" err="1" smtClean="0"/>
            <a:t>Premix</a:t>
          </a:r>
          <a:r>
            <a:rPr lang="pt-BR" b="0" dirty="0" smtClean="0"/>
            <a:t> à interrupção do uso</a:t>
          </a:r>
          <a:endParaRPr lang="pt-BR" dirty="0"/>
        </a:p>
      </dgm:t>
    </dgm:pt>
    <dgm:pt modelId="{74E1505F-54E3-4DED-8615-6F694EA24542}" type="parTrans" cxnId="{0AC3B0D4-5424-4645-9C74-FFE6FB089DE4}">
      <dgm:prSet/>
      <dgm:spPr/>
      <dgm:t>
        <a:bodyPr/>
        <a:lstStyle/>
        <a:p>
          <a:endParaRPr lang="pt-BR"/>
        </a:p>
      </dgm:t>
    </dgm:pt>
    <dgm:pt modelId="{2E0984E1-C373-4D24-B095-1B4D81B61AF8}" type="sibTrans" cxnId="{0AC3B0D4-5424-4645-9C74-FFE6FB089DE4}">
      <dgm:prSet/>
      <dgm:spPr/>
      <dgm:t>
        <a:bodyPr/>
        <a:lstStyle/>
        <a:p>
          <a:endParaRPr lang="pt-BR"/>
        </a:p>
      </dgm:t>
    </dgm:pt>
    <dgm:pt modelId="{F1599876-E6CA-4100-A5CC-5E010230ABA1}">
      <dgm:prSet/>
      <dgm:spPr/>
      <dgm:t>
        <a:bodyPr/>
        <a:lstStyle/>
        <a:p>
          <a:pPr rtl="0"/>
          <a:r>
            <a:rPr lang="pt-BR" b="0" dirty="0" smtClean="0"/>
            <a:t>Pacientes ajustaram sua dose de insulina basal semanalmente com base na menor de três </a:t>
          </a:r>
          <a:r>
            <a:rPr lang="pt-BR" b="0" dirty="0" err="1" smtClean="0"/>
            <a:t>automedidas</a:t>
          </a:r>
          <a:r>
            <a:rPr lang="pt-BR" b="0" dirty="0" smtClean="0"/>
            <a:t> de glicose no sangue (valores medidos antes do café da manhã 2 dias antes e no dia do ajuste da dose), com o objetivo de atingir a meta de 71 a 90 mg/dl  (90 a126 mg/dl no caso de pacientes vulneráveis –</a:t>
          </a:r>
          <a:r>
            <a:rPr lang="pt-BR" b="0" u="sng" dirty="0" smtClean="0">
              <a:uFillTx/>
            </a:rPr>
            <a:t> VIÉS?</a:t>
          </a:r>
          <a:r>
            <a:rPr lang="pt-BR" b="0" dirty="0" smtClean="0"/>
            <a:t>)</a:t>
          </a:r>
          <a:endParaRPr lang="pt-BR" dirty="0"/>
        </a:p>
      </dgm:t>
    </dgm:pt>
    <dgm:pt modelId="{58569829-0A37-448C-B316-1F64AD6809D7}" type="parTrans" cxnId="{FB72C103-96B5-49CC-A95F-273BCD2856FB}">
      <dgm:prSet/>
      <dgm:spPr/>
      <dgm:t>
        <a:bodyPr/>
        <a:lstStyle/>
        <a:p>
          <a:endParaRPr lang="pt-BR"/>
        </a:p>
      </dgm:t>
    </dgm:pt>
    <dgm:pt modelId="{FC33AEE9-9437-4258-9794-B4BCCA2C3DE8}" type="sibTrans" cxnId="{FB72C103-96B5-49CC-A95F-273BCD2856FB}">
      <dgm:prSet/>
      <dgm:spPr/>
      <dgm:t>
        <a:bodyPr/>
        <a:lstStyle/>
        <a:p>
          <a:endParaRPr lang="pt-BR"/>
        </a:p>
      </dgm:t>
    </dgm:pt>
    <dgm:pt modelId="{837D47ED-CF21-4148-BB97-2CFAA36AF5E2}">
      <dgm:prSet/>
      <dgm:spPr/>
      <dgm:t>
        <a:bodyPr/>
        <a:lstStyle/>
        <a:p>
          <a:pPr rtl="0"/>
          <a:r>
            <a:rPr lang="pt-BR" b="0" dirty="0" smtClean="0"/>
            <a:t>Pacientes em tratamento (continuando ou iniciando) com Insulina em </a:t>
          </a:r>
          <a:r>
            <a:rPr lang="pt-BR" b="0" dirty="0" err="1" smtClean="0"/>
            <a:t>bolus</a:t>
          </a:r>
          <a:r>
            <a:rPr lang="pt-BR" b="0" dirty="0" smtClean="0"/>
            <a:t> (</a:t>
          </a:r>
          <a:r>
            <a:rPr lang="pt-BR" b="0" dirty="0" err="1" smtClean="0"/>
            <a:t>Asparte</a:t>
          </a:r>
          <a:r>
            <a:rPr lang="pt-BR" b="0" dirty="0" smtClean="0"/>
            <a:t>): fornecido pela Novo </a:t>
          </a:r>
          <a:r>
            <a:rPr lang="pt-BR" b="0" dirty="0" err="1" smtClean="0"/>
            <a:t>Nordisk</a:t>
          </a:r>
          <a:r>
            <a:rPr lang="pt-BR" b="0" dirty="0" smtClean="0"/>
            <a:t> </a:t>
          </a:r>
          <a:endParaRPr lang="pt-BR" dirty="0"/>
        </a:p>
      </dgm:t>
    </dgm:pt>
    <dgm:pt modelId="{BBBBBD46-C85B-4281-B65A-44B99DFBA481}" type="parTrans" cxnId="{CAC07ABF-122C-412B-BA1E-572A7D84A779}">
      <dgm:prSet/>
      <dgm:spPr/>
      <dgm:t>
        <a:bodyPr/>
        <a:lstStyle/>
        <a:p>
          <a:endParaRPr lang="pt-BR"/>
        </a:p>
      </dgm:t>
    </dgm:pt>
    <dgm:pt modelId="{D0FB719C-71C2-43FB-A8FB-74A084ACB3C1}" type="sibTrans" cxnId="{CAC07ABF-122C-412B-BA1E-572A7D84A779}">
      <dgm:prSet/>
      <dgm:spPr/>
      <dgm:t>
        <a:bodyPr/>
        <a:lstStyle/>
        <a:p>
          <a:endParaRPr lang="pt-BR"/>
        </a:p>
      </dgm:t>
    </dgm:pt>
    <dgm:pt modelId="{35F296FC-8E6D-480C-9808-5D5E2BC69146}">
      <dgm:prSet/>
      <dgm:spPr/>
      <dgm:t>
        <a:bodyPr/>
        <a:lstStyle/>
        <a:p>
          <a:pPr rtl="0"/>
          <a:r>
            <a:rPr lang="pt-BR" b="0" dirty="0" smtClean="0"/>
            <a:t>Ajustes semanais com base na menor de três </a:t>
          </a:r>
          <a:r>
            <a:rPr lang="pt-BR" b="0" dirty="0" err="1" smtClean="0"/>
            <a:t>auto-medidas</a:t>
          </a:r>
          <a:r>
            <a:rPr lang="pt-BR" b="0" dirty="0" smtClean="0"/>
            <a:t> de glicose no sangue (medidas </a:t>
          </a:r>
          <a:r>
            <a:rPr lang="pt-BR" b="0" dirty="0" err="1" smtClean="0"/>
            <a:t>pré-prandiais</a:t>
          </a:r>
          <a:r>
            <a:rPr lang="pt-BR" b="0" dirty="0" smtClean="0"/>
            <a:t> ou na hora de dormir, 3 dias antes do ajuste da dose), com o objetivo de atingir a meta de 71 a 126 mg/dl</a:t>
          </a:r>
          <a:endParaRPr lang="pt-BR" dirty="0"/>
        </a:p>
      </dgm:t>
    </dgm:pt>
    <dgm:pt modelId="{48A1AC0A-ACFE-4C4B-B30C-C975F32B1270}" type="parTrans" cxnId="{1FE56B4E-8813-497D-B37B-4EFD9BD7BC03}">
      <dgm:prSet/>
      <dgm:spPr/>
      <dgm:t>
        <a:bodyPr/>
        <a:lstStyle/>
        <a:p>
          <a:endParaRPr lang="pt-BR"/>
        </a:p>
      </dgm:t>
    </dgm:pt>
    <dgm:pt modelId="{03514E9D-5893-48B5-90A4-3BB4F69DEECC}" type="sibTrans" cxnId="{1FE56B4E-8813-497D-B37B-4EFD9BD7BC03}">
      <dgm:prSet/>
      <dgm:spPr/>
      <dgm:t>
        <a:bodyPr/>
        <a:lstStyle/>
        <a:p>
          <a:endParaRPr lang="pt-BR"/>
        </a:p>
      </dgm:t>
    </dgm:pt>
    <dgm:pt modelId="{C907451F-CB7C-4B56-9FBA-C3E3C9169A97}" type="pres">
      <dgm:prSet presAssocID="{C9F2B901-469F-4B84-B853-439542E3EA74}" presName="outerComposite" presStyleCnt="0">
        <dgm:presLayoutVars>
          <dgm:chMax val="5"/>
          <dgm:dir/>
          <dgm:resizeHandles val="exact"/>
        </dgm:presLayoutVars>
      </dgm:prSet>
      <dgm:spPr/>
    </dgm:pt>
    <dgm:pt modelId="{4D8FA710-7163-401B-9716-4FEF77DEF4C1}" type="pres">
      <dgm:prSet presAssocID="{C9F2B901-469F-4B84-B853-439542E3EA74}" presName="dummyMaxCanvas" presStyleCnt="0">
        <dgm:presLayoutVars/>
      </dgm:prSet>
      <dgm:spPr/>
    </dgm:pt>
    <dgm:pt modelId="{328B8A96-A212-4736-9C87-9505C08FE14E}" type="pres">
      <dgm:prSet presAssocID="{C9F2B901-469F-4B84-B853-439542E3EA74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EB2281-9977-444E-BE3F-79386A8C0F1A}" type="pres">
      <dgm:prSet presAssocID="{C9F2B901-469F-4B84-B853-439542E3EA74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292716F-2752-4D8D-BF1D-194DB4312070}" type="pres">
      <dgm:prSet presAssocID="{C9F2B901-469F-4B84-B853-439542E3EA74}" presName="FiveNodes_3" presStyleLbl="node1" presStyleIdx="2" presStyleCnt="5">
        <dgm:presLayoutVars>
          <dgm:bulletEnabled val="1"/>
        </dgm:presLayoutVars>
      </dgm:prSet>
      <dgm:spPr/>
    </dgm:pt>
    <dgm:pt modelId="{3F5D9B87-306A-4A2D-8C3C-4C796B55BF67}" type="pres">
      <dgm:prSet presAssocID="{C9F2B901-469F-4B84-B853-439542E3EA74}" presName="FiveNodes_4" presStyleLbl="node1" presStyleIdx="3" presStyleCnt="5">
        <dgm:presLayoutVars>
          <dgm:bulletEnabled val="1"/>
        </dgm:presLayoutVars>
      </dgm:prSet>
      <dgm:spPr/>
    </dgm:pt>
    <dgm:pt modelId="{25783D20-C715-4C95-9BF0-3738B3244660}" type="pres">
      <dgm:prSet presAssocID="{C9F2B901-469F-4B84-B853-439542E3EA74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ADF007-1464-4502-9D52-6DCF95400ADD}" type="pres">
      <dgm:prSet presAssocID="{C9F2B901-469F-4B84-B853-439542E3EA74}" presName="FiveConn_1-2" presStyleLbl="fgAccFollowNode1" presStyleIdx="0" presStyleCnt="4">
        <dgm:presLayoutVars>
          <dgm:bulletEnabled val="1"/>
        </dgm:presLayoutVars>
      </dgm:prSet>
      <dgm:spPr/>
    </dgm:pt>
    <dgm:pt modelId="{E1AAB623-EC4D-47EF-B229-C764DC9D869B}" type="pres">
      <dgm:prSet presAssocID="{C9F2B901-469F-4B84-B853-439542E3EA74}" presName="FiveConn_2-3" presStyleLbl="fgAccFollowNode1" presStyleIdx="1" presStyleCnt="4">
        <dgm:presLayoutVars>
          <dgm:bulletEnabled val="1"/>
        </dgm:presLayoutVars>
      </dgm:prSet>
      <dgm:spPr/>
    </dgm:pt>
    <dgm:pt modelId="{F7CD75CA-74EE-4A10-AA94-2E846359D36B}" type="pres">
      <dgm:prSet presAssocID="{C9F2B901-469F-4B84-B853-439542E3EA74}" presName="FiveConn_3-4" presStyleLbl="fgAccFollowNode1" presStyleIdx="2" presStyleCnt="4">
        <dgm:presLayoutVars>
          <dgm:bulletEnabled val="1"/>
        </dgm:presLayoutVars>
      </dgm:prSet>
      <dgm:spPr/>
    </dgm:pt>
    <dgm:pt modelId="{577B0D5A-C63B-48B0-BBE5-3AB227916BC1}" type="pres">
      <dgm:prSet presAssocID="{C9F2B901-469F-4B84-B853-439542E3EA74}" presName="FiveConn_4-5" presStyleLbl="fgAccFollowNode1" presStyleIdx="3" presStyleCnt="4">
        <dgm:presLayoutVars>
          <dgm:bulletEnabled val="1"/>
        </dgm:presLayoutVars>
      </dgm:prSet>
      <dgm:spPr/>
    </dgm:pt>
    <dgm:pt modelId="{02804562-18F9-45E1-852E-F6FF14903089}" type="pres">
      <dgm:prSet presAssocID="{C9F2B901-469F-4B84-B853-439542E3EA74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2926688-A0D6-4A08-B9EB-E1DC5B72036F}" type="pres">
      <dgm:prSet presAssocID="{C9F2B901-469F-4B84-B853-439542E3EA74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429D432-C717-4D3E-81AE-D9713E9FAC13}" type="pres">
      <dgm:prSet presAssocID="{C9F2B901-469F-4B84-B853-439542E3EA74}" presName="FiveNodes_3_text" presStyleLbl="node1" presStyleIdx="4" presStyleCnt="5">
        <dgm:presLayoutVars>
          <dgm:bulletEnabled val="1"/>
        </dgm:presLayoutVars>
      </dgm:prSet>
      <dgm:spPr/>
    </dgm:pt>
    <dgm:pt modelId="{A7C7268B-BF8C-4A26-B108-775CFDAD1E5D}" type="pres">
      <dgm:prSet presAssocID="{C9F2B901-469F-4B84-B853-439542E3EA74}" presName="FiveNodes_4_text" presStyleLbl="node1" presStyleIdx="4" presStyleCnt="5">
        <dgm:presLayoutVars>
          <dgm:bulletEnabled val="1"/>
        </dgm:presLayoutVars>
      </dgm:prSet>
      <dgm:spPr/>
    </dgm:pt>
    <dgm:pt modelId="{334CDEEE-884C-4AED-AC94-467192A4CF11}" type="pres">
      <dgm:prSet presAssocID="{C9F2B901-469F-4B84-B853-439542E3EA74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243BCE0-5733-42DE-925B-A3307A57F47D}" type="presOf" srcId="{FC33AEE9-9437-4258-9794-B4BCCA2C3DE8}" destId="{F7CD75CA-74EE-4A10-AA94-2E846359D36B}" srcOrd="0" destOrd="0" presId="urn:microsoft.com/office/officeart/2005/8/layout/vProcess5"/>
    <dgm:cxn modelId="{1D79D33B-4D72-4CFB-A933-7BD8350B1E75}" type="presOf" srcId="{C9F2B901-469F-4B84-B853-439542E3EA74}" destId="{C907451F-CB7C-4B56-9FBA-C3E3C9169A97}" srcOrd="0" destOrd="0" presId="urn:microsoft.com/office/officeart/2005/8/layout/vProcess5"/>
    <dgm:cxn modelId="{B2522A9F-6D64-41B7-A034-F04053E4731F}" type="presOf" srcId="{837D47ED-CF21-4148-BB97-2CFAA36AF5E2}" destId="{A7C7268B-BF8C-4A26-B108-775CFDAD1E5D}" srcOrd="1" destOrd="0" presId="urn:microsoft.com/office/officeart/2005/8/layout/vProcess5"/>
    <dgm:cxn modelId="{633700B8-D454-465A-A35B-92086C91FE19}" type="presOf" srcId="{35F296FC-8E6D-480C-9808-5D5E2BC69146}" destId="{25783D20-C715-4C95-9BF0-3738B3244660}" srcOrd="0" destOrd="0" presId="urn:microsoft.com/office/officeart/2005/8/layout/vProcess5"/>
    <dgm:cxn modelId="{DF4D5F25-24E9-4552-B180-6724C50CAE6F}" type="presOf" srcId="{5ACCDC29-F01E-472E-B431-723535CCF03F}" destId="{22926688-A0D6-4A08-B9EB-E1DC5B72036F}" srcOrd="1" destOrd="0" presId="urn:microsoft.com/office/officeart/2005/8/layout/vProcess5"/>
    <dgm:cxn modelId="{6697A91A-EA85-4843-B609-DE4C43BA78FC}" type="presOf" srcId="{F1599876-E6CA-4100-A5CC-5E010230ABA1}" destId="{6292716F-2752-4D8D-BF1D-194DB4312070}" srcOrd="0" destOrd="0" presId="urn:microsoft.com/office/officeart/2005/8/layout/vProcess5"/>
    <dgm:cxn modelId="{0AC3B0D4-5424-4645-9C74-FFE6FB089DE4}" srcId="{C9F2B901-469F-4B84-B853-439542E3EA74}" destId="{5ACCDC29-F01E-472E-B431-723535CCF03F}" srcOrd="1" destOrd="0" parTransId="{74E1505F-54E3-4DED-8615-6F694EA24542}" sibTransId="{2E0984E1-C373-4D24-B095-1B4D81B61AF8}"/>
    <dgm:cxn modelId="{233B40DE-9DC6-493B-9C96-0D03B0AECC4C}" srcId="{C9F2B901-469F-4B84-B853-439542E3EA74}" destId="{6A87E5E4-0A78-41F7-8A5F-686F00B1A4EE}" srcOrd="0" destOrd="0" parTransId="{802ED46C-15B1-4AFF-AC5E-B0141123F1CA}" sibTransId="{3EC234CD-1C13-4C48-8666-578D594E6577}"/>
    <dgm:cxn modelId="{41AC8282-073D-48BF-9023-259B9E38186A}" type="presOf" srcId="{F1599876-E6CA-4100-A5CC-5E010230ABA1}" destId="{4429D432-C717-4D3E-81AE-D9713E9FAC13}" srcOrd="1" destOrd="0" presId="urn:microsoft.com/office/officeart/2005/8/layout/vProcess5"/>
    <dgm:cxn modelId="{1FE56B4E-8813-497D-B37B-4EFD9BD7BC03}" srcId="{C9F2B901-469F-4B84-B853-439542E3EA74}" destId="{35F296FC-8E6D-480C-9808-5D5E2BC69146}" srcOrd="4" destOrd="0" parTransId="{48A1AC0A-ACFE-4C4B-B30C-C975F32B1270}" sibTransId="{03514E9D-5893-48B5-90A4-3BB4F69DEECC}"/>
    <dgm:cxn modelId="{A5BEF510-C307-4F91-8F69-F63230057F36}" type="presOf" srcId="{35F296FC-8E6D-480C-9808-5D5E2BC69146}" destId="{334CDEEE-884C-4AED-AC94-467192A4CF11}" srcOrd="1" destOrd="0" presId="urn:microsoft.com/office/officeart/2005/8/layout/vProcess5"/>
    <dgm:cxn modelId="{6C7F3A45-CB8C-43B3-A326-DD5401C6EF36}" type="presOf" srcId="{3EC234CD-1C13-4C48-8666-578D594E6577}" destId="{ACADF007-1464-4502-9D52-6DCF95400ADD}" srcOrd="0" destOrd="0" presId="urn:microsoft.com/office/officeart/2005/8/layout/vProcess5"/>
    <dgm:cxn modelId="{DE77AC81-4DC2-4CDA-83F4-0C33149322FA}" type="presOf" srcId="{5ACCDC29-F01E-472E-B431-723535CCF03F}" destId="{7AEB2281-9977-444E-BE3F-79386A8C0F1A}" srcOrd="0" destOrd="0" presId="urn:microsoft.com/office/officeart/2005/8/layout/vProcess5"/>
    <dgm:cxn modelId="{FB72C103-96B5-49CC-A95F-273BCD2856FB}" srcId="{C9F2B901-469F-4B84-B853-439542E3EA74}" destId="{F1599876-E6CA-4100-A5CC-5E010230ABA1}" srcOrd="2" destOrd="0" parTransId="{58569829-0A37-448C-B316-1F64AD6809D7}" sibTransId="{FC33AEE9-9437-4258-9794-B4BCCA2C3DE8}"/>
    <dgm:cxn modelId="{5DDDDE2A-068D-4EF4-9BE0-0CDAC3B060FC}" type="presOf" srcId="{837D47ED-CF21-4148-BB97-2CFAA36AF5E2}" destId="{3F5D9B87-306A-4A2D-8C3C-4C796B55BF67}" srcOrd="0" destOrd="0" presId="urn:microsoft.com/office/officeart/2005/8/layout/vProcess5"/>
    <dgm:cxn modelId="{CAC07ABF-122C-412B-BA1E-572A7D84A779}" srcId="{C9F2B901-469F-4B84-B853-439542E3EA74}" destId="{837D47ED-CF21-4148-BB97-2CFAA36AF5E2}" srcOrd="3" destOrd="0" parTransId="{BBBBBD46-C85B-4281-B65A-44B99DFBA481}" sibTransId="{D0FB719C-71C2-43FB-A8FB-74A084ACB3C1}"/>
    <dgm:cxn modelId="{96528F04-C564-4636-AC8F-52D0CBF0ECB8}" type="presOf" srcId="{2E0984E1-C373-4D24-B095-1B4D81B61AF8}" destId="{E1AAB623-EC4D-47EF-B229-C764DC9D869B}" srcOrd="0" destOrd="0" presId="urn:microsoft.com/office/officeart/2005/8/layout/vProcess5"/>
    <dgm:cxn modelId="{E9A63B5A-D2E1-43FE-A794-3AFC8FF18DF8}" type="presOf" srcId="{6A87E5E4-0A78-41F7-8A5F-686F00B1A4EE}" destId="{02804562-18F9-45E1-852E-F6FF14903089}" srcOrd="1" destOrd="0" presId="urn:microsoft.com/office/officeart/2005/8/layout/vProcess5"/>
    <dgm:cxn modelId="{CF9F310E-D259-4969-A118-5CFCEC111EFE}" type="presOf" srcId="{D0FB719C-71C2-43FB-A8FB-74A084ACB3C1}" destId="{577B0D5A-C63B-48B0-BBE5-3AB227916BC1}" srcOrd="0" destOrd="0" presId="urn:microsoft.com/office/officeart/2005/8/layout/vProcess5"/>
    <dgm:cxn modelId="{D6D6432C-D8D3-44E6-A2B4-011E3AA68D92}" type="presOf" srcId="{6A87E5E4-0A78-41F7-8A5F-686F00B1A4EE}" destId="{328B8A96-A212-4736-9C87-9505C08FE14E}" srcOrd="0" destOrd="0" presId="urn:microsoft.com/office/officeart/2005/8/layout/vProcess5"/>
    <dgm:cxn modelId="{AA933042-2073-4198-8BED-389AF8F349DD}" type="presParOf" srcId="{C907451F-CB7C-4B56-9FBA-C3E3C9169A97}" destId="{4D8FA710-7163-401B-9716-4FEF77DEF4C1}" srcOrd="0" destOrd="0" presId="urn:microsoft.com/office/officeart/2005/8/layout/vProcess5"/>
    <dgm:cxn modelId="{278C3576-328D-415E-8AB6-5EF1DA1BC741}" type="presParOf" srcId="{C907451F-CB7C-4B56-9FBA-C3E3C9169A97}" destId="{328B8A96-A212-4736-9C87-9505C08FE14E}" srcOrd="1" destOrd="0" presId="urn:microsoft.com/office/officeart/2005/8/layout/vProcess5"/>
    <dgm:cxn modelId="{1E4AD2EF-14D9-478D-A99A-E0421EB69DEB}" type="presParOf" srcId="{C907451F-CB7C-4B56-9FBA-C3E3C9169A97}" destId="{7AEB2281-9977-444E-BE3F-79386A8C0F1A}" srcOrd="2" destOrd="0" presId="urn:microsoft.com/office/officeart/2005/8/layout/vProcess5"/>
    <dgm:cxn modelId="{A91F23FA-7571-4018-A00B-611CE9D35836}" type="presParOf" srcId="{C907451F-CB7C-4B56-9FBA-C3E3C9169A97}" destId="{6292716F-2752-4D8D-BF1D-194DB4312070}" srcOrd="3" destOrd="0" presId="urn:microsoft.com/office/officeart/2005/8/layout/vProcess5"/>
    <dgm:cxn modelId="{1A7C741D-BABE-4D55-9CDC-2B7EF4123DFA}" type="presParOf" srcId="{C907451F-CB7C-4B56-9FBA-C3E3C9169A97}" destId="{3F5D9B87-306A-4A2D-8C3C-4C796B55BF67}" srcOrd="4" destOrd="0" presId="urn:microsoft.com/office/officeart/2005/8/layout/vProcess5"/>
    <dgm:cxn modelId="{CFF2E424-D625-4FA4-A4DD-712A87F2EA9C}" type="presParOf" srcId="{C907451F-CB7C-4B56-9FBA-C3E3C9169A97}" destId="{25783D20-C715-4C95-9BF0-3738B3244660}" srcOrd="5" destOrd="0" presId="urn:microsoft.com/office/officeart/2005/8/layout/vProcess5"/>
    <dgm:cxn modelId="{485857A8-5CA8-419F-A8FE-5856C933FED3}" type="presParOf" srcId="{C907451F-CB7C-4B56-9FBA-C3E3C9169A97}" destId="{ACADF007-1464-4502-9D52-6DCF95400ADD}" srcOrd="6" destOrd="0" presId="urn:microsoft.com/office/officeart/2005/8/layout/vProcess5"/>
    <dgm:cxn modelId="{9ADF87CF-93D5-49D4-BF15-2FDC1A4674E2}" type="presParOf" srcId="{C907451F-CB7C-4B56-9FBA-C3E3C9169A97}" destId="{E1AAB623-EC4D-47EF-B229-C764DC9D869B}" srcOrd="7" destOrd="0" presId="urn:microsoft.com/office/officeart/2005/8/layout/vProcess5"/>
    <dgm:cxn modelId="{A5ABE7B1-5116-4676-88D9-5762F48B28B9}" type="presParOf" srcId="{C907451F-CB7C-4B56-9FBA-C3E3C9169A97}" destId="{F7CD75CA-74EE-4A10-AA94-2E846359D36B}" srcOrd="8" destOrd="0" presId="urn:microsoft.com/office/officeart/2005/8/layout/vProcess5"/>
    <dgm:cxn modelId="{B3164572-C63F-4F03-A55A-93590A7BD044}" type="presParOf" srcId="{C907451F-CB7C-4B56-9FBA-C3E3C9169A97}" destId="{577B0D5A-C63B-48B0-BBE5-3AB227916BC1}" srcOrd="9" destOrd="0" presId="urn:microsoft.com/office/officeart/2005/8/layout/vProcess5"/>
    <dgm:cxn modelId="{D3E1EE10-3398-4112-9929-FD40AD999974}" type="presParOf" srcId="{C907451F-CB7C-4B56-9FBA-C3E3C9169A97}" destId="{02804562-18F9-45E1-852E-F6FF14903089}" srcOrd="10" destOrd="0" presId="urn:microsoft.com/office/officeart/2005/8/layout/vProcess5"/>
    <dgm:cxn modelId="{CCCE1365-E5EB-4498-B0B3-FB112A50D6FF}" type="presParOf" srcId="{C907451F-CB7C-4B56-9FBA-C3E3C9169A97}" destId="{22926688-A0D6-4A08-B9EB-E1DC5B72036F}" srcOrd="11" destOrd="0" presId="urn:microsoft.com/office/officeart/2005/8/layout/vProcess5"/>
    <dgm:cxn modelId="{1ABA4215-8EDE-434B-A4FF-7FE2C0675D3D}" type="presParOf" srcId="{C907451F-CB7C-4B56-9FBA-C3E3C9169A97}" destId="{4429D432-C717-4D3E-81AE-D9713E9FAC13}" srcOrd="12" destOrd="0" presId="urn:microsoft.com/office/officeart/2005/8/layout/vProcess5"/>
    <dgm:cxn modelId="{62360219-0914-42C9-8AE0-D016E639C045}" type="presParOf" srcId="{C907451F-CB7C-4B56-9FBA-C3E3C9169A97}" destId="{A7C7268B-BF8C-4A26-B108-775CFDAD1E5D}" srcOrd="13" destOrd="0" presId="urn:microsoft.com/office/officeart/2005/8/layout/vProcess5"/>
    <dgm:cxn modelId="{EF340E54-9318-4BD3-A0F4-CA7135D0C44B}" type="presParOf" srcId="{C907451F-CB7C-4B56-9FBA-C3E3C9169A97}" destId="{334CDEEE-884C-4AED-AC94-467192A4CF1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346A58-54A7-4862-9369-5706032D9FB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332BCD70-A3F0-4617-A04F-0C3B0C06DC8F}">
      <dgm:prSet/>
      <dgm:spPr/>
      <dgm:t>
        <a:bodyPr/>
        <a:lstStyle/>
        <a:p>
          <a:pPr rtl="0"/>
          <a:r>
            <a:rPr lang="pt-BR" b="0" smtClean="0"/>
            <a:t>Eventos/</a:t>
          </a:r>
          <a:r>
            <a:rPr lang="pt-BR" b="0" i="1" smtClean="0"/>
            <a:t>outcomes</a:t>
          </a:r>
          <a:r>
            <a:rPr lang="pt-BR" b="0" smtClean="0"/>
            <a:t> acompanhados pelo comitê de avaliação (10 experts em cardio, neuro e endocrinologia) de maneira cega: síndrome coronariana aguda (definida infarto do miocárdio ou angina </a:t>
          </a:r>
          <a:r>
            <a:rPr lang="pt-BR" b="0" i="1" smtClean="0"/>
            <a:t>pectoris</a:t>
          </a:r>
          <a:r>
            <a:rPr lang="pt-BR" b="0" smtClean="0"/>
            <a:t> instável levando a hospitalização), acidente vascular cerebral, morte e hipoglicemia grave  </a:t>
          </a:r>
          <a:endParaRPr lang="pt-BR"/>
        </a:p>
      </dgm:t>
    </dgm:pt>
    <dgm:pt modelId="{1CC55F64-C5C8-40BD-9D40-E7C58FDD3A8A}" type="parTrans" cxnId="{FA7A700D-F3CE-4B34-838E-D2570CE5E66D}">
      <dgm:prSet/>
      <dgm:spPr/>
      <dgm:t>
        <a:bodyPr/>
        <a:lstStyle/>
        <a:p>
          <a:endParaRPr lang="pt-BR"/>
        </a:p>
      </dgm:t>
    </dgm:pt>
    <dgm:pt modelId="{AB46A793-67E0-4AC1-9285-57CC19D245BC}" type="sibTrans" cxnId="{FA7A700D-F3CE-4B34-838E-D2570CE5E66D}">
      <dgm:prSet/>
      <dgm:spPr/>
      <dgm:t>
        <a:bodyPr/>
        <a:lstStyle/>
        <a:p>
          <a:endParaRPr lang="pt-BR"/>
        </a:p>
      </dgm:t>
    </dgm:pt>
    <dgm:pt modelId="{1322A69B-9BDE-4701-9BDF-5E17D7CC6A27}">
      <dgm:prSet/>
      <dgm:spPr/>
      <dgm:t>
        <a:bodyPr/>
        <a:lstStyle/>
        <a:p>
          <a:pPr rtl="0"/>
          <a:r>
            <a:rPr lang="pt-BR" b="0" smtClean="0"/>
            <a:t>Desfecho primários: primeira ocorrência de morte cardiovascular, infarto do miocárdio não fatal ou acidente vascular cerebral não-fatal </a:t>
          </a:r>
          <a:endParaRPr lang="pt-BR"/>
        </a:p>
      </dgm:t>
    </dgm:pt>
    <dgm:pt modelId="{4D257D3D-D05E-4825-B675-C8FD82C857D4}" type="parTrans" cxnId="{C890D0B5-D2FE-4482-89D4-E0C2AF828147}">
      <dgm:prSet/>
      <dgm:spPr/>
      <dgm:t>
        <a:bodyPr/>
        <a:lstStyle/>
        <a:p>
          <a:endParaRPr lang="pt-BR"/>
        </a:p>
      </dgm:t>
    </dgm:pt>
    <dgm:pt modelId="{4B7F1713-90FC-4934-AC41-A9314D689977}" type="sibTrans" cxnId="{C890D0B5-D2FE-4482-89D4-E0C2AF828147}">
      <dgm:prSet/>
      <dgm:spPr/>
      <dgm:t>
        <a:bodyPr/>
        <a:lstStyle/>
        <a:p>
          <a:endParaRPr lang="pt-BR"/>
        </a:p>
      </dgm:t>
    </dgm:pt>
    <dgm:pt modelId="{275FE131-D88A-495C-8876-5C5105169F24}">
      <dgm:prSet/>
      <dgm:spPr/>
      <dgm:t>
        <a:bodyPr/>
        <a:lstStyle/>
        <a:p>
          <a:pPr rtl="0"/>
          <a:r>
            <a:rPr lang="pt-BR" b="0" smtClean="0"/>
            <a:t>Desfechos secundários: número e incidência de eventos de hipoglicemia severa (critério ADA- episódio que requer auxílio de outra pessoa – subjetivo!!)</a:t>
          </a:r>
          <a:endParaRPr lang="pt-BR"/>
        </a:p>
      </dgm:t>
    </dgm:pt>
    <dgm:pt modelId="{21B1D2A4-88E6-4F27-A531-0727B28421E7}" type="parTrans" cxnId="{59CEDB6E-ABD6-4FCB-9282-B60BC5C0994B}">
      <dgm:prSet/>
      <dgm:spPr/>
      <dgm:t>
        <a:bodyPr/>
        <a:lstStyle/>
        <a:p>
          <a:endParaRPr lang="pt-BR"/>
        </a:p>
      </dgm:t>
    </dgm:pt>
    <dgm:pt modelId="{4A1F97B4-21B0-4E3D-B069-FF970F584E64}" type="sibTrans" cxnId="{59CEDB6E-ABD6-4FCB-9282-B60BC5C0994B}">
      <dgm:prSet/>
      <dgm:spPr/>
      <dgm:t>
        <a:bodyPr/>
        <a:lstStyle/>
        <a:p>
          <a:endParaRPr lang="pt-BR"/>
        </a:p>
      </dgm:t>
    </dgm:pt>
    <dgm:pt modelId="{475ECCA5-827F-4E18-A967-95273F6E9372}" type="pres">
      <dgm:prSet presAssocID="{FE346A58-54A7-4862-9369-5706032D9FBC}" presName="outerComposite" presStyleCnt="0">
        <dgm:presLayoutVars>
          <dgm:chMax val="5"/>
          <dgm:dir/>
          <dgm:resizeHandles val="exact"/>
        </dgm:presLayoutVars>
      </dgm:prSet>
      <dgm:spPr/>
    </dgm:pt>
    <dgm:pt modelId="{E8123465-FAB9-4785-8E9F-32458876D686}" type="pres">
      <dgm:prSet presAssocID="{FE346A58-54A7-4862-9369-5706032D9FBC}" presName="dummyMaxCanvas" presStyleCnt="0">
        <dgm:presLayoutVars/>
      </dgm:prSet>
      <dgm:spPr/>
    </dgm:pt>
    <dgm:pt modelId="{E6EFC553-53A1-4CAD-B865-710842868332}" type="pres">
      <dgm:prSet presAssocID="{FE346A58-54A7-4862-9369-5706032D9FBC}" presName="ThreeNodes_1" presStyleLbl="node1" presStyleIdx="0" presStyleCnt="3">
        <dgm:presLayoutVars>
          <dgm:bulletEnabled val="1"/>
        </dgm:presLayoutVars>
      </dgm:prSet>
      <dgm:spPr/>
    </dgm:pt>
    <dgm:pt modelId="{BBE19B17-86E5-4B7E-B729-367A8515FB0C}" type="pres">
      <dgm:prSet presAssocID="{FE346A58-54A7-4862-9369-5706032D9FBC}" presName="ThreeNodes_2" presStyleLbl="node1" presStyleIdx="1" presStyleCnt="3">
        <dgm:presLayoutVars>
          <dgm:bulletEnabled val="1"/>
        </dgm:presLayoutVars>
      </dgm:prSet>
      <dgm:spPr/>
    </dgm:pt>
    <dgm:pt modelId="{96610792-2F13-4A66-9B29-C2EDB394CE9D}" type="pres">
      <dgm:prSet presAssocID="{FE346A58-54A7-4862-9369-5706032D9FBC}" presName="ThreeNodes_3" presStyleLbl="node1" presStyleIdx="2" presStyleCnt="3">
        <dgm:presLayoutVars>
          <dgm:bulletEnabled val="1"/>
        </dgm:presLayoutVars>
      </dgm:prSet>
      <dgm:spPr/>
    </dgm:pt>
    <dgm:pt modelId="{29512EA5-16B2-4622-AEC4-C8623D95FBE7}" type="pres">
      <dgm:prSet presAssocID="{FE346A58-54A7-4862-9369-5706032D9FBC}" presName="ThreeConn_1-2" presStyleLbl="fgAccFollowNode1" presStyleIdx="0" presStyleCnt="2">
        <dgm:presLayoutVars>
          <dgm:bulletEnabled val="1"/>
        </dgm:presLayoutVars>
      </dgm:prSet>
      <dgm:spPr/>
    </dgm:pt>
    <dgm:pt modelId="{1F305432-C8F0-4E51-BF6A-DC90D5286B04}" type="pres">
      <dgm:prSet presAssocID="{FE346A58-54A7-4862-9369-5706032D9FBC}" presName="ThreeConn_2-3" presStyleLbl="fgAccFollowNode1" presStyleIdx="1" presStyleCnt="2">
        <dgm:presLayoutVars>
          <dgm:bulletEnabled val="1"/>
        </dgm:presLayoutVars>
      </dgm:prSet>
      <dgm:spPr/>
    </dgm:pt>
    <dgm:pt modelId="{ACF6E074-512A-4C26-8195-A874653EBD5E}" type="pres">
      <dgm:prSet presAssocID="{FE346A58-54A7-4862-9369-5706032D9FBC}" presName="ThreeNodes_1_text" presStyleLbl="node1" presStyleIdx="2" presStyleCnt="3">
        <dgm:presLayoutVars>
          <dgm:bulletEnabled val="1"/>
        </dgm:presLayoutVars>
      </dgm:prSet>
      <dgm:spPr/>
    </dgm:pt>
    <dgm:pt modelId="{B65BE55E-B9D2-484B-B2CC-FE6F8D7F4E64}" type="pres">
      <dgm:prSet presAssocID="{FE346A58-54A7-4862-9369-5706032D9FBC}" presName="ThreeNodes_2_text" presStyleLbl="node1" presStyleIdx="2" presStyleCnt="3">
        <dgm:presLayoutVars>
          <dgm:bulletEnabled val="1"/>
        </dgm:presLayoutVars>
      </dgm:prSet>
      <dgm:spPr/>
    </dgm:pt>
    <dgm:pt modelId="{7F6A2DFF-50E1-4462-8E6F-5FC87A7C05C5}" type="pres">
      <dgm:prSet presAssocID="{FE346A58-54A7-4862-9369-5706032D9FBC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E477484B-9452-4BF8-B95E-6E97D38F5149}" type="presOf" srcId="{332BCD70-A3F0-4617-A04F-0C3B0C06DC8F}" destId="{E6EFC553-53A1-4CAD-B865-710842868332}" srcOrd="0" destOrd="0" presId="urn:microsoft.com/office/officeart/2005/8/layout/vProcess5"/>
    <dgm:cxn modelId="{77004B48-3E8C-42A1-950C-3BF364F86467}" type="presOf" srcId="{1322A69B-9BDE-4701-9BDF-5E17D7CC6A27}" destId="{BBE19B17-86E5-4B7E-B729-367A8515FB0C}" srcOrd="0" destOrd="0" presId="urn:microsoft.com/office/officeart/2005/8/layout/vProcess5"/>
    <dgm:cxn modelId="{FDD648F0-F1B6-4E7E-B5ED-046F16913226}" type="presOf" srcId="{AB46A793-67E0-4AC1-9285-57CC19D245BC}" destId="{29512EA5-16B2-4622-AEC4-C8623D95FBE7}" srcOrd="0" destOrd="0" presId="urn:microsoft.com/office/officeart/2005/8/layout/vProcess5"/>
    <dgm:cxn modelId="{18A107DA-11AB-49DD-9662-F1304917F104}" type="presOf" srcId="{275FE131-D88A-495C-8876-5C5105169F24}" destId="{96610792-2F13-4A66-9B29-C2EDB394CE9D}" srcOrd="0" destOrd="0" presId="urn:microsoft.com/office/officeart/2005/8/layout/vProcess5"/>
    <dgm:cxn modelId="{DDB2B5E9-2FA0-44A5-94AB-1A07E4B2DC37}" type="presOf" srcId="{332BCD70-A3F0-4617-A04F-0C3B0C06DC8F}" destId="{ACF6E074-512A-4C26-8195-A874653EBD5E}" srcOrd="1" destOrd="0" presId="urn:microsoft.com/office/officeart/2005/8/layout/vProcess5"/>
    <dgm:cxn modelId="{6ED979E6-336E-462C-B411-A69ABA030008}" type="presOf" srcId="{275FE131-D88A-495C-8876-5C5105169F24}" destId="{7F6A2DFF-50E1-4462-8E6F-5FC87A7C05C5}" srcOrd="1" destOrd="0" presId="urn:microsoft.com/office/officeart/2005/8/layout/vProcess5"/>
    <dgm:cxn modelId="{C890D0B5-D2FE-4482-89D4-E0C2AF828147}" srcId="{FE346A58-54A7-4862-9369-5706032D9FBC}" destId="{1322A69B-9BDE-4701-9BDF-5E17D7CC6A27}" srcOrd="1" destOrd="0" parTransId="{4D257D3D-D05E-4825-B675-C8FD82C857D4}" sibTransId="{4B7F1713-90FC-4934-AC41-A9314D689977}"/>
    <dgm:cxn modelId="{8C4C67C4-ACE7-49C1-B8FD-A1AFE043358B}" type="presOf" srcId="{1322A69B-9BDE-4701-9BDF-5E17D7CC6A27}" destId="{B65BE55E-B9D2-484B-B2CC-FE6F8D7F4E64}" srcOrd="1" destOrd="0" presId="urn:microsoft.com/office/officeart/2005/8/layout/vProcess5"/>
    <dgm:cxn modelId="{8CB59022-7104-47A1-9CA5-328C308E346E}" type="presOf" srcId="{4B7F1713-90FC-4934-AC41-A9314D689977}" destId="{1F305432-C8F0-4E51-BF6A-DC90D5286B04}" srcOrd="0" destOrd="0" presId="urn:microsoft.com/office/officeart/2005/8/layout/vProcess5"/>
    <dgm:cxn modelId="{FA7A700D-F3CE-4B34-838E-D2570CE5E66D}" srcId="{FE346A58-54A7-4862-9369-5706032D9FBC}" destId="{332BCD70-A3F0-4617-A04F-0C3B0C06DC8F}" srcOrd="0" destOrd="0" parTransId="{1CC55F64-C5C8-40BD-9D40-E7C58FDD3A8A}" sibTransId="{AB46A793-67E0-4AC1-9285-57CC19D245BC}"/>
    <dgm:cxn modelId="{43798B9C-081F-4049-9807-07B4EE46D922}" type="presOf" srcId="{FE346A58-54A7-4862-9369-5706032D9FBC}" destId="{475ECCA5-827F-4E18-A967-95273F6E9372}" srcOrd="0" destOrd="0" presId="urn:microsoft.com/office/officeart/2005/8/layout/vProcess5"/>
    <dgm:cxn modelId="{59CEDB6E-ABD6-4FCB-9282-B60BC5C0994B}" srcId="{FE346A58-54A7-4862-9369-5706032D9FBC}" destId="{275FE131-D88A-495C-8876-5C5105169F24}" srcOrd="2" destOrd="0" parTransId="{21B1D2A4-88E6-4F27-A531-0727B28421E7}" sibTransId="{4A1F97B4-21B0-4E3D-B069-FF970F584E64}"/>
    <dgm:cxn modelId="{EE300443-09A5-4404-B6D1-57C6C6994834}" type="presParOf" srcId="{475ECCA5-827F-4E18-A967-95273F6E9372}" destId="{E8123465-FAB9-4785-8E9F-32458876D686}" srcOrd="0" destOrd="0" presId="urn:microsoft.com/office/officeart/2005/8/layout/vProcess5"/>
    <dgm:cxn modelId="{F8DDECA5-F26A-4459-9EDC-89A4D8285964}" type="presParOf" srcId="{475ECCA5-827F-4E18-A967-95273F6E9372}" destId="{E6EFC553-53A1-4CAD-B865-710842868332}" srcOrd="1" destOrd="0" presId="urn:microsoft.com/office/officeart/2005/8/layout/vProcess5"/>
    <dgm:cxn modelId="{FAC6FA2B-FDFF-4BFD-8A92-B9B624FD0CA6}" type="presParOf" srcId="{475ECCA5-827F-4E18-A967-95273F6E9372}" destId="{BBE19B17-86E5-4B7E-B729-367A8515FB0C}" srcOrd="2" destOrd="0" presId="urn:microsoft.com/office/officeart/2005/8/layout/vProcess5"/>
    <dgm:cxn modelId="{A2F31FE3-6817-476A-B014-8C45E0E2BFE6}" type="presParOf" srcId="{475ECCA5-827F-4E18-A967-95273F6E9372}" destId="{96610792-2F13-4A66-9B29-C2EDB394CE9D}" srcOrd="3" destOrd="0" presId="urn:microsoft.com/office/officeart/2005/8/layout/vProcess5"/>
    <dgm:cxn modelId="{0047B98A-647C-4E65-98CA-88DFAC2FE73D}" type="presParOf" srcId="{475ECCA5-827F-4E18-A967-95273F6E9372}" destId="{29512EA5-16B2-4622-AEC4-C8623D95FBE7}" srcOrd="4" destOrd="0" presId="urn:microsoft.com/office/officeart/2005/8/layout/vProcess5"/>
    <dgm:cxn modelId="{73F54B74-99ED-4168-9314-B8401E7E3DD7}" type="presParOf" srcId="{475ECCA5-827F-4E18-A967-95273F6E9372}" destId="{1F305432-C8F0-4E51-BF6A-DC90D5286B04}" srcOrd="5" destOrd="0" presId="urn:microsoft.com/office/officeart/2005/8/layout/vProcess5"/>
    <dgm:cxn modelId="{EFD96721-3537-4F03-8E0F-9423B5573246}" type="presParOf" srcId="{475ECCA5-827F-4E18-A967-95273F6E9372}" destId="{ACF6E074-512A-4C26-8195-A874653EBD5E}" srcOrd="6" destOrd="0" presId="urn:microsoft.com/office/officeart/2005/8/layout/vProcess5"/>
    <dgm:cxn modelId="{FD3E81FE-0E14-4186-B1C4-1511F6A92CA7}" type="presParOf" srcId="{475ECCA5-827F-4E18-A967-95273F6E9372}" destId="{B65BE55E-B9D2-484B-B2CC-FE6F8D7F4E64}" srcOrd="7" destOrd="0" presId="urn:microsoft.com/office/officeart/2005/8/layout/vProcess5"/>
    <dgm:cxn modelId="{10DB3E36-51DE-4F43-B9E5-63FA18F9F7E4}" type="presParOf" srcId="{475ECCA5-827F-4E18-A967-95273F6E9372}" destId="{7F6A2DFF-50E1-4462-8E6F-5FC87A7C05C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E3A65E8-E6E4-4DDC-BC0D-400E13BF3322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2A6EABD9-1CDB-470B-A464-D209324A37FB}">
      <dgm:prSet/>
      <dgm:spPr/>
      <dgm:t>
        <a:bodyPr/>
        <a:lstStyle/>
        <a:p>
          <a:pPr rtl="0"/>
          <a:r>
            <a:rPr lang="pt-BR" b="1" dirty="0" smtClean="0"/>
            <a:t>Desfecho primário</a:t>
          </a:r>
          <a:r>
            <a:rPr lang="pt-BR" dirty="0" smtClean="0"/>
            <a:t>:</a:t>
          </a:r>
          <a:endParaRPr lang="pt-BR" dirty="0"/>
        </a:p>
      </dgm:t>
    </dgm:pt>
    <dgm:pt modelId="{D2F974F3-84B0-4D82-ADED-659393387B87}" type="parTrans" cxnId="{5AD6E554-981D-4367-B7CB-B704A127272A}">
      <dgm:prSet/>
      <dgm:spPr/>
      <dgm:t>
        <a:bodyPr/>
        <a:lstStyle/>
        <a:p>
          <a:endParaRPr lang="pt-BR"/>
        </a:p>
      </dgm:t>
    </dgm:pt>
    <dgm:pt modelId="{71FBE743-D216-4EF2-AAA5-38A0142607DA}" type="sibTrans" cxnId="{5AD6E554-981D-4367-B7CB-B704A127272A}">
      <dgm:prSet/>
      <dgm:spPr/>
      <dgm:t>
        <a:bodyPr/>
        <a:lstStyle/>
        <a:p>
          <a:endParaRPr lang="pt-BR"/>
        </a:p>
      </dgm:t>
    </dgm:pt>
    <dgm:pt modelId="{1AC379A8-9872-4D27-8777-0C2910115677}">
      <dgm:prSet/>
      <dgm:spPr/>
      <dgm:t>
        <a:bodyPr/>
        <a:lstStyle/>
        <a:p>
          <a:pPr rtl="0"/>
          <a:r>
            <a:rPr lang="pt-BR" b="1" dirty="0" smtClean="0"/>
            <a:t>Desfecho secundário</a:t>
          </a:r>
          <a:r>
            <a:rPr lang="pt-BR" dirty="0" smtClean="0"/>
            <a:t>:</a:t>
          </a:r>
          <a:endParaRPr lang="pt-BR" dirty="0"/>
        </a:p>
      </dgm:t>
    </dgm:pt>
    <dgm:pt modelId="{4332F7B6-BF8C-4D66-8FC1-ABA91509DB9E}" type="parTrans" cxnId="{511F5865-E039-48DD-91E0-02F25BEF7292}">
      <dgm:prSet/>
      <dgm:spPr/>
      <dgm:t>
        <a:bodyPr/>
        <a:lstStyle/>
        <a:p>
          <a:endParaRPr lang="pt-BR"/>
        </a:p>
      </dgm:t>
    </dgm:pt>
    <dgm:pt modelId="{ABD86224-3031-4CF8-A707-9341F25FD852}" type="sibTrans" cxnId="{511F5865-E039-48DD-91E0-02F25BEF7292}">
      <dgm:prSet/>
      <dgm:spPr/>
      <dgm:t>
        <a:bodyPr/>
        <a:lstStyle/>
        <a:p>
          <a:endParaRPr lang="pt-BR"/>
        </a:p>
      </dgm:t>
    </dgm:pt>
    <dgm:pt modelId="{839CC127-5F09-407A-8FEC-9C1CD3F97E73}">
      <dgm:prSet/>
      <dgm:spPr/>
      <dgm:t>
        <a:bodyPr/>
        <a:lstStyle/>
        <a:p>
          <a:pPr rtl="0"/>
          <a:r>
            <a:rPr lang="pt-BR" dirty="0" smtClean="0"/>
            <a:t>Média glicemia jejum </a:t>
          </a:r>
          <a:r>
            <a:rPr lang="pt-BR" dirty="0" smtClean="0">
              <a:sym typeface="Wingdings" panose="05000000000000000000" pitchFamily="2" charset="2"/>
            </a:rPr>
            <a:t></a:t>
          </a:r>
          <a:r>
            <a:rPr lang="pt-BR" dirty="0" smtClean="0"/>
            <a:t> &lt;&lt;  </a:t>
          </a:r>
          <a:r>
            <a:rPr lang="pt-BR" dirty="0" err="1" smtClean="0"/>
            <a:t>degludec</a:t>
          </a:r>
          <a:r>
            <a:rPr lang="pt-BR" dirty="0" smtClean="0"/>
            <a:t> do que  </a:t>
          </a:r>
          <a:r>
            <a:rPr lang="pt-BR" dirty="0" err="1" smtClean="0"/>
            <a:t>glargina</a:t>
          </a:r>
          <a:r>
            <a:rPr lang="pt-BR" dirty="0" smtClean="0"/>
            <a:t> (128 ± 56 vs. 136 ± 57 mg por decilitro, P &lt;0,001). </a:t>
          </a:r>
          <a:endParaRPr lang="pt-BR" dirty="0"/>
        </a:p>
      </dgm:t>
    </dgm:pt>
    <dgm:pt modelId="{12D18EEF-9531-4CA9-9B61-7FABA0754C55}" type="parTrans" cxnId="{ABB8D4E3-E317-41D1-99CC-6DD234D9CA89}">
      <dgm:prSet/>
      <dgm:spPr/>
      <dgm:t>
        <a:bodyPr/>
        <a:lstStyle/>
        <a:p>
          <a:endParaRPr lang="pt-BR"/>
        </a:p>
      </dgm:t>
    </dgm:pt>
    <dgm:pt modelId="{933BCAC8-5357-420A-B3FC-CCD45D552621}" type="sibTrans" cxnId="{ABB8D4E3-E317-41D1-99CC-6DD234D9CA89}">
      <dgm:prSet/>
      <dgm:spPr/>
      <dgm:t>
        <a:bodyPr/>
        <a:lstStyle/>
        <a:p>
          <a:endParaRPr lang="pt-BR"/>
        </a:p>
      </dgm:t>
    </dgm:pt>
    <dgm:pt modelId="{D27C56CE-0328-47BA-9777-BA85B57C3ADA}">
      <dgm:prSet/>
      <dgm:spPr/>
      <dgm:t>
        <a:bodyPr/>
        <a:lstStyle/>
        <a:p>
          <a:pPr rtl="0"/>
          <a:r>
            <a:rPr lang="pt-BR" u="sng" dirty="0" smtClean="0"/>
            <a:t>Hipoglicemia severa</a:t>
          </a:r>
          <a:r>
            <a:rPr lang="pt-BR" dirty="0" smtClean="0"/>
            <a:t> </a:t>
          </a:r>
          <a:r>
            <a:rPr lang="pt-BR" dirty="0" smtClean="0">
              <a:sym typeface="Wingdings" panose="05000000000000000000" pitchFamily="2" charset="2"/>
            </a:rPr>
            <a:t></a:t>
          </a:r>
          <a:r>
            <a:rPr lang="pt-BR" dirty="0" smtClean="0"/>
            <a:t> 187 (4,9%) </a:t>
          </a:r>
          <a:r>
            <a:rPr lang="pt-BR" dirty="0" err="1" smtClean="0"/>
            <a:t>degludeca</a:t>
          </a:r>
          <a:r>
            <a:rPr lang="pt-BR" dirty="0" smtClean="0"/>
            <a:t> e 252 (6,6%) </a:t>
          </a:r>
          <a:r>
            <a:rPr lang="pt-BR" dirty="0" err="1" smtClean="0"/>
            <a:t>glargina</a:t>
          </a:r>
          <a:r>
            <a:rPr lang="pt-BR" dirty="0" smtClean="0"/>
            <a:t>, para uma diferença absoluta de 1,7 pontos percentuais (razão de taxa, 0,60; P &lt;0,001 para superioridade; 0,73, P &lt;0,001 para superioridade).</a:t>
          </a:r>
          <a:endParaRPr lang="pt-BR" dirty="0"/>
        </a:p>
      </dgm:t>
    </dgm:pt>
    <dgm:pt modelId="{9E5E7369-87B2-4EE0-9701-903724F43F42}" type="parTrans" cxnId="{2D91FDA1-4951-49A5-8734-5CC4B3E5DD8D}">
      <dgm:prSet/>
      <dgm:spPr/>
      <dgm:t>
        <a:bodyPr/>
        <a:lstStyle/>
        <a:p>
          <a:endParaRPr lang="pt-BR"/>
        </a:p>
      </dgm:t>
    </dgm:pt>
    <dgm:pt modelId="{A2C75B9D-8447-4C02-B107-32BEE76C0A77}" type="sibTrans" cxnId="{2D91FDA1-4951-49A5-8734-5CC4B3E5DD8D}">
      <dgm:prSet/>
      <dgm:spPr/>
      <dgm:t>
        <a:bodyPr/>
        <a:lstStyle/>
        <a:p>
          <a:endParaRPr lang="pt-BR"/>
        </a:p>
      </dgm:t>
    </dgm:pt>
    <dgm:pt modelId="{F077824A-C82D-4122-BF8D-FBD904BE944D}">
      <dgm:prSet/>
      <dgm:spPr/>
      <dgm:t>
        <a:bodyPr/>
        <a:lstStyle/>
        <a:p>
          <a:pPr rtl="0"/>
          <a:r>
            <a:rPr lang="pt-BR" smtClean="0"/>
            <a:t>325 pacientes (8,5%) </a:t>
          </a:r>
          <a:r>
            <a:rPr lang="pt-BR" dirty="0" err="1" smtClean="0"/>
            <a:t>degludeca</a:t>
          </a:r>
          <a:r>
            <a:rPr lang="pt-BR" dirty="0" smtClean="0"/>
            <a:t> e 356 (9,3%) </a:t>
          </a:r>
          <a:r>
            <a:rPr lang="pt-BR" dirty="0" err="1" smtClean="0"/>
            <a:t>glargina</a:t>
          </a:r>
          <a:r>
            <a:rPr lang="pt-BR" dirty="0" smtClean="0"/>
            <a:t> (razão de risco, 0,91; intervalo de confiança de 95%, 0,78 a 1,06; P &lt;0,001 para não inferioridade).</a:t>
          </a:r>
          <a:endParaRPr lang="pt-BR" dirty="0"/>
        </a:p>
      </dgm:t>
    </dgm:pt>
    <dgm:pt modelId="{B61D6A32-5DB6-4321-B1A9-89A09F22C758}" type="parTrans" cxnId="{09C393C5-1E83-4BA6-9F5E-D9DA2885B277}">
      <dgm:prSet/>
      <dgm:spPr/>
      <dgm:t>
        <a:bodyPr/>
        <a:lstStyle/>
        <a:p>
          <a:endParaRPr lang="pt-BR"/>
        </a:p>
      </dgm:t>
    </dgm:pt>
    <dgm:pt modelId="{A9C7CA63-C139-4CB8-B12A-808A73F98F43}" type="sibTrans" cxnId="{09C393C5-1E83-4BA6-9F5E-D9DA2885B277}">
      <dgm:prSet/>
      <dgm:spPr/>
      <dgm:t>
        <a:bodyPr/>
        <a:lstStyle/>
        <a:p>
          <a:endParaRPr lang="pt-BR"/>
        </a:p>
      </dgm:t>
    </dgm:pt>
    <dgm:pt modelId="{350A4A79-F2D0-4E27-849D-3E8A89FB4D84}">
      <dgm:prSet/>
      <dgm:spPr/>
      <dgm:t>
        <a:bodyPr/>
        <a:lstStyle/>
        <a:p>
          <a:pPr rtl="0"/>
          <a:r>
            <a:rPr lang="pt-BR" smtClean="0"/>
            <a:t>Média </a:t>
          </a:r>
          <a:r>
            <a:rPr lang="pt-BR" dirty="0" smtClean="0"/>
            <a:t>hemoglobina </a:t>
          </a:r>
          <a:r>
            <a:rPr lang="pt-BR" dirty="0" err="1" smtClean="0"/>
            <a:t>glicada</a:t>
          </a:r>
          <a:r>
            <a:rPr lang="pt-BR" dirty="0" smtClean="0"/>
            <a:t> </a:t>
          </a:r>
          <a:r>
            <a:rPr lang="pt-BR" dirty="0" smtClean="0">
              <a:sym typeface="Wingdings" panose="05000000000000000000" pitchFamily="2" charset="2"/>
            </a:rPr>
            <a:t></a:t>
          </a:r>
          <a:r>
            <a:rPr lang="pt-BR" dirty="0" smtClean="0"/>
            <a:t> 7,5 ± 1,2% em ambos.</a:t>
          </a:r>
          <a:endParaRPr lang="pt-BR" dirty="0"/>
        </a:p>
      </dgm:t>
    </dgm:pt>
    <dgm:pt modelId="{AB68D6A8-78E1-4E36-AA94-3BDEC4C30F25}" type="parTrans" cxnId="{BCDED1B1-3114-47F9-B955-73A9A4DD2FD4}">
      <dgm:prSet/>
      <dgm:spPr/>
      <dgm:t>
        <a:bodyPr/>
        <a:lstStyle/>
        <a:p>
          <a:endParaRPr lang="pt-BR"/>
        </a:p>
      </dgm:t>
    </dgm:pt>
    <dgm:pt modelId="{CB957973-43A1-41B3-B6B8-AEE1E2B835BC}" type="sibTrans" cxnId="{BCDED1B1-3114-47F9-B955-73A9A4DD2FD4}">
      <dgm:prSet/>
      <dgm:spPr/>
      <dgm:t>
        <a:bodyPr/>
        <a:lstStyle/>
        <a:p>
          <a:endParaRPr lang="pt-BR"/>
        </a:p>
      </dgm:t>
    </dgm:pt>
    <dgm:pt modelId="{8D007218-D115-4FB5-8254-8ED153E29C04}" type="pres">
      <dgm:prSet presAssocID="{6E3A65E8-E6E4-4DDC-BC0D-400E13BF332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5122B0-411C-4BC5-B3F8-9ED19D3D95B0}" type="pres">
      <dgm:prSet presAssocID="{2A6EABD9-1CDB-470B-A464-D209324A37FB}" presName="root" presStyleCnt="0"/>
      <dgm:spPr/>
    </dgm:pt>
    <dgm:pt modelId="{E8B924E0-38C3-4CF9-808B-FB69E9B5FE6F}" type="pres">
      <dgm:prSet presAssocID="{2A6EABD9-1CDB-470B-A464-D209324A37FB}" presName="rootComposite" presStyleCnt="0"/>
      <dgm:spPr/>
    </dgm:pt>
    <dgm:pt modelId="{08D56F6D-896F-4279-87B3-03BA547F788F}" type="pres">
      <dgm:prSet presAssocID="{2A6EABD9-1CDB-470B-A464-D209324A37FB}" presName="rootText" presStyleLbl="node1" presStyleIdx="0" presStyleCnt="2" custScaleX="93050" custScaleY="65538"/>
      <dgm:spPr/>
    </dgm:pt>
    <dgm:pt modelId="{6B0C3245-501E-4C8A-BAC3-2749016645C5}" type="pres">
      <dgm:prSet presAssocID="{2A6EABD9-1CDB-470B-A464-D209324A37FB}" presName="rootConnector" presStyleLbl="node1" presStyleIdx="0" presStyleCnt="2"/>
      <dgm:spPr/>
    </dgm:pt>
    <dgm:pt modelId="{9AEC96EF-C470-47D5-971D-A130FB7488A4}" type="pres">
      <dgm:prSet presAssocID="{2A6EABD9-1CDB-470B-A464-D209324A37FB}" presName="childShape" presStyleCnt="0"/>
      <dgm:spPr/>
    </dgm:pt>
    <dgm:pt modelId="{169ED807-ACBC-4BA3-BF80-16182F6B8CD1}" type="pres">
      <dgm:prSet presAssocID="{B61D6A32-5DB6-4321-B1A9-89A09F22C758}" presName="Name13" presStyleLbl="parChTrans1D2" presStyleIdx="0" presStyleCnt="4"/>
      <dgm:spPr/>
    </dgm:pt>
    <dgm:pt modelId="{B9FFEBC9-46BC-4884-A566-6DF091E920D4}" type="pres">
      <dgm:prSet presAssocID="{F077824A-C82D-4122-BF8D-FBD904BE944D}" presName="childText" presStyleLbl="bgAcc1" presStyleIdx="0" presStyleCnt="4">
        <dgm:presLayoutVars>
          <dgm:bulletEnabled val="1"/>
        </dgm:presLayoutVars>
      </dgm:prSet>
      <dgm:spPr/>
    </dgm:pt>
    <dgm:pt modelId="{1C1555EA-67B0-4F2C-A536-44F9E287D612}" type="pres">
      <dgm:prSet presAssocID="{1AC379A8-9872-4D27-8777-0C2910115677}" presName="root" presStyleCnt="0"/>
      <dgm:spPr/>
    </dgm:pt>
    <dgm:pt modelId="{D1FF1333-610D-4CBF-A3F4-1861752C3364}" type="pres">
      <dgm:prSet presAssocID="{1AC379A8-9872-4D27-8777-0C2910115677}" presName="rootComposite" presStyleCnt="0"/>
      <dgm:spPr/>
    </dgm:pt>
    <dgm:pt modelId="{5CE84E76-F109-4015-8DCE-23884DE30800}" type="pres">
      <dgm:prSet presAssocID="{1AC379A8-9872-4D27-8777-0C2910115677}" presName="rootText" presStyleLbl="node1" presStyleIdx="1" presStyleCnt="2" custScaleX="74260" custScaleY="59432"/>
      <dgm:spPr/>
    </dgm:pt>
    <dgm:pt modelId="{8CD0EBB9-BDE1-4664-9AD3-C09FAEF61759}" type="pres">
      <dgm:prSet presAssocID="{1AC379A8-9872-4D27-8777-0C2910115677}" presName="rootConnector" presStyleLbl="node1" presStyleIdx="1" presStyleCnt="2"/>
      <dgm:spPr/>
    </dgm:pt>
    <dgm:pt modelId="{7B3738DF-44AA-4B7A-A958-AAFCE1ED3D1C}" type="pres">
      <dgm:prSet presAssocID="{1AC379A8-9872-4D27-8777-0C2910115677}" presName="childShape" presStyleCnt="0"/>
      <dgm:spPr/>
    </dgm:pt>
    <dgm:pt modelId="{0B77071D-C9B8-47FA-AD16-0AF30B02AE9E}" type="pres">
      <dgm:prSet presAssocID="{AB68D6A8-78E1-4E36-AA94-3BDEC4C30F25}" presName="Name13" presStyleLbl="parChTrans1D2" presStyleIdx="1" presStyleCnt="4"/>
      <dgm:spPr/>
    </dgm:pt>
    <dgm:pt modelId="{EFBE9948-2B36-4A4A-ACD5-453F94FFBD40}" type="pres">
      <dgm:prSet presAssocID="{350A4A79-F2D0-4E27-849D-3E8A89FB4D84}" presName="childText" presStyleLbl="bgAcc1" presStyleIdx="1" presStyleCnt="4">
        <dgm:presLayoutVars>
          <dgm:bulletEnabled val="1"/>
        </dgm:presLayoutVars>
      </dgm:prSet>
      <dgm:spPr/>
    </dgm:pt>
    <dgm:pt modelId="{163849E1-5A10-411A-B118-02DFC1970689}" type="pres">
      <dgm:prSet presAssocID="{12D18EEF-9531-4CA9-9B61-7FABA0754C55}" presName="Name13" presStyleLbl="parChTrans1D2" presStyleIdx="2" presStyleCnt="4"/>
      <dgm:spPr/>
    </dgm:pt>
    <dgm:pt modelId="{288995F4-335A-4114-B6F6-2298B32B4BD4}" type="pres">
      <dgm:prSet presAssocID="{839CC127-5F09-407A-8FEC-9C1CD3F97E73}" presName="childText" presStyleLbl="bgAcc1" presStyleIdx="2" presStyleCnt="4">
        <dgm:presLayoutVars>
          <dgm:bulletEnabled val="1"/>
        </dgm:presLayoutVars>
      </dgm:prSet>
      <dgm:spPr/>
    </dgm:pt>
    <dgm:pt modelId="{43B48800-D2FA-43B7-8639-39E5DC03E7CB}" type="pres">
      <dgm:prSet presAssocID="{9E5E7369-87B2-4EE0-9701-903724F43F42}" presName="Name13" presStyleLbl="parChTrans1D2" presStyleIdx="3" presStyleCnt="4"/>
      <dgm:spPr/>
    </dgm:pt>
    <dgm:pt modelId="{A6FDEB00-7B4A-4162-8556-630D1543CC8B}" type="pres">
      <dgm:prSet presAssocID="{D27C56CE-0328-47BA-9777-BA85B57C3ADA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73303164-2D1A-4450-9F08-89C55795E737}" type="presOf" srcId="{12D18EEF-9531-4CA9-9B61-7FABA0754C55}" destId="{163849E1-5A10-411A-B118-02DFC1970689}" srcOrd="0" destOrd="0" presId="urn:microsoft.com/office/officeart/2005/8/layout/hierarchy3"/>
    <dgm:cxn modelId="{5AD6E554-981D-4367-B7CB-B704A127272A}" srcId="{6E3A65E8-E6E4-4DDC-BC0D-400E13BF3322}" destId="{2A6EABD9-1CDB-470B-A464-D209324A37FB}" srcOrd="0" destOrd="0" parTransId="{D2F974F3-84B0-4D82-ADED-659393387B87}" sibTransId="{71FBE743-D216-4EF2-AAA5-38A0142607DA}"/>
    <dgm:cxn modelId="{497E96B0-C0D0-4FAC-8E2A-E8CD9C61C4FE}" type="presOf" srcId="{9E5E7369-87B2-4EE0-9701-903724F43F42}" destId="{43B48800-D2FA-43B7-8639-39E5DC03E7CB}" srcOrd="0" destOrd="0" presId="urn:microsoft.com/office/officeart/2005/8/layout/hierarchy3"/>
    <dgm:cxn modelId="{F4457861-9371-42BD-844D-0F04176CD0DC}" type="presOf" srcId="{350A4A79-F2D0-4E27-849D-3E8A89FB4D84}" destId="{EFBE9948-2B36-4A4A-ACD5-453F94FFBD40}" srcOrd="0" destOrd="0" presId="urn:microsoft.com/office/officeart/2005/8/layout/hierarchy3"/>
    <dgm:cxn modelId="{F26A34FD-5160-4017-B74F-FAEE26535C25}" type="presOf" srcId="{839CC127-5F09-407A-8FEC-9C1CD3F97E73}" destId="{288995F4-335A-4114-B6F6-2298B32B4BD4}" srcOrd="0" destOrd="0" presId="urn:microsoft.com/office/officeart/2005/8/layout/hierarchy3"/>
    <dgm:cxn modelId="{70162AC4-063C-4310-AFEF-ED580961C120}" type="presOf" srcId="{6E3A65E8-E6E4-4DDC-BC0D-400E13BF3322}" destId="{8D007218-D115-4FB5-8254-8ED153E29C04}" srcOrd="0" destOrd="0" presId="urn:microsoft.com/office/officeart/2005/8/layout/hierarchy3"/>
    <dgm:cxn modelId="{09C393C5-1E83-4BA6-9F5E-D9DA2885B277}" srcId="{2A6EABD9-1CDB-470B-A464-D209324A37FB}" destId="{F077824A-C82D-4122-BF8D-FBD904BE944D}" srcOrd="0" destOrd="0" parTransId="{B61D6A32-5DB6-4321-B1A9-89A09F22C758}" sibTransId="{A9C7CA63-C139-4CB8-B12A-808A73F98F43}"/>
    <dgm:cxn modelId="{ABB8D4E3-E317-41D1-99CC-6DD234D9CA89}" srcId="{1AC379A8-9872-4D27-8777-0C2910115677}" destId="{839CC127-5F09-407A-8FEC-9C1CD3F97E73}" srcOrd="1" destOrd="0" parTransId="{12D18EEF-9531-4CA9-9B61-7FABA0754C55}" sibTransId="{933BCAC8-5357-420A-B3FC-CCD45D552621}"/>
    <dgm:cxn modelId="{D8F04207-2888-446B-9170-B03B42FC4549}" type="presOf" srcId="{D27C56CE-0328-47BA-9777-BA85B57C3ADA}" destId="{A6FDEB00-7B4A-4162-8556-630D1543CC8B}" srcOrd="0" destOrd="0" presId="urn:microsoft.com/office/officeart/2005/8/layout/hierarchy3"/>
    <dgm:cxn modelId="{67F9113A-E82E-4759-912C-827D6C966FFD}" type="presOf" srcId="{F077824A-C82D-4122-BF8D-FBD904BE944D}" destId="{B9FFEBC9-46BC-4884-A566-6DF091E920D4}" srcOrd="0" destOrd="0" presId="urn:microsoft.com/office/officeart/2005/8/layout/hierarchy3"/>
    <dgm:cxn modelId="{495FF96C-8494-4E3B-A735-460CFD8F8B72}" type="presOf" srcId="{AB68D6A8-78E1-4E36-AA94-3BDEC4C30F25}" destId="{0B77071D-C9B8-47FA-AD16-0AF30B02AE9E}" srcOrd="0" destOrd="0" presId="urn:microsoft.com/office/officeart/2005/8/layout/hierarchy3"/>
    <dgm:cxn modelId="{0B96F505-7209-462B-8DE7-9CA93302519F}" type="presOf" srcId="{B61D6A32-5DB6-4321-B1A9-89A09F22C758}" destId="{169ED807-ACBC-4BA3-BF80-16182F6B8CD1}" srcOrd="0" destOrd="0" presId="urn:microsoft.com/office/officeart/2005/8/layout/hierarchy3"/>
    <dgm:cxn modelId="{2D91FDA1-4951-49A5-8734-5CC4B3E5DD8D}" srcId="{1AC379A8-9872-4D27-8777-0C2910115677}" destId="{D27C56CE-0328-47BA-9777-BA85B57C3ADA}" srcOrd="2" destOrd="0" parTransId="{9E5E7369-87B2-4EE0-9701-903724F43F42}" sibTransId="{A2C75B9D-8447-4C02-B107-32BEE76C0A77}"/>
    <dgm:cxn modelId="{BCDED1B1-3114-47F9-B955-73A9A4DD2FD4}" srcId="{1AC379A8-9872-4D27-8777-0C2910115677}" destId="{350A4A79-F2D0-4E27-849D-3E8A89FB4D84}" srcOrd="0" destOrd="0" parTransId="{AB68D6A8-78E1-4E36-AA94-3BDEC4C30F25}" sibTransId="{CB957973-43A1-41B3-B6B8-AEE1E2B835BC}"/>
    <dgm:cxn modelId="{B48B0AEB-A796-4ED8-B9E3-8E4C22C9A77E}" type="presOf" srcId="{1AC379A8-9872-4D27-8777-0C2910115677}" destId="{8CD0EBB9-BDE1-4664-9AD3-C09FAEF61759}" srcOrd="1" destOrd="0" presId="urn:microsoft.com/office/officeart/2005/8/layout/hierarchy3"/>
    <dgm:cxn modelId="{6EEE27FD-3AD3-4193-A8A4-F3931C11FFBB}" type="presOf" srcId="{2A6EABD9-1CDB-470B-A464-D209324A37FB}" destId="{08D56F6D-896F-4279-87B3-03BA547F788F}" srcOrd="0" destOrd="0" presId="urn:microsoft.com/office/officeart/2005/8/layout/hierarchy3"/>
    <dgm:cxn modelId="{03C2ED3C-3C41-46B4-A45C-51D8C4B17F4F}" type="presOf" srcId="{1AC379A8-9872-4D27-8777-0C2910115677}" destId="{5CE84E76-F109-4015-8DCE-23884DE30800}" srcOrd="0" destOrd="0" presId="urn:microsoft.com/office/officeart/2005/8/layout/hierarchy3"/>
    <dgm:cxn modelId="{511F5865-E039-48DD-91E0-02F25BEF7292}" srcId="{6E3A65E8-E6E4-4DDC-BC0D-400E13BF3322}" destId="{1AC379A8-9872-4D27-8777-0C2910115677}" srcOrd="1" destOrd="0" parTransId="{4332F7B6-BF8C-4D66-8FC1-ABA91509DB9E}" sibTransId="{ABD86224-3031-4CF8-A707-9341F25FD852}"/>
    <dgm:cxn modelId="{15F2A5E8-4D26-40D0-B364-19A8CB067DAF}" type="presOf" srcId="{2A6EABD9-1CDB-470B-A464-D209324A37FB}" destId="{6B0C3245-501E-4C8A-BAC3-2749016645C5}" srcOrd="1" destOrd="0" presId="urn:microsoft.com/office/officeart/2005/8/layout/hierarchy3"/>
    <dgm:cxn modelId="{E88283FD-064C-4802-BFB5-958F292EE981}" type="presParOf" srcId="{8D007218-D115-4FB5-8254-8ED153E29C04}" destId="{335122B0-411C-4BC5-B3F8-9ED19D3D95B0}" srcOrd="0" destOrd="0" presId="urn:microsoft.com/office/officeart/2005/8/layout/hierarchy3"/>
    <dgm:cxn modelId="{47BF58BE-F3AD-4F7F-84FE-DF141B74054B}" type="presParOf" srcId="{335122B0-411C-4BC5-B3F8-9ED19D3D95B0}" destId="{E8B924E0-38C3-4CF9-808B-FB69E9B5FE6F}" srcOrd="0" destOrd="0" presId="urn:microsoft.com/office/officeart/2005/8/layout/hierarchy3"/>
    <dgm:cxn modelId="{97713229-9C58-495D-9393-09A2DC25E341}" type="presParOf" srcId="{E8B924E0-38C3-4CF9-808B-FB69E9B5FE6F}" destId="{08D56F6D-896F-4279-87B3-03BA547F788F}" srcOrd="0" destOrd="0" presId="urn:microsoft.com/office/officeart/2005/8/layout/hierarchy3"/>
    <dgm:cxn modelId="{256C834C-E5C3-454E-B847-D9D55173D7EB}" type="presParOf" srcId="{E8B924E0-38C3-4CF9-808B-FB69E9B5FE6F}" destId="{6B0C3245-501E-4C8A-BAC3-2749016645C5}" srcOrd="1" destOrd="0" presId="urn:microsoft.com/office/officeart/2005/8/layout/hierarchy3"/>
    <dgm:cxn modelId="{44ECCB54-105C-462A-9CF1-F62A0A34D8F0}" type="presParOf" srcId="{335122B0-411C-4BC5-B3F8-9ED19D3D95B0}" destId="{9AEC96EF-C470-47D5-971D-A130FB7488A4}" srcOrd="1" destOrd="0" presId="urn:microsoft.com/office/officeart/2005/8/layout/hierarchy3"/>
    <dgm:cxn modelId="{A68207F4-AFC7-4784-844A-B2838950DAD5}" type="presParOf" srcId="{9AEC96EF-C470-47D5-971D-A130FB7488A4}" destId="{169ED807-ACBC-4BA3-BF80-16182F6B8CD1}" srcOrd="0" destOrd="0" presId="urn:microsoft.com/office/officeart/2005/8/layout/hierarchy3"/>
    <dgm:cxn modelId="{D1E88A3E-FB65-40E1-8EF7-C42ADBDAF2E8}" type="presParOf" srcId="{9AEC96EF-C470-47D5-971D-A130FB7488A4}" destId="{B9FFEBC9-46BC-4884-A566-6DF091E920D4}" srcOrd="1" destOrd="0" presId="urn:microsoft.com/office/officeart/2005/8/layout/hierarchy3"/>
    <dgm:cxn modelId="{06045794-303A-4B7C-82A4-5C92F1C00275}" type="presParOf" srcId="{8D007218-D115-4FB5-8254-8ED153E29C04}" destId="{1C1555EA-67B0-4F2C-A536-44F9E287D612}" srcOrd="1" destOrd="0" presId="urn:microsoft.com/office/officeart/2005/8/layout/hierarchy3"/>
    <dgm:cxn modelId="{9A1F6761-3A7E-4353-A1A3-21CE924A4F23}" type="presParOf" srcId="{1C1555EA-67B0-4F2C-A536-44F9E287D612}" destId="{D1FF1333-610D-4CBF-A3F4-1861752C3364}" srcOrd="0" destOrd="0" presId="urn:microsoft.com/office/officeart/2005/8/layout/hierarchy3"/>
    <dgm:cxn modelId="{8C546FF0-A35B-4B93-84B6-0E41B1BAB90C}" type="presParOf" srcId="{D1FF1333-610D-4CBF-A3F4-1861752C3364}" destId="{5CE84E76-F109-4015-8DCE-23884DE30800}" srcOrd="0" destOrd="0" presId="urn:microsoft.com/office/officeart/2005/8/layout/hierarchy3"/>
    <dgm:cxn modelId="{350BBC6A-CA45-4D5C-B003-8863023799CD}" type="presParOf" srcId="{D1FF1333-610D-4CBF-A3F4-1861752C3364}" destId="{8CD0EBB9-BDE1-4664-9AD3-C09FAEF61759}" srcOrd="1" destOrd="0" presId="urn:microsoft.com/office/officeart/2005/8/layout/hierarchy3"/>
    <dgm:cxn modelId="{F31C9475-A54D-4BFD-9653-D641FA5F17A7}" type="presParOf" srcId="{1C1555EA-67B0-4F2C-A536-44F9E287D612}" destId="{7B3738DF-44AA-4B7A-A958-AAFCE1ED3D1C}" srcOrd="1" destOrd="0" presId="urn:microsoft.com/office/officeart/2005/8/layout/hierarchy3"/>
    <dgm:cxn modelId="{064F924C-5A78-42D7-A43E-2EFBFC6DB130}" type="presParOf" srcId="{7B3738DF-44AA-4B7A-A958-AAFCE1ED3D1C}" destId="{0B77071D-C9B8-47FA-AD16-0AF30B02AE9E}" srcOrd="0" destOrd="0" presId="urn:microsoft.com/office/officeart/2005/8/layout/hierarchy3"/>
    <dgm:cxn modelId="{2411B397-A315-4AE6-9A34-94C8E5205FFD}" type="presParOf" srcId="{7B3738DF-44AA-4B7A-A958-AAFCE1ED3D1C}" destId="{EFBE9948-2B36-4A4A-ACD5-453F94FFBD40}" srcOrd="1" destOrd="0" presId="urn:microsoft.com/office/officeart/2005/8/layout/hierarchy3"/>
    <dgm:cxn modelId="{4950014A-DD09-4C9A-9A83-ADC236A38DE7}" type="presParOf" srcId="{7B3738DF-44AA-4B7A-A958-AAFCE1ED3D1C}" destId="{163849E1-5A10-411A-B118-02DFC1970689}" srcOrd="2" destOrd="0" presId="urn:microsoft.com/office/officeart/2005/8/layout/hierarchy3"/>
    <dgm:cxn modelId="{E816D18C-31C5-4A61-B2EF-0D9A2BB7B8DD}" type="presParOf" srcId="{7B3738DF-44AA-4B7A-A958-AAFCE1ED3D1C}" destId="{288995F4-335A-4114-B6F6-2298B32B4BD4}" srcOrd="3" destOrd="0" presId="urn:microsoft.com/office/officeart/2005/8/layout/hierarchy3"/>
    <dgm:cxn modelId="{FCE0D18A-AEEB-4698-9445-CB5F80E1B235}" type="presParOf" srcId="{7B3738DF-44AA-4B7A-A958-AAFCE1ED3D1C}" destId="{43B48800-D2FA-43B7-8639-39E5DC03E7CB}" srcOrd="4" destOrd="0" presId="urn:microsoft.com/office/officeart/2005/8/layout/hierarchy3"/>
    <dgm:cxn modelId="{C4678E52-06E2-4C55-8A2C-AFFE9568937E}" type="presParOf" srcId="{7B3738DF-44AA-4B7A-A958-AAFCE1ED3D1C}" destId="{A6FDEB00-7B4A-4162-8556-630D1543CC8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FA942FB-0C44-4680-B076-13C420F0F45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8677242-40C9-40D5-937E-39E17E657032}">
      <dgm:prSet/>
      <dgm:spPr/>
      <dgm:t>
        <a:bodyPr/>
        <a:lstStyle/>
        <a:p>
          <a:pPr rtl="0"/>
          <a:r>
            <a:rPr lang="pt-PT" dirty="0" smtClean="0"/>
            <a:t>752 eventos hipoglicêmicos graves</a:t>
          </a:r>
          <a:endParaRPr lang="pt-BR" dirty="0"/>
        </a:p>
      </dgm:t>
    </dgm:pt>
    <dgm:pt modelId="{9116ED87-7A51-4E25-933B-B5C9B4F0B226}" type="parTrans" cxnId="{E8C5764F-7272-48D5-8D01-B448401ECE75}">
      <dgm:prSet/>
      <dgm:spPr/>
      <dgm:t>
        <a:bodyPr/>
        <a:lstStyle/>
        <a:p>
          <a:endParaRPr lang="pt-BR"/>
        </a:p>
      </dgm:t>
    </dgm:pt>
    <dgm:pt modelId="{6BDAB113-3F35-4CB3-BA85-28A387418B7C}" type="sibTrans" cxnId="{E8C5764F-7272-48D5-8D01-B448401ECE75}">
      <dgm:prSet/>
      <dgm:spPr/>
      <dgm:t>
        <a:bodyPr/>
        <a:lstStyle/>
        <a:p>
          <a:endParaRPr lang="pt-BR"/>
        </a:p>
      </dgm:t>
    </dgm:pt>
    <dgm:pt modelId="{01FCA6C1-B919-46DB-9D06-1F643B90B74E}">
      <dgm:prSet/>
      <dgm:spPr/>
      <dgm:t>
        <a:bodyPr/>
        <a:lstStyle/>
        <a:p>
          <a:pPr rtl="0"/>
          <a:r>
            <a:rPr lang="pt-PT" dirty="0" smtClean="0"/>
            <a:t>menor taxa de hipoglicemia grave noturna no degludeca do que glargina</a:t>
          </a:r>
          <a:endParaRPr lang="pt-BR" dirty="0"/>
        </a:p>
      </dgm:t>
    </dgm:pt>
    <dgm:pt modelId="{ACB07D29-7B97-482A-8030-FE36DFECD5D9}" type="parTrans" cxnId="{D0F12CFD-09B2-46D2-B52E-A122B03D82C3}">
      <dgm:prSet/>
      <dgm:spPr/>
      <dgm:t>
        <a:bodyPr/>
        <a:lstStyle/>
        <a:p>
          <a:endParaRPr lang="pt-BR"/>
        </a:p>
      </dgm:t>
    </dgm:pt>
    <dgm:pt modelId="{FADA8E76-4407-4BD9-8ACC-63571AAF01C0}" type="sibTrans" cxnId="{D0F12CFD-09B2-46D2-B52E-A122B03D82C3}">
      <dgm:prSet/>
      <dgm:spPr/>
      <dgm:t>
        <a:bodyPr/>
        <a:lstStyle/>
        <a:p>
          <a:endParaRPr lang="pt-BR"/>
        </a:p>
      </dgm:t>
    </dgm:pt>
    <dgm:pt modelId="{DCF24DB3-3943-45D8-AD33-5194A5EA5B9E}">
      <dgm:prSet/>
      <dgm:spPr/>
      <dgm:t>
        <a:bodyPr/>
        <a:lstStyle/>
        <a:p>
          <a:pPr rtl="0"/>
          <a:r>
            <a:rPr lang="pt-PT" dirty="0" smtClean="0"/>
            <a:t>Controle glicêmico</a:t>
          </a:r>
          <a:endParaRPr lang="pt-BR" dirty="0"/>
        </a:p>
      </dgm:t>
    </dgm:pt>
    <dgm:pt modelId="{B574646C-E876-4427-8662-9094D7A48178}" type="parTrans" cxnId="{A66C04AC-AC6C-468F-990B-0B1C3D6FFE1C}">
      <dgm:prSet/>
      <dgm:spPr/>
      <dgm:t>
        <a:bodyPr/>
        <a:lstStyle/>
        <a:p>
          <a:endParaRPr lang="pt-BR"/>
        </a:p>
      </dgm:t>
    </dgm:pt>
    <dgm:pt modelId="{17AEDCAA-60F0-405A-A1A1-EC27C36249E6}" type="sibTrans" cxnId="{A66C04AC-AC6C-468F-990B-0B1C3D6FFE1C}">
      <dgm:prSet/>
      <dgm:spPr/>
      <dgm:t>
        <a:bodyPr/>
        <a:lstStyle/>
        <a:p>
          <a:endParaRPr lang="pt-BR"/>
        </a:p>
      </dgm:t>
    </dgm:pt>
    <dgm:pt modelId="{D0361EE2-E6BC-48A2-9886-736E14D14EEF}">
      <dgm:prSet/>
      <dgm:spPr/>
      <dgm:t>
        <a:bodyPr/>
        <a:lstStyle/>
        <a:p>
          <a:pPr rtl="0"/>
          <a:r>
            <a:rPr lang="pt-PT" dirty="0" smtClean="0"/>
            <a:t>Não houve diferença significativa entre os grupos nas mudanças nos níveis de hemoglobina glicada ao longo do estudo </a:t>
          </a:r>
          <a:endParaRPr lang="pt-BR" dirty="0"/>
        </a:p>
      </dgm:t>
    </dgm:pt>
    <dgm:pt modelId="{E9128C9F-9AFF-4A20-8DD0-D742EF194192}" type="parTrans" cxnId="{CA89012B-8A03-4B8C-AE50-BE67701ADC44}">
      <dgm:prSet/>
      <dgm:spPr/>
      <dgm:t>
        <a:bodyPr/>
        <a:lstStyle/>
        <a:p>
          <a:endParaRPr lang="pt-BR"/>
        </a:p>
      </dgm:t>
    </dgm:pt>
    <dgm:pt modelId="{C2309D5B-AEEE-4613-9EA4-698462B60846}" type="sibTrans" cxnId="{CA89012B-8A03-4B8C-AE50-BE67701ADC44}">
      <dgm:prSet/>
      <dgm:spPr/>
      <dgm:t>
        <a:bodyPr/>
        <a:lstStyle/>
        <a:p>
          <a:endParaRPr lang="pt-BR"/>
        </a:p>
      </dgm:t>
    </dgm:pt>
    <dgm:pt modelId="{9600DDA8-9603-47D6-B0FA-4F015546CA54}">
      <dgm:prSet/>
      <dgm:spPr/>
      <dgm:t>
        <a:bodyPr/>
        <a:lstStyle/>
        <a:p>
          <a:pPr rtl="0"/>
          <a:r>
            <a:rPr lang="pt-PT" dirty="0" smtClean="0"/>
            <a:t>280 em 187 pacientes do degludeca</a:t>
          </a:r>
          <a:endParaRPr lang="pt-BR" dirty="0"/>
        </a:p>
      </dgm:t>
    </dgm:pt>
    <dgm:pt modelId="{228AB7B8-D295-4D14-AE0B-D15CAD2D9BD2}" type="parTrans" cxnId="{05DFB083-06ED-4E1F-91D4-8DC2F59C6F2A}">
      <dgm:prSet/>
      <dgm:spPr/>
      <dgm:t>
        <a:bodyPr/>
        <a:lstStyle/>
        <a:p>
          <a:endParaRPr lang="pt-BR"/>
        </a:p>
      </dgm:t>
    </dgm:pt>
    <dgm:pt modelId="{B3AE93F1-33C0-4D51-9DE5-98C7AC62174B}" type="sibTrans" cxnId="{05DFB083-06ED-4E1F-91D4-8DC2F59C6F2A}">
      <dgm:prSet/>
      <dgm:spPr/>
      <dgm:t>
        <a:bodyPr/>
        <a:lstStyle/>
        <a:p>
          <a:endParaRPr lang="pt-BR"/>
        </a:p>
      </dgm:t>
    </dgm:pt>
    <dgm:pt modelId="{B1172836-C9B9-489D-BBA2-B45E0BB276B9}">
      <dgm:prSet/>
      <dgm:spPr/>
      <dgm:t>
        <a:bodyPr/>
        <a:lstStyle/>
        <a:p>
          <a:pPr rtl="0"/>
          <a:r>
            <a:rPr lang="pt-PT" dirty="0" smtClean="0"/>
            <a:t>472 em 252 do glargina</a:t>
          </a:r>
          <a:endParaRPr lang="pt-BR" dirty="0"/>
        </a:p>
      </dgm:t>
    </dgm:pt>
    <dgm:pt modelId="{1CDE6DBE-7FA8-4040-8F82-2C47C7CFE635}" type="parTrans" cxnId="{3F6C38EB-4A19-4541-BEE5-D29FFB4A871C}">
      <dgm:prSet/>
      <dgm:spPr/>
      <dgm:t>
        <a:bodyPr/>
        <a:lstStyle/>
        <a:p>
          <a:endParaRPr lang="pt-BR"/>
        </a:p>
      </dgm:t>
    </dgm:pt>
    <dgm:pt modelId="{8D975B31-E705-4329-97DE-6DCE51C375F5}" type="sibTrans" cxnId="{3F6C38EB-4A19-4541-BEE5-D29FFB4A871C}">
      <dgm:prSet/>
      <dgm:spPr/>
      <dgm:t>
        <a:bodyPr/>
        <a:lstStyle/>
        <a:p>
          <a:endParaRPr lang="pt-BR"/>
        </a:p>
      </dgm:t>
    </dgm:pt>
    <dgm:pt modelId="{7DD6E408-80CA-4C82-B82C-F30E2B81B16B}">
      <dgm:prSet/>
      <dgm:spPr/>
      <dgm:t>
        <a:bodyPr/>
        <a:lstStyle/>
        <a:p>
          <a:pPr rtl="0"/>
          <a:r>
            <a:rPr lang="pt-PT" smtClean="0"/>
            <a:t>para uma diferença absoluta de 1,7 pontos percentuais (odds ratio, 0,73; IC95%, 0,60 para 0,89, P &lt;0,001 para superioridade) </a:t>
          </a:r>
          <a:endParaRPr lang="pt-BR" dirty="0"/>
        </a:p>
      </dgm:t>
    </dgm:pt>
    <dgm:pt modelId="{5F7FBF6E-27CD-4D2E-BCC2-637B8A71A6B5}" type="parTrans" cxnId="{3388BF2F-88C4-4C0D-B207-5D37B4711B4F}">
      <dgm:prSet/>
      <dgm:spPr/>
      <dgm:t>
        <a:bodyPr/>
        <a:lstStyle/>
        <a:p>
          <a:endParaRPr lang="pt-BR"/>
        </a:p>
      </dgm:t>
    </dgm:pt>
    <dgm:pt modelId="{15EB4C81-A83A-482C-BA0C-455A5EAD107F}" type="sibTrans" cxnId="{3388BF2F-88C4-4C0D-B207-5D37B4711B4F}">
      <dgm:prSet/>
      <dgm:spPr/>
      <dgm:t>
        <a:bodyPr/>
        <a:lstStyle/>
        <a:p>
          <a:endParaRPr lang="pt-BR"/>
        </a:p>
      </dgm:t>
    </dgm:pt>
    <dgm:pt modelId="{A999A38A-8BEF-47CB-BA5F-537AC4A6B472}">
      <dgm:prSet/>
      <dgm:spPr/>
      <dgm:t>
        <a:bodyPr/>
        <a:lstStyle/>
        <a:p>
          <a:pPr rtl="0"/>
          <a:r>
            <a:rPr lang="pt-PT" smtClean="0"/>
            <a:t> </a:t>
          </a:r>
          <a:r>
            <a:rPr lang="pt-PT" dirty="0" smtClean="0"/>
            <a:t>(0,65 versus 1,40 eventos por 100 pacientes-ano) para uma razão de taxa de 0,47 (IC 95%, 0,31 a 0,73; P &lt; 0,001)</a:t>
          </a:r>
          <a:endParaRPr lang="pt-BR" dirty="0"/>
        </a:p>
      </dgm:t>
    </dgm:pt>
    <dgm:pt modelId="{7A7970ED-EC60-4922-968F-AAF299A22065}" type="parTrans" cxnId="{0F407A3C-3BFA-438C-B9B3-2805D536617F}">
      <dgm:prSet/>
      <dgm:spPr/>
      <dgm:t>
        <a:bodyPr/>
        <a:lstStyle/>
        <a:p>
          <a:endParaRPr lang="pt-BR"/>
        </a:p>
      </dgm:t>
    </dgm:pt>
    <dgm:pt modelId="{189D3918-EFA6-47F8-943F-2CDB6BB6DD76}" type="sibTrans" cxnId="{0F407A3C-3BFA-438C-B9B3-2805D536617F}">
      <dgm:prSet/>
      <dgm:spPr/>
      <dgm:t>
        <a:bodyPr/>
        <a:lstStyle/>
        <a:p>
          <a:endParaRPr lang="pt-BR"/>
        </a:p>
      </dgm:t>
    </dgm:pt>
    <dgm:pt modelId="{3623742B-3FAC-4599-A0D7-899705F203BF}">
      <dgm:prSet/>
      <dgm:spPr/>
      <dgm:t>
        <a:bodyPr/>
        <a:lstStyle/>
        <a:p>
          <a:pPr rtl="0"/>
          <a:r>
            <a:rPr lang="pt-PT" smtClean="0"/>
            <a:t>Não </a:t>
          </a:r>
          <a:r>
            <a:rPr lang="pt-PT" dirty="0" smtClean="0"/>
            <a:t>houve diferença significativa entre os grupos nos níveis de dose total e de insulina ao longo do tempo </a:t>
          </a:r>
          <a:endParaRPr lang="pt-BR" dirty="0"/>
        </a:p>
      </dgm:t>
    </dgm:pt>
    <dgm:pt modelId="{10933BB5-6EA2-406E-8A1E-0693BFAD2EDB}" type="parTrans" cxnId="{4AC61393-2332-4CF9-B3F4-A7533D0C4C3D}">
      <dgm:prSet/>
      <dgm:spPr/>
      <dgm:t>
        <a:bodyPr/>
        <a:lstStyle/>
        <a:p>
          <a:endParaRPr lang="pt-BR"/>
        </a:p>
      </dgm:t>
    </dgm:pt>
    <dgm:pt modelId="{BB39DD8A-0BD2-47B8-A4FE-1DC199C54C4E}" type="sibTrans" cxnId="{4AC61393-2332-4CF9-B3F4-A7533D0C4C3D}">
      <dgm:prSet/>
      <dgm:spPr/>
      <dgm:t>
        <a:bodyPr/>
        <a:lstStyle/>
        <a:p>
          <a:endParaRPr lang="pt-BR"/>
        </a:p>
      </dgm:t>
    </dgm:pt>
    <dgm:pt modelId="{6433D21A-9E50-409C-8541-4E8F88915DDA}" type="pres">
      <dgm:prSet presAssocID="{8FA942FB-0C44-4680-B076-13C420F0F452}" presName="Name0" presStyleCnt="0">
        <dgm:presLayoutVars>
          <dgm:dir/>
          <dgm:animLvl val="lvl"/>
          <dgm:resizeHandles/>
        </dgm:presLayoutVars>
      </dgm:prSet>
      <dgm:spPr/>
    </dgm:pt>
    <dgm:pt modelId="{274ADD10-A5CA-4C92-B95E-9698C751D661}" type="pres">
      <dgm:prSet presAssocID="{E8677242-40C9-40D5-937E-39E17E657032}" presName="linNode" presStyleCnt="0"/>
      <dgm:spPr/>
    </dgm:pt>
    <dgm:pt modelId="{AF57E40C-19DC-4BED-8855-E88A8A72F361}" type="pres">
      <dgm:prSet presAssocID="{E8677242-40C9-40D5-937E-39E17E657032}" presName="parentShp" presStyleLbl="node1" presStyleIdx="0" presStyleCnt="3">
        <dgm:presLayoutVars>
          <dgm:bulletEnabled val="1"/>
        </dgm:presLayoutVars>
      </dgm:prSet>
      <dgm:spPr/>
    </dgm:pt>
    <dgm:pt modelId="{E0908171-C627-4721-B744-1A77321140C1}" type="pres">
      <dgm:prSet presAssocID="{E8677242-40C9-40D5-937E-39E17E657032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D43F5C6-E40D-4C68-8203-444437DCC7A5}" type="pres">
      <dgm:prSet presAssocID="{6BDAB113-3F35-4CB3-BA85-28A387418B7C}" presName="spacing" presStyleCnt="0"/>
      <dgm:spPr/>
    </dgm:pt>
    <dgm:pt modelId="{4B044E4A-601D-4232-B4CB-FE5C7F9DE3CA}" type="pres">
      <dgm:prSet presAssocID="{01FCA6C1-B919-46DB-9D06-1F643B90B74E}" presName="linNode" presStyleCnt="0"/>
      <dgm:spPr/>
    </dgm:pt>
    <dgm:pt modelId="{6017FB8E-6814-41DA-BBBE-8E6C7DB13303}" type="pres">
      <dgm:prSet presAssocID="{01FCA6C1-B919-46DB-9D06-1F643B90B74E}" presName="parentShp" presStyleLbl="node1" presStyleIdx="1" presStyleCnt="3">
        <dgm:presLayoutVars>
          <dgm:bulletEnabled val="1"/>
        </dgm:presLayoutVars>
      </dgm:prSet>
      <dgm:spPr/>
    </dgm:pt>
    <dgm:pt modelId="{B736841B-439D-4198-B60F-1B4DB97A7A77}" type="pres">
      <dgm:prSet presAssocID="{01FCA6C1-B919-46DB-9D06-1F643B90B74E}" presName="childShp" presStyleLbl="bgAccFollowNode1" presStyleIdx="1" presStyleCnt="3">
        <dgm:presLayoutVars>
          <dgm:bulletEnabled val="1"/>
        </dgm:presLayoutVars>
      </dgm:prSet>
      <dgm:spPr/>
    </dgm:pt>
    <dgm:pt modelId="{FA61B047-BDEE-4E72-AC7D-36CFC13B9C31}" type="pres">
      <dgm:prSet presAssocID="{FADA8E76-4407-4BD9-8ACC-63571AAF01C0}" presName="spacing" presStyleCnt="0"/>
      <dgm:spPr/>
    </dgm:pt>
    <dgm:pt modelId="{04A2589A-8B00-4706-9D0F-98172F455B47}" type="pres">
      <dgm:prSet presAssocID="{DCF24DB3-3943-45D8-AD33-5194A5EA5B9E}" presName="linNode" presStyleCnt="0"/>
      <dgm:spPr/>
    </dgm:pt>
    <dgm:pt modelId="{3B60BD54-A694-48C2-9196-E42F8FA3B6AC}" type="pres">
      <dgm:prSet presAssocID="{DCF24DB3-3943-45D8-AD33-5194A5EA5B9E}" presName="parentShp" presStyleLbl="node1" presStyleIdx="2" presStyleCnt="3">
        <dgm:presLayoutVars>
          <dgm:bulletEnabled val="1"/>
        </dgm:presLayoutVars>
      </dgm:prSet>
      <dgm:spPr/>
    </dgm:pt>
    <dgm:pt modelId="{7EAC2B99-F859-4EFB-A215-25D287F0651B}" type="pres">
      <dgm:prSet presAssocID="{DCF24DB3-3943-45D8-AD33-5194A5EA5B9E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943745E7-FC58-42BE-9A55-73B9593DDD62}" type="presOf" srcId="{B1172836-C9B9-489D-BBA2-B45E0BB276B9}" destId="{E0908171-C627-4721-B744-1A77321140C1}" srcOrd="0" destOrd="1" presId="urn:microsoft.com/office/officeart/2005/8/layout/vList6"/>
    <dgm:cxn modelId="{DE798A71-1CE0-4B93-BC22-4F58A7A7748A}" type="presOf" srcId="{E8677242-40C9-40D5-937E-39E17E657032}" destId="{AF57E40C-19DC-4BED-8855-E88A8A72F361}" srcOrd="0" destOrd="0" presId="urn:microsoft.com/office/officeart/2005/8/layout/vList6"/>
    <dgm:cxn modelId="{731C717E-96B6-45F4-BBD1-07DDB4D632C9}" type="presOf" srcId="{DCF24DB3-3943-45D8-AD33-5194A5EA5B9E}" destId="{3B60BD54-A694-48C2-9196-E42F8FA3B6AC}" srcOrd="0" destOrd="0" presId="urn:microsoft.com/office/officeart/2005/8/layout/vList6"/>
    <dgm:cxn modelId="{863E5E1E-9E3E-4609-BC8C-0F9CB0900A0E}" type="presOf" srcId="{8FA942FB-0C44-4680-B076-13C420F0F452}" destId="{6433D21A-9E50-409C-8541-4E8F88915DDA}" srcOrd="0" destOrd="0" presId="urn:microsoft.com/office/officeart/2005/8/layout/vList6"/>
    <dgm:cxn modelId="{4AC61393-2332-4CF9-B3F4-A7533D0C4C3D}" srcId="{DCF24DB3-3943-45D8-AD33-5194A5EA5B9E}" destId="{3623742B-3FAC-4599-A0D7-899705F203BF}" srcOrd="0" destOrd="0" parTransId="{10933BB5-6EA2-406E-8A1E-0693BFAD2EDB}" sibTransId="{BB39DD8A-0BD2-47B8-A4FE-1DC199C54C4E}"/>
    <dgm:cxn modelId="{A66C04AC-AC6C-468F-990B-0B1C3D6FFE1C}" srcId="{8FA942FB-0C44-4680-B076-13C420F0F452}" destId="{DCF24DB3-3943-45D8-AD33-5194A5EA5B9E}" srcOrd="2" destOrd="0" parTransId="{B574646C-E876-4427-8662-9094D7A48178}" sibTransId="{17AEDCAA-60F0-405A-A1A1-EC27C36249E6}"/>
    <dgm:cxn modelId="{374410C5-E1E5-40B4-A8E1-19EE0299C4DC}" type="presOf" srcId="{7DD6E408-80CA-4C82-B82C-F30E2B81B16B}" destId="{E0908171-C627-4721-B744-1A77321140C1}" srcOrd="0" destOrd="2" presId="urn:microsoft.com/office/officeart/2005/8/layout/vList6"/>
    <dgm:cxn modelId="{3F6C38EB-4A19-4541-BEE5-D29FFB4A871C}" srcId="{E8677242-40C9-40D5-937E-39E17E657032}" destId="{B1172836-C9B9-489D-BBA2-B45E0BB276B9}" srcOrd="1" destOrd="0" parTransId="{1CDE6DBE-7FA8-4040-8F82-2C47C7CFE635}" sibTransId="{8D975B31-E705-4329-97DE-6DCE51C375F5}"/>
    <dgm:cxn modelId="{E8C5764F-7272-48D5-8D01-B448401ECE75}" srcId="{8FA942FB-0C44-4680-B076-13C420F0F452}" destId="{E8677242-40C9-40D5-937E-39E17E657032}" srcOrd="0" destOrd="0" parTransId="{9116ED87-7A51-4E25-933B-B5C9B4F0B226}" sibTransId="{6BDAB113-3F35-4CB3-BA85-28A387418B7C}"/>
    <dgm:cxn modelId="{5EF74948-BD10-4D2C-AA1E-5EBBDCBED7EC}" type="presOf" srcId="{D0361EE2-E6BC-48A2-9886-736E14D14EEF}" destId="{7EAC2B99-F859-4EFB-A215-25D287F0651B}" srcOrd="0" destOrd="1" presId="urn:microsoft.com/office/officeart/2005/8/layout/vList6"/>
    <dgm:cxn modelId="{1EBE8D5C-F8CF-4231-9965-459E86CAFDD1}" type="presOf" srcId="{9600DDA8-9603-47D6-B0FA-4F015546CA54}" destId="{E0908171-C627-4721-B744-1A77321140C1}" srcOrd="0" destOrd="0" presId="urn:microsoft.com/office/officeart/2005/8/layout/vList6"/>
    <dgm:cxn modelId="{CA89012B-8A03-4B8C-AE50-BE67701ADC44}" srcId="{DCF24DB3-3943-45D8-AD33-5194A5EA5B9E}" destId="{D0361EE2-E6BC-48A2-9886-736E14D14EEF}" srcOrd="1" destOrd="0" parTransId="{E9128C9F-9AFF-4A20-8DD0-D742EF194192}" sibTransId="{C2309D5B-AEEE-4613-9EA4-698462B60846}"/>
    <dgm:cxn modelId="{05DFB083-06ED-4E1F-91D4-8DC2F59C6F2A}" srcId="{E8677242-40C9-40D5-937E-39E17E657032}" destId="{9600DDA8-9603-47D6-B0FA-4F015546CA54}" srcOrd="0" destOrd="0" parTransId="{228AB7B8-D295-4D14-AE0B-D15CAD2D9BD2}" sibTransId="{B3AE93F1-33C0-4D51-9DE5-98C7AC62174B}"/>
    <dgm:cxn modelId="{D0F12CFD-09B2-46D2-B52E-A122B03D82C3}" srcId="{8FA942FB-0C44-4680-B076-13C420F0F452}" destId="{01FCA6C1-B919-46DB-9D06-1F643B90B74E}" srcOrd="1" destOrd="0" parTransId="{ACB07D29-7B97-482A-8030-FE36DFECD5D9}" sibTransId="{FADA8E76-4407-4BD9-8ACC-63571AAF01C0}"/>
    <dgm:cxn modelId="{90E369E6-54DB-4888-80CE-1D81A69F6C38}" type="presOf" srcId="{A999A38A-8BEF-47CB-BA5F-537AC4A6B472}" destId="{B736841B-439D-4198-B60F-1B4DB97A7A77}" srcOrd="0" destOrd="0" presId="urn:microsoft.com/office/officeart/2005/8/layout/vList6"/>
    <dgm:cxn modelId="{CEF8C949-74B2-4290-91E1-9D0BE27FCA18}" type="presOf" srcId="{01FCA6C1-B919-46DB-9D06-1F643B90B74E}" destId="{6017FB8E-6814-41DA-BBBE-8E6C7DB13303}" srcOrd="0" destOrd="0" presId="urn:microsoft.com/office/officeart/2005/8/layout/vList6"/>
    <dgm:cxn modelId="{3388BF2F-88C4-4C0D-B207-5D37B4711B4F}" srcId="{E8677242-40C9-40D5-937E-39E17E657032}" destId="{7DD6E408-80CA-4C82-B82C-F30E2B81B16B}" srcOrd="2" destOrd="0" parTransId="{5F7FBF6E-27CD-4D2E-BCC2-637B8A71A6B5}" sibTransId="{15EB4C81-A83A-482C-BA0C-455A5EAD107F}"/>
    <dgm:cxn modelId="{6B6EE54B-2D35-4C6E-AEF4-AEC2F94EDD9D}" type="presOf" srcId="{3623742B-3FAC-4599-A0D7-899705F203BF}" destId="{7EAC2B99-F859-4EFB-A215-25D287F0651B}" srcOrd="0" destOrd="0" presId="urn:microsoft.com/office/officeart/2005/8/layout/vList6"/>
    <dgm:cxn modelId="{0F407A3C-3BFA-438C-B9B3-2805D536617F}" srcId="{01FCA6C1-B919-46DB-9D06-1F643B90B74E}" destId="{A999A38A-8BEF-47CB-BA5F-537AC4A6B472}" srcOrd="0" destOrd="0" parTransId="{7A7970ED-EC60-4922-968F-AAF299A22065}" sibTransId="{189D3918-EFA6-47F8-943F-2CDB6BB6DD76}"/>
    <dgm:cxn modelId="{9E584893-F0D5-41DD-8A43-63EA203CD7B7}" type="presParOf" srcId="{6433D21A-9E50-409C-8541-4E8F88915DDA}" destId="{274ADD10-A5CA-4C92-B95E-9698C751D661}" srcOrd="0" destOrd="0" presId="urn:microsoft.com/office/officeart/2005/8/layout/vList6"/>
    <dgm:cxn modelId="{F13A0BBF-A6E9-4578-A914-D37D2770CED3}" type="presParOf" srcId="{274ADD10-A5CA-4C92-B95E-9698C751D661}" destId="{AF57E40C-19DC-4BED-8855-E88A8A72F361}" srcOrd="0" destOrd="0" presId="urn:microsoft.com/office/officeart/2005/8/layout/vList6"/>
    <dgm:cxn modelId="{26D70DCF-471F-4AA5-8256-4A11C315BF64}" type="presParOf" srcId="{274ADD10-A5CA-4C92-B95E-9698C751D661}" destId="{E0908171-C627-4721-B744-1A77321140C1}" srcOrd="1" destOrd="0" presId="urn:microsoft.com/office/officeart/2005/8/layout/vList6"/>
    <dgm:cxn modelId="{C2B016CA-ACE2-4DB5-9DEA-CDD0F9F231EF}" type="presParOf" srcId="{6433D21A-9E50-409C-8541-4E8F88915DDA}" destId="{FD43F5C6-E40D-4C68-8203-444437DCC7A5}" srcOrd="1" destOrd="0" presId="urn:microsoft.com/office/officeart/2005/8/layout/vList6"/>
    <dgm:cxn modelId="{A5734261-9729-4416-A358-677C76408671}" type="presParOf" srcId="{6433D21A-9E50-409C-8541-4E8F88915DDA}" destId="{4B044E4A-601D-4232-B4CB-FE5C7F9DE3CA}" srcOrd="2" destOrd="0" presId="urn:microsoft.com/office/officeart/2005/8/layout/vList6"/>
    <dgm:cxn modelId="{293D4F62-AF8C-4A0B-B718-3596F91E1D56}" type="presParOf" srcId="{4B044E4A-601D-4232-B4CB-FE5C7F9DE3CA}" destId="{6017FB8E-6814-41DA-BBBE-8E6C7DB13303}" srcOrd="0" destOrd="0" presId="urn:microsoft.com/office/officeart/2005/8/layout/vList6"/>
    <dgm:cxn modelId="{7401CF3B-DFAA-4ADA-BFB8-2161838C80B3}" type="presParOf" srcId="{4B044E4A-601D-4232-B4CB-FE5C7F9DE3CA}" destId="{B736841B-439D-4198-B60F-1B4DB97A7A77}" srcOrd="1" destOrd="0" presId="urn:microsoft.com/office/officeart/2005/8/layout/vList6"/>
    <dgm:cxn modelId="{8397C8DA-34BB-4E47-8853-B07C343E7F38}" type="presParOf" srcId="{6433D21A-9E50-409C-8541-4E8F88915DDA}" destId="{FA61B047-BDEE-4E72-AC7D-36CFC13B9C31}" srcOrd="3" destOrd="0" presId="urn:microsoft.com/office/officeart/2005/8/layout/vList6"/>
    <dgm:cxn modelId="{7849C0B3-23BD-4679-ADCF-17549F51682C}" type="presParOf" srcId="{6433D21A-9E50-409C-8541-4E8F88915DDA}" destId="{04A2589A-8B00-4706-9D0F-98172F455B47}" srcOrd="4" destOrd="0" presId="urn:microsoft.com/office/officeart/2005/8/layout/vList6"/>
    <dgm:cxn modelId="{F22E3B4C-CFA0-4A2E-A1C2-A850F7D1A24D}" type="presParOf" srcId="{04A2589A-8B00-4706-9D0F-98172F455B47}" destId="{3B60BD54-A694-48C2-9196-E42F8FA3B6AC}" srcOrd="0" destOrd="0" presId="urn:microsoft.com/office/officeart/2005/8/layout/vList6"/>
    <dgm:cxn modelId="{4401841A-2DA6-40F0-B165-C0FD847BEAC6}" type="presParOf" srcId="{04A2589A-8B00-4706-9D0F-98172F455B47}" destId="{7EAC2B99-F859-4EFB-A215-25D287F0651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E2988-7E27-44BA-8074-60087CEDE6A3}">
      <dsp:nvSpPr>
        <dsp:cNvPr id="0" name=""/>
        <dsp:cNvSpPr/>
      </dsp:nvSpPr>
      <dsp:spPr>
        <a:xfrm>
          <a:off x="0" y="21821"/>
          <a:ext cx="7858800" cy="1292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0" kern="1200" smtClean="0"/>
            <a:t>Pacientes com diabetes tipo 2 apresentam duas a quatro vezes mais complicações cardiovasculares do que pessoas sem diabetes</a:t>
          </a:r>
          <a:endParaRPr lang="pt-BR" sz="1900" kern="1200"/>
        </a:p>
      </dsp:txBody>
      <dsp:txXfrm>
        <a:off x="63089" y="84910"/>
        <a:ext cx="7732622" cy="1166201"/>
      </dsp:txXfrm>
    </dsp:sp>
    <dsp:sp modelId="{1B57A2A5-2063-452A-A208-474930832B2B}">
      <dsp:nvSpPr>
        <dsp:cNvPr id="0" name=""/>
        <dsp:cNvSpPr/>
      </dsp:nvSpPr>
      <dsp:spPr>
        <a:xfrm>
          <a:off x="0" y="1368920"/>
          <a:ext cx="7858800" cy="1292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0" kern="1200" smtClean="0"/>
            <a:t>Degludeca: Insulina Basal de Ultra-Longa duração, utilizada uma vez ao dia, aprovada para uso em adultos, adolescentes e crianças com diabetes. </a:t>
          </a:r>
          <a:endParaRPr lang="pt-BR" sz="1900" kern="1200"/>
        </a:p>
      </dsp:txBody>
      <dsp:txXfrm>
        <a:off x="63089" y="1432009"/>
        <a:ext cx="7732622" cy="1166201"/>
      </dsp:txXfrm>
    </dsp:sp>
    <dsp:sp modelId="{6F7ABB0F-F5C3-4A4E-BAAC-C0B2817D11EB}">
      <dsp:nvSpPr>
        <dsp:cNvPr id="0" name=""/>
        <dsp:cNvSpPr/>
      </dsp:nvSpPr>
      <dsp:spPr>
        <a:xfrm>
          <a:off x="0" y="2716020"/>
          <a:ext cx="7858800" cy="1292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0" kern="1200" smtClean="0"/>
            <a:t>Estudos prévios não cegos mostraram menor variabilidade no efeito de redução da glicose no dia-a-dia e menores taxas de hipoglicemia do que a insulina Glargina à mas faltam dados sobre a segurança cardiovascular da Degludeca</a:t>
          </a:r>
          <a:endParaRPr lang="pt-BR" sz="1900" kern="1200"/>
        </a:p>
      </dsp:txBody>
      <dsp:txXfrm>
        <a:off x="63089" y="2779109"/>
        <a:ext cx="7732622" cy="1166201"/>
      </dsp:txXfrm>
    </dsp:sp>
    <dsp:sp modelId="{D1672C2D-AD40-467A-8659-91592C62D6AD}">
      <dsp:nvSpPr>
        <dsp:cNvPr id="0" name=""/>
        <dsp:cNvSpPr/>
      </dsp:nvSpPr>
      <dsp:spPr>
        <a:xfrm>
          <a:off x="0" y="4063119"/>
          <a:ext cx="7858800" cy="1292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smtClean="0"/>
            <a:t>FDA (Food and Drug Administration):  exigiu estudos para avaliar a segurança cardiovascular do Degludec  em comparação com a Glargina para aprovação do medicamento.</a:t>
          </a:r>
          <a:endParaRPr lang="pt-BR" sz="1900" kern="1200"/>
        </a:p>
      </dsp:txBody>
      <dsp:txXfrm>
        <a:off x="63089" y="4126208"/>
        <a:ext cx="7732622" cy="116620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1FD7C-4A3A-4D5F-BF6E-C6A72420CA8F}">
      <dsp:nvSpPr>
        <dsp:cNvPr id="0" name=""/>
        <dsp:cNvSpPr/>
      </dsp:nvSpPr>
      <dsp:spPr>
        <a:xfrm>
          <a:off x="4176464" y="2655082"/>
          <a:ext cx="3271032" cy="378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233"/>
              </a:lnTo>
              <a:lnTo>
                <a:pt x="3271032" y="189233"/>
              </a:lnTo>
              <a:lnTo>
                <a:pt x="3271032" y="3784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6F5054-FC79-42F9-B901-2A43196A32B4}">
      <dsp:nvSpPr>
        <dsp:cNvPr id="0" name=""/>
        <dsp:cNvSpPr/>
      </dsp:nvSpPr>
      <dsp:spPr>
        <a:xfrm>
          <a:off x="4176464" y="2655082"/>
          <a:ext cx="1090344" cy="378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233"/>
              </a:lnTo>
              <a:lnTo>
                <a:pt x="1090344" y="189233"/>
              </a:lnTo>
              <a:lnTo>
                <a:pt x="1090344" y="3784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1C7E16-7671-4ABF-9AA1-2372190897E6}">
      <dsp:nvSpPr>
        <dsp:cNvPr id="0" name=""/>
        <dsp:cNvSpPr/>
      </dsp:nvSpPr>
      <dsp:spPr>
        <a:xfrm>
          <a:off x="3086119" y="2655082"/>
          <a:ext cx="1090344" cy="378466"/>
        </a:xfrm>
        <a:custGeom>
          <a:avLst/>
          <a:gdLst/>
          <a:ahLst/>
          <a:cxnLst/>
          <a:rect l="0" t="0" r="0" b="0"/>
          <a:pathLst>
            <a:path>
              <a:moveTo>
                <a:pt x="1090344" y="0"/>
              </a:moveTo>
              <a:lnTo>
                <a:pt x="1090344" y="189233"/>
              </a:lnTo>
              <a:lnTo>
                <a:pt x="0" y="189233"/>
              </a:lnTo>
              <a:lnTo>
                <a:pt x="0" y="3784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CD158-C409-42DB-B0FF-6197D0CF2726}">
      <dsp:nvSpPr>
        <dsp:cNvPr id="0" name=""/>
        <dsp:cNvSpPr/>
      </dsp:nvSpPr>
      <dsp:spPr>
        <a:xfrm>
          <a:off x="905431" y="2655082"/>
          <a:ext cx="3271032" cy="378466"/>
        </a:xfrm>
        <a:custGeom>
          <a:avLst/>
          <a:gdLst/>
          <a:ahLst/>
          <a:cxnLst/>
          <a:rect l="0" t="0" r="0" b="0"/>
          <a:pathLst>
            <a:path>
              <a:moveTo>
                <a:pt x="3271032" y="0"/>
              </a:moveTo>
              <a:lnTo>
                <a:pt x="3271032" y="189233"/>
              </a:lnTo>
              <a:lnTo>
                <a:pt x="0" y="189233"/>
              </a:lnTo>
              <a:lnTo>
                <a:pt x="0" y="3784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A2D61-E76E-42D7-8995-B36D185AF383}">
      <dsp:nvSpPr>
        <dsp:cNvPr id="0" name=""/>
        <dsp:cNvSpPr/>
      </dsp:nvSpPr>
      <dsp:spPr>
        <a:xfrm>
          <a:off x="3275353" y="1753971"/>
          <a:ext cx="1802221" cy="9011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kern="1200" dirty="0" smtClean="0"/>
            <a:t>Aos 24 meses</a:t>
          </a:r>
          <a:endParaRPr lang="pt-BR" sz="1100" kern="1200" dirty="0"/>
        </a:p>
      </dsp:txBody>
      <dsp:txXfrm>
        <a:off x="3275353" y="1753971"/>
        <a:ext cx="1802221" cy="901110"/>
      </dsp:txXfrm>
    </dsp:sp>
    <dsp:sp modelId="{C6E4263F-86EB-4C14-855D-31BA874AD1A7}">
      <dsp:nvSpPr>
        <dsp:cNvPr id="0" name=""/>
        <dsp:cNvSpPr/>
      </dsp:nvSpPr>
      <dsp:spPr>
        <a:xfrm>
          <a:off x="4320" y="3033549"/>
          <a:ext cx="1802221" cy="9011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kern="1200" dirty="0" smtClean="0"/>
            <a:t>Hba1c 7,5% nos dois grupos, com uma diferença de tratamento estimada de 0,01 pontos percentuais (IC 95%, -0,05 a 0,07; P = 0,78 na análise post hoc). </a:t>
          </a:r>
          <a:endParaRPr lang="pt-BR" sz="1100" kern="1200" dirty="0"/>
        </a:p>
      </dsp:txBody>
      <dsp:txXfrm>
        <a:off x="4320" y="3033549"/>
        <a:ext cx="1802221" cy="901110"/>
      </dsp:txXfrm>
    </dsp:sp>
    <dsp:sp modelId="{CC65C28F-8BCF-4CB4-93CE-C71FB7D47AD8}">
      <dsp:nvSpPr>
        <dsp:cNvPr id="0" name=""/>
        <dsp:cNvSpPr/>
      </dsp:nvSpPr>
      <dsp:spPr>
        <a:xfrm>
          <a:off x="2185009" y="3033549"/>
          <a:ext cx="1802221" cy="9011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100" kern="1200" dirty="0" smtClean="0"/>
            <a:t>GJ semelhantes nos dois grupos; o valor mediano para todos os pacientes foi de 95 mg por decilitro   </a:t>
          </a:r>
          <a:endParaRPr lang="pt-BR" sz="1100" kern="1200" dirty="0"/>
        </a:p>
      </dsp:txBody>
      <dsp:txXfrm>
        <a:off x="2185009" y="3033549"/>
        <a:ext cx="1802221" cy="901110"/>
      </dsp:txXfrm>
    </dsp:sp>
    <dsp:sp modelId="{489FFF6D-9332-4421-B3CD-CE5446003D15}">
      <dsp:nvSpPr>
        <dsp:cNvPr id="0" name=""/>
        <dsp:cNvSpPr/>
      </dsp:nvSpPr>
      <dsp:spPr>
        <a:xfrm>
          <a:off x="4365697" y="3033549"/>
          <a:ext cx="1802221" cy="9011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GJ significativamente menor no grupo </a:t>
          </a:r>
          <a:r>
            <a:rPr lang="pt-BR" sz="1100" kern="1200" dirty="0" err="1" smtClean="0"/>
            <a:t>degludeca</a:t>
          </a:r>
          <a:r>
            <a:rPr lang="pt-BR" sz="1100" kern="1200" dirty="0" smtClean="0"/>
            <a:t> do que no grupo </a:t>
          </a:r>
          <a:r>
            <a:rPr lang="pt-BR" sz="1100" kern="1200" dirty="0" err="1" smtClean="0"/>
            <a:t>glargina</a:t>
          </a:r>
          <a:r>
            <a:rPr lang="pt-BR" sz="1100" kern="1200" dirty="0" smtClean="0"/>
            <a:t> </a:t>
          </a:r>
          <a:r>
            <a:rPr lang="pt-BR" sz="1100" b="1" kern="1200" dirty="0" smtClean="0">
              <a:solidFill>
                <a:schemeClr val="accent2"/>
              </a:solidFill>
            </a:rPr>
            <a:t>(128±56 vs. 136±57mg per </a:t>
          </a:r>
          <a:r>
            <a:rPr lang="pt-BR" sz="1100" b="1" kern="1200" dirty="0" err="1" smtClean="0">
              <a:solidFill>
                <a:schemeClr val="accent2"/>
              </a:solidFill>
            </a:rPr>
            <a:t>deciliter</a:t>
          </a:r>
          <a:r>
            <a:rPr lang="pt-BR" sz="1100" b="1" kern="1200" dirty="0" smtClean="0">
              <a:solidFill>
                <a:schemeClr val="accent2"/>
              </a:solidFill>
            </a:rPr>
            <a:t>, P&lt;0.001).</a:t>
          </a:r>
          <a:endParaRPr lang="pt-BR" sz="1100" b="1" kern="1200" dirty="0">
            <a:solidFill>
              <a:schemeClr val="accent2"/>
            </a:solidFill>
          </a:endParaRPr>
        </a:p>
      </dsp:txBody>
      <dsp:txXfrm>
        <a:off x="4365697" y="3033549"/>
        <a:ext cx="1802221" cy="901110"/>
      </dsp:txXfrm>
    </dsp:sp>
    <dsp:sp modelId="{4B5C5D29-0B1F-4D2E-BAE2-AD59309FEB8D}">
      <dsp:nvSpPr>
        <dsp:cNvPr id="0" name=""/>
        <dsp:cNvSpPr/>
      </dsp:nvSpPr>
      <dsp:spPr>
        <a:xfrm>
          <a:off x="6546385" y="3033549"/>
          <a:ext cx="1802221" cy="9011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Níveis glicêmicos plasmáticos de jejum em laboratório diminuíram mais no </a:t>
          </a:r>
          <a:r>
            <a:rPr lang="pt-BR" sz="1100" kern="1200" dirty="0" err="1" smtClean="0"/>
            <a:t>degludeca</a:t>
          </a:r>
          <a:r>
            <a:rPr lang="pt-BR" sz="1100" kern="1200" dirty="0" smtClean="0"/>
            <a:t> do que no </a:t>
          </a:r>
          <a:r>
            <a:rPr lang="pt-BR" sz="1100" kern="1200" dirty="0" err="1" smtClean="0"/>
            <a:t>glargina</a:t>
          </a:r>
          <a:r>
            <a:rPr lang="pt-BR" sz="1100" kern="1200" dirty="0" smtClean="0"/>
            <a:t> </a:t>
          </a:r>
          <a:endParaRPr lang="pt-BR" sz="1100" kern="1200" dirty="0"/>
        </a:p>
      </dsp:txBody>
      <dsp:txXfrm>
        <a:off x="6546385" y="3033549"/>
        <a:ext cx="1802221" cy="90111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39AA09-3715-44BE-ADA0-FE1783942A3A}">
      <dsp:nvSpPr>
        <dsp:cNvPr id="0" name=""/>
        <dsp:cNvSpPr/>
      </dsp:nvSpPr>
      <dsp:spPr>
        <a:xfrm>
          <a:off x="0" y="96615"/>
          <a:ext cx="8352928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/>
            <a:t>Taxas eventos adversos semelhantes em ambos;</a:t>
          </a:r>
          <a:endParaRPr lang="pt-BR" sz="2000" kern="1200"/>
        </a:p>
      </dsp:txBody>
      <dsp:txXfrm>
        <a:off x="51403" y="148018"/>
        <a:ext cx="8250122" cy="950194"/>
      </dsp:txXfrm>
    </dsp:sp>
    <dsp:sp modelId="{762497D9-CE06-4FDB-9716-9188117564DD}">
      <dsp:nvSpPr>
        <dsp:cNvPr id="0" name=""/>
        <dsp:cNvSpPr/>
      </dsp:nvSpPr>
      <dsp:spPr>
        <a:xfrm>
          <a:off x="0" y="1207216"/>
          <a:ext cx="8352928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/>
            <a:t>98% não completaram a consulta final de seguimento ou faleceram durante o estudo; O estado vital era conhecido por 99,9% dos pacientes; </a:t>
          </a:r>
          <a:endParaRPr lang="pt-BR" sz="2000" kern="1200"/>
        </a:p>
      </dsp:txBody>
      <dsp:txXfrm>
        <a:off x="51403" y="1258619"/>
        <a:ext cx="8250122" cy="950194"/>
      </dsp:txXfrm>
    </dsp:sp>
    <dsp:sp modelId="{B2F3181E-90D4-467F-951E-582F084219CA}">
      <dsp:nvSpPr>
        <dsp:cNvPr id="0" name=""/>
        <dsp:cNvSpPr/>
      </dsp:nvSpPr>
      <dsp:spPr>
        <a:xfrm>
          <a:off x="0" y="2317816"/>
          <a:ext cx="8352928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/>
            <a:t>Cinco pacientes (0,06%) perderam o acompanhamento e três pacientes (0,04%); retiraram o consentimento no momento do bloqueio do banco de dados;</a:t>
          </a:r>
          <a:endParaRPr lang="pt-BR" sz="2000" kern="1200"/>
        </a:p>
      </dsp:txBody>
      <dsp:txXfrm>
        <a:off x="51403" y="2369219"/>
        <a:ext cx="8250122" cy="950194"/>
      </dsp:txXfrm>
    </dsp:sp>
    <dsp:sp modelId="{87C41B8C-B2FF-4B7C-8803-B9471656760B}">
      <dsp:nvSpPr>
        <dsp:cNvPr id="0" name=""/>
        <dsp:cNvSpPr/>
      </dsp:nvSpPr>
      <dsp:spPr>
        <a:xfrm>
          <a:off x="0" y="3428416"/>
          <a:ext cx="8352928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/>
            <a:t>Mediana do tempo de observação </a:t>
          </a:r>
          <a:r>
            <a:rPr lang="pt-BR" sz="2000" kern="1200" smtClean="0">
              <a:sym typeface="Wingdings" panose="05000000000000000000" pitchFamily="2" charset="2"/>
            </a:rPr>
            <a:t></a:t>
          </a:r>
          <a:r>
            <a:rPr lang="pt-BR" sz="2000" kern="1200" smtClean="0"/>
            <a:t> 1,99 anos. </a:t>
          </a:r>
          <a:endParaRPr lang="pt-BR" sz="2000" kern="1200"/>
        </a:p>
      </dsp:txBody>
      <dsp:txXfrm>
        <a:off x="51403" y="3479819"/>
        <a:ext cx="8250122" cy="950194"/>
      </dsp:txXfrm>
    </dsp:sp>
    <dsp:sp modelId="{35227857-0337-475A-8721-5B721F44452B}">
      <dsp:nvSpPr>
        <dsp:cNvPr id="0" name=""/>
        <dsp:cNvSpPr/>
      </dsp:nvSpPr>
      <dsp:spPr>
        <a:xfrm>
          <a:off x="0" y="4539016"/>
          <a:ext cx="8352928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/>
            <a:t>Tempo médio de exposição </a:t>
          </a:r>
          <a:r>
            <a:rPr lang="pt-BR" sz="2000" kern="1200" smtClean="0">
              <a:sym typeface="Wingdings" panose="05000000000000000000" pitchFamily="2" charset="2"/>
            </a:rPr>
            <a:t></a:t>
          </a:r>
          <a:r>
            <a:rPr lang="pt-BR" sz="2000" kern="1200" smtClean="0"/>
            <a:t> 1,83 anos.</a:t>
          </a:r>
          <a:endParaRPr lang="pt-BR" sz="2000" kern="1200"/>
        </a:p>
      </dsp:txBody>
      <dsp:txXfrm>
        <a:off x="51403" y="4590419"/>
        <a:ext cx="8250122" cy="950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0ABE57-063D-4524-9663-2DE45DCDF49D}">
      <dsp:nvSpPr>
        <dsp:cNvPr id="0" name=""/>
        <dsp:cNvSpPr/>
      </dsp:nvSpPr>
      <dsp:spPr>
        <a:xfrm>
          <a:off x="0" y="17819"/>
          <a:ext cx="8352720" cy="1764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0" kern="1200" dirty="0" smtClean="0"/>
            <a:t>Há diferença na segurança cardiovascular da Insulina </a:t>
          </a:r>
          <a:r>
            <a:rPr lang="pt-BR" sz="2600" b="0" kern="1200" dirty="0" err="1" smtClean="0"/>
            <a:t>Degludeca</a:t>
          </a:r>
          <a:r>
            <a:rPr lang="pt-BR" sz="2600" b="0" kern="1200" dirty="0" smtClean="0"/>
            <a:t> versus Insulina </a:t>
          </a:r>
          <a:r>
            <a:rPr lang="pt-BR" sz="2600" b="0" kern="1200" dirty="0" err="1" smtClean="0"/>
            <a:t>Glargina</a:t>
          </a:r>
          <a:r>
            <a:rPr lang="pt-BR" sz="2600" b="0" kern="1200" dirty="0" smtClean="0"/>
            <a:t> entre pacientes com Diabetes tipo 2 com alto risco de doença cardiovascular?</a:t>
          </a:r>
          <a:endParaRPr lang="pt-BR" sz="2600" kern="1200" dirty="0"/>
        </a:p>
      </dsp:txBody>
      <dsp:txXfrm>
        <a:off x="86129" y="103948"/>
        <a:ext cx="8180462" cy="15921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8E66EE-126E-4B2E-89D1-8DBE9FD25715}">
      <dsp:nvSpPr>
        <dsp:cNvPr id="0" name=""/>
        <dsp:cNvSpPr/>
      </dsp:nvSpPr>
      <dsp:spPr>
        <a:xfrm>
          <a:off x="0" y="116639"/>
          <a:ext cx="835272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/>
            <a:t>Desenho e tipo de estudo: </a:t>
          </a:r>
          <a:endParaRPr lang="pt-BR" sz="2400" kern="1200" dirty="0"/>
        </a:p>
      </dsp:txBody>
      <dsp:txXfrm>
        <a:off x="27415" y="144054"/>
        <a:ext cx="8297890" cy="506769"/>
      </dsp:txXfrm>
    </dsp:sp>
    <dsp:sp modelId="{AB1EC08B-78D6-4703-BC08-41E65462328B}">
      <dsp:nvSpPr>
        <dsp:cNvPr id="0" name=""/>
        <dsp:cNvSpPr/>
      </dsp:nvSpPr>
      <dsp:spPr>
        <a:xfrm>
          <a:off x="0" y="678239"/>
          <a:ext cx="8352720" cy="3030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199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900" b="0" kern="1200" smtClean="0"/>
            <a:t>Experimental/Ensaio clínico</a:t>
          </a:r>
          <a:endParaRPr lang="pt-BR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900" b="0" kern="1200" smtClean="0"/>
            <a:t>Longitudinal</a:t>
          </a:r>
          <a:endParaRPr lang="pt-BR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900" b="0" kern="1200" dirty="0" err="1" smtClean="0"/>
            <a:t>Treat-to-target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is</a:t>
          </a:r>
          <a:r>
            <a:rPr lang="pt-BR" sz="1900" b="0" kern="1200" dirty="0" smtClean="0"/>
            <a:t> a </a:t>
          </a:r>
          <a:r>
            <a:rPr lang="pt-BR" sz="1900" b="0" kern="1200" dirty="0" err="1" smtClean="0"/>
            <a:t>therapeutic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concept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that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considers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well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defined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and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specific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physiologic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targets</a:t>
          </a:r>
          <a:r>
            <a:rPr lang="pt-BR" sz="1900" b="0" kern="1200" dirty="0" smtClean="0"/>
            <a:t> as </a:t>
          </a:r>
          <a:r>
            <a:rPr lang="pt-BR" sz="1900" b="0" kern="1200" dirty="0" err="1" smtClean="0"/>
            <a:t>aims</a:t>
          </a:r>
          <a:r>
            <a:rPr lang="pt-BR" sz="1900" b="0" kern="1200" dirty="0" smtClean="0"/>
            <a:t> in </a:t>
          </a:r>
          <a:r>
            <a:rPr lang="pt-BR" sz="1900" b="0" kern="1200" dirty="0" err="1" smtClean="0"/>
            <a:t>controlling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the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pathophysiology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of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the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disease</a:t>
          </a:r>
          <a:r>
            <a:rPr lang="pt-BR" sz="1900" b="0" kern="1200" dirty="0" smtClean="0"/>
            <a:t>.</a:t>
          </a:r>
          <a:endParaRPr lang="pt-B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900" b="0" kern="1200" dirty="0" smtClean="0"/>
            <a:t>DEVOTE </a:t>
          </a:r>
          <a:r>
            <a:rPr lang="pt-BR" sz="1900" b="0" kern="1200" dirty="0" err="1" smtClean="0"/>
            <a:t>is</a:t>
          </a:r>
          <a:r>
            <a:rPr lang="pt-BR" sz="1900" b="0" kern="1200" dirty="0" smtClean="0"/>
            <a:t> a </a:t>
          </a:r>
          <a:r>
            <a:rPr lang="pt-BR" sz="1900" b="0" kern="1200" dirty="0" err="1" smtClean="0"/>
            <a:t>phase</a:t>
          </a:r>
          <a:r>
            <a:rPr lang="pt-BR" sz="1900" b="0" kern="1200" dirty="0" smtClean="0"/>
            <a:t> 3b, </a:t>
          </a:r>
          <a:r>
            <a:rPr lang="pt-BR" sz="1900" b="0" kern="1200" dirty="0" err="1" smtClean="0"/>
            <a:t>multicenter</a:t>
          </a:r>
          <a:r>
            <a:rPr lang="pt-BR" sz="1900" b="0" kern="1200" dirty="0" smtClean="0"/>
            <a:t>, </a:t>
          </a:r>
          <a:r>
            <a:rPr lang="pt-BR" sz="1900" b="0" kern="1200" dirty="0" err="1" smtClean="0"/>
            <a:t>international</a:t>
          </a:r>
          <a:r>
            <a:rPr lang="pt-BR" sz="1900" b="0" kern="1200" dirty="0" smtClean="0"/>
            <a:t>, </a:t>
          </a:r>
          <a:r>
            <a:rPr lang="pt-BR" sz="1900" b="0" kern="1200" dirty="0" err="1" smtClean="0"/>
            <a:t>randomized</a:t>
          </a:r>
          <a:r>
            <a:rPr lang="pt-BR" sz="1900" b="0" kern="1200" dirty="0" smtClean="0"/>
            <a:t>, </a:t>
          </a:r>
          <a:r>
            <a:rPr lang="pt-BR" sz="1900" b="0" kern="1200" dirty="0" err="1" smtClean="0"/>
            <a:t>double-blind</a:t>
          </a:r>
          <a:r>
            <a:rPr lang="pt-BR" sz="1900" b="0" kern="1200" dirty="0" smtClean="0"/>
            <a:t>, </a:t>
          </a:r>
          <a:r>
            <a:rPr lang="pt-BR" sz="1900" b="0" kern="1200" dirty="0" err="1" smtClean="0"/>
            <a:t>active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comparator-controlled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trial</a:t>
          </a:r>
          <a:r>
            <a:rPr lang="pt-BR" sz="1900" b="0" kern="1200" dirty="0" smtClean="0"/>
            <a:t>, </a:t>
          </a:r>
          <a:r>
            <a:rPr lang="pt-BR" sz="1900" b="0" kern="1200" dirty="0" err="1" smtClean="0"/>
            <a:t>designed</a:t>
          </a:r>
          <a:r>
            <a:rPr lang="pt-BR" sz="1900" b="0" kern="1200" dirty="0" smtClean="0"/>
            <a:t> as </a:t>
          </a:r>
          <a:r>
            <a:rPr lang="pt-BR" sz="1900" b="0" kern="1200" dirty="0" err="1" smtClean="0"/>
            <a:t>an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event-driven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trial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that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would</a:t>
          </a:r>
          <a:r>
            <a:rPr lang="pt-BR" sz="1900" b="0" kern="1200" dirty="0" smtClean="0"/>
            <a:t> continue </a:t>
          </a:r>
          <a:r>
            <a:rPr lang="pt-BR" sz="1900" b="0" kern="1200" dirty="0" err="1" smtClean="0"/>
            <a:t>until</a:t>
          </a:r>
          <a:r>
            <a:rPr lang="pt-BR" sz="1900" b="0" kern="1200" dirty="0" smtClean="0"/>
            <a:t> 633 </a:t>
          </a:r>
          <a:r>
            <a:rPr lang="pt-BR" sz="1900" b="0" kern="1200" dirty="0" err="1" smtClean="0"/>
            <a:t>positively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adjudicated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primary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events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were</a:t>
          </a:r>
          <a:r>
            <a:rPr lang="pt-BR" sz="1900" b="0" kern="1200" dirty="0" smtClean="0"/>
            <a:t> </a:t>
          </a:r>
          <a:r>
            <a:rPr lang="pt-BR" sz="1900" b="0" kern="1200" dirty="0" err="1" smtClean="0"/>
            <a:t>accrued</a:t>
          </a:r>
          <a:r>
            <a:rPr lang="pt-BR" sz="1900" b="0" kern="1200" dirty="0" smtClean="0"/>
            <a:t>. (</a:t>
          </a:r>
          <a:r>
            <a:rPr lang="pt-BR" sz="1900" b="0" kern="1200" dirty="0" smtClean="0"/>
            <a:t>Estudo de fase 3A-  2 a 4 anos (</a:t>
          </a:r>
          <a:r>
            <a:rPr lang="pt-BR" sz="1900" b="0" kern="1200" dirty="0" err="1" smtClean="0"/>
            <a:t>IIIa</a:t>
          </a:r>
          <a:r>
            <a:rPr lang="pt-BR" sz="1900" b="0" kern="1200" dirty="0" smtClean="0"/>
            <a:t> – até a apresentação do registro); 1 a 3 anos (</a:t>
          </a:r>
          <a:r>
            <a:rPr lang="pt-BR" sz="1900" b="0" kern="1200" dirty="0" err="1" smtClean="0"/>
            <a:t>IIIb</a:t>
          </a:r>
          <a:r>
            <a:rPr lang="pt-BR" sz="1900" b="0" kern="1200" dirty="0" smtClean="0"/>
            <a:t> – até a aprovação)</a:t>
          </a:r>
          <a:endParaRPr lang="pt-B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900" b="0" kern="1200" smtClean="0"/>
            <a:t>10/2013 a 11/2014 em 20 países</a:t>
          </a:r>
          <a:endParaRPr lang="pt-BR" sz="1900" kern="1200"/>
        </a:p>
      </dsp:txBody>
      <dsp:txXfrm>
        <a:off x="0" y="678239"/>
        <a:ext cx="8352720" cy="3030480"/>
      </dsp:txXfrm>
    </dsp:sp>
    <dsp:sp modelId="{BC4CAB1E-4D6B-458E-A15E-0CF204FEF4B0}">
      <dsp:nvSpPr>
        <dsp:cNvPr id="0" name=""/>
        <dsp:cNvSpPr/>
      </dsp:nvSpPr>
      <dsp:spPr>
        <a:xfrm>
          <a:off x="0" y="3708720"/>
          <a:ext cx="835272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0" kern="1200" smtClean="0"/>
            <a:t>População e amostra</a:t>
          </a:r>
          <a:endParaRPr lang="pt-BR" sz="2400" kern="1200"/>
        </a:p>
      </dsp:txBody>
      <dsp:txXfrm>
        <a:off x="27415" y="3736135"/>
        <a:ext cx="8297890" cy="506769"/>
      </dsp:txXfrm>
    </dsp:sp>
    <dsp:sp modelId="{541AC2FD-5015-44A1-989F-BCA62218647C}">
      <dsp:nvSpPr>
        <dsp:cNvPr id="0" name=""/>
        <dsp:cNvSpPr/>
      </dsp:nvSpPr>
      <dsp:spPr>
        <a:xfrm>
          <a:off x="0" y="4270320"/>
          <a:ext cx="8352720" cy="869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199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900" b="0" kern="1200" smtClean="0"/>
            <a:t>Aleatória randomizada</a:t>
          </a:r>
          <a:endParaRPr lang="pt-BR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900" b="0" kern="1200" smtClean="0"/>
            <a:t>7637 pacientes com diabetes tipo 2 em alto risco de eventos cardiovasculares</a:t>
          </a:r>
          <a:endParaRPr lang="pt-BR" sz="1900" kern="1200"/>
        </a:p>
      </dsp:txBody>
      <dsp:txXfrm>
        <a:off x="0" y="4270320"/>
        <a:ext cx="8352720" cy="8694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4A5F0-397F-4990-868F-B218A5562354}">
      <dsp:nvSpPr>
        <dsp:cNvPr id="0" name=""/>
        <dsp:cNvSpPr/>
      </dsp:nvSpPr>
      <dsp:spPr>
        <a:xfrm rot="5400000">
          <a:off x="1519033" y="2331150"/>
          <a:ext cx="2084783" cy="237345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8F1D85-23DB-4DBE-BBC2-903085CB5502}">
      <dsp:nvSpPr>
        <dsp:cNvPr id="0" name=""/>
        <dsp:cNvSpPr/>
      </dsp:nvSpPr>
      <dsp:spPr>
        <a:xfrm>
          <a:off x="966692" y="20126"/>
          <a:ext cx="3509547" cy="245656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smtClean="0"/>
            <a:t>Desenho e tipo de estudo: </a:t>
          </a:r>
          <a:r>
            <a:rPr lang="pt-BR" sz="1400" b="0" kern="1200" smtClean="0"/>
            <a:t>This trial was designed to demonstrate statistical noninferiority of IDeg vs IGlar for the primary end point.</a:t>
          </a:r>
          <a:endParaRPr lang="pt-BR" sz="1400" kern="1200"/>
        </a:p>
      </dsp:txBody>
      <dsp:txXfrm>
        <a:off x="1086633" y="140067"/>
        <a:ext cx="3269665" cy="2216687"/>
      </dsp:txXfrm>
    </dsp:sp>
    <dsp:sp modelId="{92959AD4-16E5-48B6-AF51-D4D66C0695B4}">
      <dsp:nvSpPr>
        <dsp:cNvPr id="0" name=""/>
        <dsp:cNvSpPr/>
      </dsp:nvSpPr>
      <dsp:spPr>
        <a:xfrm>
          <a:off x="4476239" y="254416"/>
          <a:ext cx="2552510" cy="1985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6EE8A-F447-4F73-80F1-892732BAFD39}">
      <dsp:nvSpPr>
        <dsp:cNvPr id="0" name=""/>
        <dsp:cNvSpPr/>
      </dsp:nvSpPr>
      <dsp:spPr>
        <a:xfrm>
          <a:off x="3876480" y="2779664"/>
          <a:ext cx="3509547" cy="245656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0" kern="1200" dirty="0" smtClean="0"/>
            <a:t>“</a:t>
          </a:r>
          <a:r>
            <a:rPr lang="pt-BR" sz="1400" b="0" kern="1200" dirty="0" err="1" smtClean="0"/>
            <a:t>Noninferiority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trials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test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whether</a:t>
          </a:r>
          <a:r>
            <a:rPr lang="pt-BR" sz="1400" b="0" kern="1200" dirty="0" smtClean="0"/>
            <a:t> a new experimental </a:t>
          </a:r>
          <a:r>
            <a:rPr lang="pt-BR" sz="1400" b="0" kern="1200" dirty="0" err="1" smtClean="0"/>
            <a:t>treatment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is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not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unacceptably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less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efficacious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than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an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active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control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treatment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already</a:t>
          </a:r>
          <a:r>
            <a:rPr lang="pt-BR" sz="1400" b="0" kern="1200" dirty="0" smtClean="0"/>
            <a:t> in use. </a:t>
          </a:r>
          <a:r>
            <a:rPr lang="pt-BR" sz="1400" b="0" kern="1200" dirty="0" err="1" smtClean="0"/>
            <a:t>With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continuous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improvements</a:t>
          </a:r>
          <a:r>
            <a:rPr lang="pt-BR" sz="1400" b="0" kern="1200" dirty="0" smtClean="0"/>
            <a:t> in </a:t>
          </a:r>
          <a:r>
            <a:rPr lang="pt-BR" sz="1400" b="0" kern="1200" dirty="0" err="1" smtClean="0"/>
            <a:t>health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technologies</a:t>
          </a:r>
          <a:r>
            <a:rPr lang="pt-BR" sz="1400" b="0" kern="1200" dirty="0" smtClean="0"/>
            <a:t>, standard </a:t>
          </a:r>
          <a:r>
            <a:rPr lang="pt-BR" sz="1400" b="0" kern="1200" dirty="0" err="1" smtClean="0"/>
            <a:t>care</a:t>
          </a:r>
          <a:r>
            <a:rPr lang="pt-BR" sz="1400" b="0" kern="1200" dirty="0" smtClean="0"/>
            <a:t>, </a:t>
          </a:r>
          <a:r>
            <a:rPr lang="pt-BR" sz="1400" b="0" kern="1200" dirty="0" err="1" smtClean="0"/>
            <a:t>and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clinical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outcomes</a:t>
          </a:r>
          <a:r>
            <a:rPr lang="pt-BR" sz="1400" b="0" kern="1200" dirty="0" smtClean="0"/>
            <a:t>, </a:t>
          </a:r>
          <a:r>
            <a:rPr lang="pt-BR" sz="1400" b="0" kern="1200" dirty="0" err="1" smtClean="0"/>
            <a:t>the</a:t>
          </a:r>
          <a:r>
            <a:rPr lang="pt-BR" sz="1400" b="0" kern="1200" dirty="0" smtClean="0"/>
            <a:t> incremental </a:t>
          </a:r>
          <a:r>
            <a:rPr lang="pt-BR" sz="1400" b="0" kern="1200" dirty="0" err="1" smtClean="0"/>
            <a:t>benefits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of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newly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developed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treatments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may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be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only</a:t>
          </a:r>
          <a:r>
            <a:rPr lang="pt-BR" sz="1400" b="0" kern="1200" dirty="0" smtClean="0"/>
            <a:t> marginal over </a:t>
          </a:r>
          <a:r>
            <a:rPr lang="pt-BR" sz="1400" b="0" kern="1200" dirty="0" err="1" smtClean="0"/>
            <a:t>existing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treatments</a:t>
          </a:r>
          <a:r>
            <a:rPr lang="pt-BR" sz="1400" b="0" kern="1200" dirty="0" smtClean="0"/>
            <a:t>. </a:t>
          </a:r>
          <a:r>
            <a:rPr lang="pt-BR" sz="1400" b="0" kern="1200" dirty="0" err="1" smtClean="0"/>
            <a:t>Sometimes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assigning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patients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to</a:t>
          </a:r>
          <a:r>
            <a:rPr lang="pt-BR" sz="1400" b="0" kern="1200" dirty="0" smtClean="0"/>
            <a:t> a placebo </a:t>
          </a:r>
          <a:r>
            <a:rPr lang="pt-BR" sz="1400" b="0" kern="1200" dirty="0" err="1" smtClean="0"/>
            <a:t>is</a:t>
          </a:r>
          <a:r>
            <a:rPr lang="pt-BR" sz="1400" b="0" kern="1200" dirty="0" smtClean="0"/>
            <a:t> </a:t>
          </a:r>
          <a:r>
            <a:rPr lang="pt-BR" sz="1400" b="0" kern="1200" dirty="0" err="1" smtClean="0"/>
            <a:t>unethical</a:t>
          </a:r>
          <a:r>
            <a:rPr lang="pt-BR" sz="1400" b="0" kern="1200" dirty="0" smtClean="0"/>
            <a:t>.”</a:t>
          </a:r>
          <a:endParaRPr lang="pt-BR" sz="1400" kern="1200" dirty="0"/>
        </a:p>
      </dsp:txBody>
      <dsp:txXfrm>
        <a:off x="3996421" y="2899605"/>
        <a:ext cx="3269665" cy="22166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A0D52-39E7-453D-9610-8A0538A6245D}">
      <dsp:nvSpPr>
        <dsp:cNvPr id="0" name=""/>
        <dsp:cNvSpPr/>
      </dsp:nvSpPr>
      <dsp:spPr>
        <a:xfrm>
          <a:off x="2458046" y="3419831"/>
          <a:ext cx="490946" cy="527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5473" y="0"/>
              </a:lnTo>
              <a:lnTo>
                <a:pt x="245473" y="527767"/>
              </a:lnTo>
              <a:lnTo>
                <a:pt x="490946" y="5277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E42DF1-715B-41C6-BB64-08531AA8B292}">
      <dsp:nvSpPr>
        <dsp:cNvPr id="0" name=""/>
        <dsp:cNvSpPr/>
      </dsp:nvSpPr>
      <dsp:spPr>
        <a:xfrm>
          <a:off x="2458046" y="2892063"/>
          <a:ext cx="490946" cy="527767"/>
        </a:xfrm>
        <a:custGeom>
          <a:avLst/>
          <a:gdLst/>
          <a:ahLst/>
          <a:cxnLst/>
          <a:rect l="0" t="0" r="0" b="0"/>
          <a:pathLst>
            <a:path>
              <a:moveTo>
                <a:pt x="0" y="527767"/>
              </a:moveTo>
              <a:lnTo>
                <a:pt x="245473" y="527767"/>
              </a:lnTo>
              <a:lnTo>
                <a:pt x="245473" y="0"/>
              </a:lnTo>
              <a:lnTo>
                <a:pt x="49094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EBDFB-BAE5-4541-9BA7-B166F371F8C3}">
      <dsp:nvSpPr>
        <dsp:cNvPr id="0" name=""/>
        <dsp:cNvSpPr/>
      </dsp:nvSpPr>
      <dsp:spPr>
        <a:xfrm>
          <a:off x="5403726" y="1836528"/>
          <a:ext cx="490946" cy="527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5473" y="0"/>
              </a:lnTo>
              <a:lnTo>
                <a:pt x="245473" y="527767"/>
              </a:lnTo>
              <a:lnTo>
                <a:pt x="490946" y="5277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62882-D425-4062-8A81-4E784957863E}">
      <dsp:nvSpPr>
        <dsp:cNvPr id="0" name=""/>
        <dsp:cNvSpPr/>
      </dsp:nvSpPr>
      <dsp:spPr>
        <a:xfrm>
          <a:off x="5403726" y="1308760"/>
          <a:ext cx="490946" cy="527767"/>
        </a:xfrm>
        <a:custGeom>
          <a:avLst/>
          <a:gdLst/>
          <a:ahLst/>
          <a:cxnLst/>
          <a:rect l="0" t="0" r="0" b="0"/>
          <a:pathLst>
            <a:path>
              <a:moveTo>
                <a:pt x="0" y="527767"/>
              </a:moveTo>
              <a:lnTo>
                <a:pt x="245473" y="527767"/>
              </a:lnTo>
              <a:lnTo>
                <a:pt x="245473" y="0"/>
              </a:lnTo>
              <a:lnTo>
                <a:pt x="49094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4944E-0400-4E26-AD8D-A351ECBE87B8}">
      <dsp:nvSpPr>
        <dsp:cNvPr id="0" name=""/>
        <dsp:cNvSpPr/>
      </dsp:nvSpPr>
      <dsp:spPr>
        <a:xfrm>
          <a:off x="2458046" y="1790808"/>
          <a:ext cx="4909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0946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913E1-A003-4612-B88F-3844875834B0}">
      <dsp:nvSpPr>
        <dsp:cNvPr id="0" name=""/>
        <dsp:cNvSpPr/>
      </dsp:nvSpPr>
      <dsp:spPr>
        <a:xfrm>
          <a:off x="3313" y="1462181"/>
          <a:ext cx="2454733" cy="748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smtClean="0"/>
            <a:t>Pacientes:</a:t>
          </a:r>
          <a:endParaRPr lang="pt-BR" sz="1300" kern="1200" dirty="0"/>
        </a:p>
      </dsp:txBody>
      <dsp:txXfrm>
        <a:off x="3313" y="1462181"/>
        <a:ext cx="2454733" cy="748693"/>
      </dsp:txXfrm>
    </dsp:sp>
    <dsp:sp modelId="{968640BC-5D16-4B59-9919-D01AD321FAD6}">
      <dsp:nvSpPr>
        <dsp:cNvPr id="0" name=""/>
        <dsp:cNvSpPr/>
      </dsp:nvSpPr>
      <dsp:spPr>
        <a:xfrm>
          <a:off x="2948993" y="1462181"/>
          <a:ext cx="2454733" cy="748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smtClean="0"/>
            <a:t>Em tratamento com pelo menos um</a:t>
          </a:r>
          <a:br>
            <a:rPr lang="pt-BR" sz="1300" b="0" kern="1200" smtClean="0"/>
          </a:br>
          <a:r>
            <a:rPr lang="pt-BR" sz="1300" b="0" kern="1200" smtClean="0"/>
            <a:t>agente anti-hiperglicemiante oral ou injetável </a:t>
          </a:r>
          <a:endParaRPr lang="pt-BR" sz="1300" kern="1200"/>
        </a:p>
      </dsp:txBody>
      <dsp:txXfrm>
        <a:off x="2948993" y="1462181"/>
        <a:ext cx="2454733" cy="748693"/>
      </dsp:txXfrm>
    </dsp:sp>
    <dsp:sp modelId="{AC8DAB2A-A7A3-425A-8E56-07812629BBEC}">
      <dsp:nvSpPr>
        <dsp:cNvPr id="0" name=""/>
        <dsp:cNvSpPr/>
      </dsp:nvSpPr>
      <dsp:spPr>
        <a:xfrm>
          <a:off x="5894673" y="934414"/>
          <a:ext cx="2454733" cy="748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dirty="0" smtClean="0"/>
            <a:t>Com nível de HbA1c  ≥ 7</a:t>
          </a:r>
          <a:r>
            <a:rPr lang="pt-BR" sz="1300" b="0" kern="1200" smtClean="0"/>
            <a:t>%,  </a:t>
          </a:r>
          <a:endParaRPr lang="pt-BR" sz="1300" kern="1200" dirty="0"/>
        </a:p>
      </dsp:txBody>
      <dsp:txXfrm>
        <a:off x="5894673" y="934414"/>
        <a:ext cx="2454733" cy="748693"/>
      </dsp:txXfrm>
    </dsp:sp>
    <dsp:sp modelId="{336D313A-A9CE-4DBF-8A30-503082C9A10D}">
      <dsp:nvSpPr>
        <dsp:cNvPr id="0" name=""/>
        <dsp:cNvSpPr/>
      </dsp:nvSpPr>
      <dsp:spPr>
        <a:xfrm>
          <a:off x="5894673" y="1989949"/>
          <a:ext cx="2454733" cy="748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dirty="0" smtClean="0"/>
            <a:t>Com nível de HbA1c ≤ 7%, se tratado com ≥ 20UI de insulina basal/dia</a:t>
          </a:r>
          <a:endParaRPr lang="pt-BR" sz="1300" kern="1200" dirty="0"/>
        </a:p>
      </dsp:txBody>
      <dsp:txXfrm>
        <a:off x="5894673" y="1989949"/>
        <a:ext cx="2454733" cy="748693"/>
      </dsp:txXfrm>
    </dsp:sp>
    <dsp:sp modelId="{949922E6-970E-4CE4-865E-7361DF8B8931}">
      <dsp:nvSpPr>
        <dsp:cNvPr id="0" name=""/>
        <dsp:cNvSpPr/>
      </dsp:nvSpPr>
      <dsp:spPr>
        <a:xfrm>
          <a:off x="3313" y="3045484"/>
          <a:ext cx="2454733" cy="748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smtClean="0"/>
            <a:t>Dois grupos de pacientes: </a:t>
          </a:r>
          <a:endParaRPr lang="pt-BR" sz="1300" kern="1200"/>
        </a:p>
      </dsp:txBody>
      <dsp:txXfrm>
        <a:off x="3313" y="3045484"/>
        <a:ext cx="2454733" cy="748693"/>
      </dsp:txXfrm>
    </dsp:sp>
    <dsp:sp modelId="{408B0C27-7B94-4A1C-A0BA-0E2DA06F2A55}">
      <dsp:nvSpPr>
        <dsp:cNvPr id="0" name=""/>
        <dsp:cNvSpPr/>
      </dsp:nvSpPr>
      <dsp:spPr>
        <a:xfrm>
          <a:off x="2948993" y="2517717"/>
          <a:ext cx="2454733" cy="748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smtClean="0"/>
            <a:t>Com 50 anos ou mais, com pelo menos uma condição cardiovascular ou renal  coexistente</a:t>
          </a:r>
          <a:endParaRPr lang="pt-BR" sz="1300" kern="1200"/>
        </a:p>
      </dsp:txBody>
      <dsp:txXfrm>
        <a:off x="2948993" y="2517717"/>
        <a:ext cx="2454733" cy="748693"/>
      </dsp:txXfrm>
    </dsp:sp>
    <dsp:sp modelId="{3F728A52-2026-4707-82E6-5964A6562C11}">
      <dsp:nvSpPr>
        <dsp:cNvPr id="0" name=""/>
        <dsp:cNvSpPr/>
      </dsp:nvSpPr>
      <dsp:spPr>
        <a:xfrm>
          <a:off x="2948993" y="3573252"/>
          <a:ext cx="2454733" cy="748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smtClean="0"/>
            <a:t>Com 60 anos de idade ou mais, com pelo menos um fator de risco cardiovascular.</a:t>
          </a:r>
          <a:endParaRPr lang="pt-BR" sz="1300" kern="1200"/>
        </a:p>
      </dsp:txBody>
      <dsp:txXfrm>
        <a:off x="2948993" y="3573252"/>
        <a:ext cx="2454733" cy="7486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B8A96-A212-4736-9C87-9505C08FE14E}">
      <dsp:nvSpPr>
        <dsp:cNvPr id="0" name=""/>
        <dsp:cNvSpPr/>
      </dsp:nvSpPr>
      <dsp:spPr>
        <a:xfrm>
          <a:off x="0" y="0"/>
          <a:ext cx="6431594" cy="102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smtClean="0"/>
            <a:t>Cada paciente recebeu Degludeca ou Glargina (ambos em frascos de 10 ml, idênticos, contendo 100 U por mililitro), dentro de seu plano de cuidado padrão, uma vez ao dia entre o jantar e a hora de dormir à (3818 pacientes receberam Degudec e 3819 Glargina) </a:t>
          </a:r>
          <a:endParaRPr lang="pt-BR" sz="1300" kern="1200"/>
        </a:p>
      </dsp:txBody>
      <dsp:txXfrm>
        <a:off x="29989" y="29989"/>
        <a:ext cx="5206924" cy="963926"/>
      </dsp:txXfrm>
    </dsp:sp>
    <dsp:sp modelId="{7AEB2281-9977-444E-BE3F-79386A8C0F1A}">
      <dsp:nvSpPr>
        <dsp:cNvPr id="0" name=""/>
        <dsp:cNvSpPr/>
      </dsp:nvSpPr>
      <dsp:spPr>
        <a:xfrm>
          <a:off x="480281" y="1166113"/>
          <a:ext cx="6431594" cy="102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dirty="0" smtClean="0"/>
            <a:t>Pacientes poderiam continuar seu tratamento </a:t>
          </a:r>
          <a:r>
            <a:rPr lang="pt-BR" sz="1300" b="0" kern="1200" dirty="0" err="1" smtClean="0"/>
            <a:t>anti-hiperglicêmico</a:t>
          </a:r>
          <a:r>
            <a:rPr lang="pt-BR" sz="1300" b="0" kern="1200" dirty="0" smtClean="0"/>
            <a:t> </a:t>
          </a:r>
          <a:r>
            <a:rPr lang="pt-BR" sz="1300" b="0" kern="1200" dirty="0" err="1" smtClean="0"/>
            <a:t>pré</a:t>
          </a:r>
          <a:r>
            <a:rPr lang="pt-BR" sz="1300" b="0" kern="1200" dirty="0" smtClean="0"/>
            <a:t> estudo, exceto no caso de uso de insulina basal ou Insulina </a:t>
          </a:r>
          <a:r>
            <a:rPr lang="pt-BR" sz="1300" b="0" kern="1200" dirty="0" err="1" smtClean="0"/>
            <a:t>Premix</a:t>
          </a:r>
          <a:r>
            <a:rPr lang="pt-BR" sz="1300" b="0" kern="1200" dirty="0" smtClean="0"/>
            <a:t> à interrupção do uso</a:t>
          </a:r>
          <a:endParaRPr lang="pt-BR" sz="1300" kern="1200" dirty="0"/>
        </a:p>
      </dsp:txBody>
      <dsp:txXfrm>
        <a:off x="510270" y="1196102"/>
        <a:ext cx="5225796" cy="963926"/>
      </dsp:txXfrm>
    </dsp:sp>
    <dsp:sp modelId="{6292716F-2752-4D8D-BF1D-194DB4312070}">
      <dsp:nvSpPr>
        <dsp:cNvPr id="0" name=""/>
        <dsp:cNvSpPr/>
      </dsp:nvSpPr>
      <dsp:spPr>
        <a:xfrm>
          <a:off x="960562" y="2332227"/>
          <a:ext cx="6431594" cy="102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dirty="0" smtClean="0"/>
            <a:t>Pacientes ajustaram sua dose de insulina basal semanalmente com base na menor de três </a:t>
          </a:r>
          <a:r>
            <a:rPr lang="pt-BR" sz="1300" b="0" kern="1200" dirty="0" err="1" smtClean="0"/>
            <a:t>automedidas</a:t>
          </a:r>
          <a:r>
            <a:rPr lang="pt-BR" sz="1300" b="0" kern="1200" dirty="0" smtClean="0"/>
            <a:t> de glicose no sangue (valores medidos antes do café da manhã 2 dias antes e no dia do ajuste da dose), com o objetivo de atingir a meta de 71 a 90 mg/dl  (90 a126 mg/dl no caso de pacientes vulneráveis –</a:t>
          </a:r>
          <a:r>
            <a:rPr lang="pt-BR" sz="1300" b="0" u="sng" kern="1200" dirty="0" smtClean="0">
              <a:uFillTx/>
            </a:rPr>
            <a:t> VIÉS?</a:t>
          </a:r>
          <a:r>
            <a:rPr lang="pt-BR" sz="1300" b="0" kern="1200" dirty="0" smtClean="0"/>
            <a:t>)</a:t>
          </a:r>
          <a:endParaRPr lang="pt-BR" sz="1300" kern="1200" dirty="0"/>
        </a:p>
      </dsp:txBody>
      <dsp:txXfrm>
        <a:off x="990551" y="2362216"/>
        <a:ext cx="5225796" cy="963926"/>
      </dsp:txXfrm>
    </dsp:sp>
    <dsp:sp modelId="{3F5D9B87-306A-4A2D-8C3C-4C796B55BF67}">
      <dsp:nvSpPr>
        <dsp:cNvPr id="0" name=""/>
        <dsp:cNvSpPr/>
      </dsp:nvSpPr>
      <dsp:spPr>
        <a:xfrm>
          <a:off x="1440844" y="3498341"/>
          <a:ext cx="6431594" cy="102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dirty="0" smtClean="0"/>
            <a:t>Pacientes em tratamento (continuando ou iniciando) com Insulina em </a:t>
          </a:r>
          <a:r>
            <a:rPr lang="pt-BR" sz="1300" b="0" kern="1200" dirty="0" err="1" smtClean="0"/>
            <a:t>bolus</a:t>
          </a:r>
          <a:r>
            <a:rPr lang="pt-BR" sz="1300" b="0" kern="1200" dirty="0" smtClean="0"/>
            <a:t> (</a:t>
          </a:r>
          <a:r>
            <a:rPr lang="pt-BR" sz="1300" b="0" kern="1200" dirty="0" err="1" smtClean="0"/>
            <a:t>Asparte</a:t>
          </a:r>
          <a:r>
            <a:rPr lang="pt-BR" sz="1300" b="0" kern="1200" dirty="0" smtClean="0"/>
            <a:t>): fornecido pela Novo </a:t>
          </a:r>
          <a:r>
            <a:rPr lang="pt-BR" sz="1300" b="0" kern="1200" dirty="0" err="1" smtClean="0"/>
            <a:t>Nordisk</a:t>
          </a:r>
          <a:r>
            <a:rPr lang="pt-BR" sz="1300" b="0" kern="1200" dirty="0" smtClean="0"/>
            <a:t> </a:t>
          </a:r>
          <a:endParaRPr lang="pt-BR" sz="1300" kern="1200" dirty="0"/>
        </a:p>
      </dsp:txBody>
      <dsp:txXfrm>
        <a:off x="1470833" y="3528330"/>
        <a:ext cx="5225796" cy="963926"/>
      </dsp:txXfrm>
    </dsp:sp>
    <dsp:sp modelId="{25783D20-C715-4C95-9BF0-3738B3244660}">
      <dsp:nvSpPr>
        <dsp:cNvPr id="0" name=""/>
        <dsp:cNvSpPr/>
      </dsp:nvSpPr>
      <dsp:spPr>
        <a:xfrm>
          <a:off x="1921125" y="4664455"/>
          <a:ext cx="6431594" cy="102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0" kern="1200" dirty="0" smtClean="0"/>
            <a:t>Ajustes semanais com base na menor de três </a:t>
          </a:r>
          <a:r>
            <a:rPr lang="pt-BR" sz="1300" b="0" kern="1200" dirty="0" err="1" smtClean="0"/>
            <a:t>auto-medidas</a:t>
          </a:r>
          <a:r>
            <a:rPr lang="pt-BR" sz="1300" b="0" kern="1200" dirty="0" smtClean="0"/>
            <a:t> de glicose no sangue (medidas </a:t>
          </a:r>
          <a:r>
            <a:rPr lang="pt-BR" sz="1300" b="0" kern="1200" dirty="0" err="1" smtClean="0"/>
            <a:t>pré-prandiais</a:t>
          </a:r>
          <a:r>
            <a:rPr lang="pt-BR" sz="1300" b="0" kern="1200" dirty="0" smtClean="0"/>
            <a:t> ou na hora de dormir, 3 dias antes do ajuste da dose), com o objetivo de atingir a meta de 71 a 126 mg/dl</a:t>
          </a:r>
          <a:endParaRPr lang="pt-BR" sz="1300" kern="1200" dirty="0"/>
        </a:p>
      </dsp:txBody>
      <dsp:txXfrm>
        <a:off x="1951114" y="4694444"/>
        <a:ext cx="5225796" cy="963926"/>
      </dsp:txXfrm>
    </dsp:sp>
    <dsp:sp modelId="{ACADF007-1464-4502-9D52-6DCF95400ADD}">
      <dsp:nvSpPr>
        <dsp:cNvPr id="0" name=""/>
        <dsp:cNvSpPr/>
      </dsp:nvSpPr>
      <dsp:spPr>
        <a:xfrm>
          <a:off x="5766056" y="748019"/>
          <a:ext cx="665538" cy="66553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3100" kern="1200"/>
        </a:p>
      </dsp:txBody>
      <dsp:txXfrm>
        <a:off x="5915802" y="748019"/>
        <a:ext cx="366046" cy="500817"/>
      </dsp:txXfrm>
    </dsp:sp>
    <dsp:sp modelId="{E1AAB623-EC4D-47EF-B229-C764DC9D869B}">
      <dsp:nvSpPr>
        <dsp:cNvPr id="0" name=""/>
        <dsp:cNvSpPr/>
      </dsp:nvSpPr>
      <dsp:spPr>
        <a:xfrm>
          <a:off x="6246337" y="1914133"/>
          <a:ext cx="665538" cy="66553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3100" kern="1200"/>
        </a:p>
      </dsp:txBody>
      <dsp:txXfrm>
        <a:off x="6396083" y="1914133"/>
        <a:ext cx="366046" cy="500817"/>
      </dsp:txXfrm>
    </dsp:sp>
    <dsp:sp modelId="{F7CD75CA-74EE-4A10-AA94-2E846359D36B}">
      <dsp:nvSpPr>
        <dsp:cNvPr id="0" name=""/>
        <dsp:cNvSpPr/>
      </dsp:nvSpPr>
      <dsp:spPr>
        <a:xfrm>
          <a:off x="6726619" y="3063181"/>
          <a:ext cx="665538" cy="66553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3100" kern="1200"/>
        </a:p>
      </dsp:txBody>
      <dsp:txXfrm>
        <a:off x="6876365" y="3063181"/>
        <a:ext cx="366046" cy="500817"/>
      </dsp:txXfrm>
    </dsp:sp>
    <dsp:sp modelId="{577B0D5A-C63B-48B0-BBE5-3AB227916BC1}">
      <dsp:nvSpPr>
        <dsp:cNvPr id="0" name=""/>
        <dsp:cNvSpPr/>
      </dsp:nvSpPr>
      <dsp:spPr>
        <a:xfrm>
          <a:off x="7206900" y="4240672"/>
          <a:ext cx="665538" cy="66553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3100" kern="1200"/>
        </a:p>
      </dsp:txBody>
      <dsp:txXfrm>
        <a:off x="7356646" y="4240672"/>
        <a:ext cx="366046" cy="50081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FC553-53A1-4CAD-B865-710842868332}">
      <dsp:nvSpPr>
        <dsp:cNvPr id="0" name=""/>
        <dsp:cNvSpPr/>
      </dsp:nvSpPr>
      <dsp:spPr>
        <a:xfrm>
          <a:off x="0" y="0"/>
          <a:ext cx="7099812" cy="170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0" kern="1200" smtClean="0"/>
            <a:t>Eventos/</a:t>
          </a:r>
          <a:r>
            <a:rPr lang="pt-BR" sz="1600" b="0" i="1" kern="1200" smtClean="0"/>
            <a:t>outcomes</a:t>
          </a:r>
          <a:r>
            <a:rPr lang="pt-BR" sz="1600" b="0" kern="1200" smtClean="0"/>
            <a:t> acompanhados pelo comitê de avaliação (10 experts em cardio, neuro e endocrinologia) de maneira cega: síndrome coronariana aguda (definida infarto do miocárdio ou angina </a:t>
          </a:r>
          <a:r>
            <a:rPr lang="pt-BR" sz="1600" b="0" i="1" kern="1200" smtClean="0"/>
            <a:t>pectoris</a:t>
          </a:r>
          <a:r>
            <a:rPr lang="pt-BR" sz="1600" b="0" kern="1200" smtClean="0"/>
            <a:t> instável levando a hospitalização), acidente vascular cerebral, morte e hipoglicemia grave  </a:t>
          </a:r>
          <a:endParaRPr lang="pt-BR" sz="1600" kern="1200"/>
        </a:p>
      </dsp:txBody>
      <dsp:txXfrm>
        <a:off x="49982" y="49982"/>
        <a:ext cx="5258356" cy="1606544"/>
      </dsp:txXfrm>
    </dsp:sp>
    <dsp:sp modelId="{BBE19B17-86E5-4B7E-B729-367A8515FB0C}">
      <dsp:nvSpPr>
        <dsp:cNvPr id="0" name=""/>
        <dsp:cNvSpPr/>
      </dsp:nvSpPr>
      <dsp:spPr>
        <a:xfrm>
          <a:off x="626453" y="1990925"/>
          <a:ext cx="7099812" cy="170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0" kern="1200" smtClean="0"/>
            <a:t>Desfecho primários: primeira ocorrência de morte cardiovascular, infarto do miocárdio não fatal ou acidente vascular cerebral não-fatal </a:t>
          </a:r>
          <a:endParaRPr lang="pt-BR" sz="1600" kern="1200"/>
        </a:p>
      </dsp:txBody>
      <dsp:txXfrm>
        <a:off x="676435" y="2040907"/>
        <a:ext cx="5264163" cy="1606544"/>
      </dsp:txXfrm>
    </dsp:sp>
    <dsp:sp modelId="{96610792-2F13-4A66-9B29-C2EDB394CE9D}">
      <dsp:nvSpPr>
        <dsp:cNvPr id="0" name=""/>
        <dsp:cNvSpPr/>
      </dsp:nvSpPr>
      <dsp:spPr>
        <a:xfrm>
          <a:off x="1252907" y="3981851"/>
          <a:ext cx="7099812" cy="170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0" kern="1200" smtClean="0"/>
            <a:t>Desfechos secundários: número e incidência de eventos de hipoglicemia severa (critério ADA- episódio que requer auxílio de outra pessoa – subjetivo!!)</a:t>
          </a:r>
          <a:endParaRPr lang="pt-BR" sz="1600" kern="1200"/>
        </a:p>
      </dsp:txBody>
      <dsp:txXfrm>
        <a:off x="1302889" y="4031833"/>
        <a:ext cx="5264163" cy="1606544"/>
      </dsp:txXfrm>
    </dsp:sp>
    <dsp:sp modelId="{29512EA5-16B2-4622-AEC4-C8623D95FBE7}">
      <dsp:nvSpPr>
        <dsp:cNvPr id="0" name=""/>
        <dsp:cNvSpPr/>
      </dsp:nvSpPr>
      <dsp:spPr>
        <a:xfrm>
          <a:off x="5990581" y="1294101"/>
          <a:ext cx="1109230" cy="110923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3600" kern="1200"/>
        </a:p>
      </dsp:txBody>
      <dsp:txXfrm>
        <a:off x="6240158" y="1294101"/>
        <a:ext cx="610076" cy="834696"/>
      </dsp:txXfrm>
    </dsp:sp>
    <dsp:sp modelId="{1F305432-C8F0-4E51-BF6A-DC90D5286B04}">
      <dsp:nvSpPr>
        <dsp:cNvPr id="0" name=""/>
        <dsp:cNvSpPr/>
      </dsp:nvSpPr>
      <dsp:spPr>
        <a:xfrm>
          <a:off x="6617035" y="3273651"/>
          <a:ext cx="1109230" cy="110923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3600" kern="1200"/>
        </a:p>
      </dsp:txBody>
      <dsp:txXfrm>
        <a:off x="6866612" y="3273651"/>
        <a:ext cx="610076" cy="8346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56F6D-896F-4279-87B3-03BA547F788F}">
      <dsp:nvSpPr>
        <dsp:cNvPr id="0" name=""/>
        <dsp:cNvSpPr/>
      </dsp:nvSpPr>
      <dsp:spPr>
        <a:xfrm>
          <a:off x="1389100" y="472"/>
          <a:ext cx="2436465" cy="8580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/>
            <a:t>Desfecho primário</a:t>
          </a:r>
          <a:r>
            <a:rPr lang="pt-BR" sz="2500" kern="1200" dirty="0" smtClean="0"/>
            <a:t>:</a:t>
          </a:r>
          <a:endParaRPr lang="pt-BR" sz="2500" kern="1200" dirty="0"/>
        </a:p>
      </dsp:txBody>
      <dsp:txXfrm>
        <a:off x="1414231" y="25603"/>
        <a:ext cx="2386203" cy="807776"/>
      </dsp:txXfrm>
    </dsp:sp>
    <dsp:sp modelId="{169ED807-ACBC-4BA3-BF80-16182F6B8CD1}">
      <dsp:nvSpPr>
        <dsp:cNvPr id="0" name=""/>
        <dsp:cNvSpPr/>
      </dsp:nvSpPr>
      <dsp:spPr>
        <a:xfrm>
          <a:off x="1632747" y="858511"/>
          <a:ext cx="243646" cy="981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1917"/>
              </a:lnTo>
              <a:lnTo>
                <a:pt x="243646" y="98191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FEBC9-46BC-4884-A566-6DF091E920D4}">
      <dsp:nvSpPr>
        <dsp:cNvPr id="0" name=""/>
        <dsp:cNvSpPr/>
      </dsp:nvSpPr>
      <dsp:spPr>
        <a:xfrm>
          <a:off x="1876393" y="1185817"/>
          <a:ext cx="2094757" cy="130922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smtClean="0"/>
            <a:t>325 pacientes (8,5%) </a:t>
          </a:r>
          <a:r>
            <a:rPr lang="pt-BR" sz="1100" kern="1200" dirty="0" err="1" smtClean="0"/>
            <a:t>degludeca</a:t>
          </a:r>
          <a:r>
            <a:rPr lang="pt-BR" sz="1100" kern="1200" dirty="0" smtClean="0"/>
            <a:t> e 356 (9,3%) </a:t>
          </a:r>
          <a:r>
            <a:rPr lang="pt-BR" sz="1100" kern="1200" dirty="0" err="1" smtClean="0"/>
            <a:t>glargina</a:t>
          </a:r>
          <a:r>
            <a:rPr lang="pt-BR" sz="1100" kern="1200" dirty="0" smtClean="0"/>
            <a:t> (razão de risco, 0,91; intervalo de confiança de 95%, 0,78 a 1,06; P &lt;0,001 para não inferioridade).</a:t>
          </a:r>
          <a:endParaRPr lang="pt-BR" sz="1100" kern="1200" dirty="0"/>
        </a:p>
      </dsp:txBody>
      <dsp:txXfrm>
        <a:off x="1914739" y="1224163"/>
        <a:ext cx="2018065" cy="1232531"/>
      </dsp:txXfrm>
    </dsp:sp>
    <dsp:sp modelId="{5CE84E76-F109-4015-8DCE-23884DE30800}">
      <dsp:nvSpPr>
        <dsp:cNvPr id="0" name=""/>
        <dsp:cNvSpPr/>
      </dsp:nvSpPr>
      <dsp:spPr>
        <a:xfrm>
          <a:off x="4480177" y="472"/>
          <a:ext cx="1944458" cy="7780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/>
            <a:t>Desfecho secundário</a:t>
          </a:r>
          <a:r>
            <a:rPr lang="pt-BR" sz="2500" kern="1200" dirty="0" smtClean="0"/>
            <a:t>:</a:t>
          </a:r>
          <a:endParaRPr lang="pt-BR" sz="2500" kern="1200" dirty="0"/>
        </a:p>
      </dsp:txBody>
      <dsp:txXfrm>
        <a:off x="4502967" y="23262"/>
        <a:ext cx="1898878" cy="732517"/>
      </dsp:txXfrm>
    </dsp:sp>
    <dsp:sp modelId="{0B77071D-C9B8-47FA-AD16-0AF30B02AE9E}">
      <dsp:nvSpPr>
        <dsp:cNvPr id="0" name=""/>
        <dsp:cNvSpPr/>
      </dsp:nvSpPr>
      <dsp:spPr>
        <a:xfrm>
          <a:off x="4674623" y="778570"/>
          <a:ext cx="194445" cy="981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1917"/>
              </a:lnTo>
              <a:lnTo>
                <a:pt x="194445" y="98191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E9948-2B36-4A4A-ACD5-453F94FFBD40}">
      <dsp:nvSpPr>
        <dsp:cNvPr id="0" name=""/>
        <dsp:cNvSpPr/>
      </dsp:nvSpPr>
      <dsp:spPr>
        <a:xfrm>
          <a:off x="4869069" y="1105876"/>
          <a:ext cx="2094757" cy="130922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smtClean="0"/>
            <a:t>Média </a:t>
          </a:r>
          <a:r>
            <a:rPr lang="pt-BR" sz="1100" kern="1200" dirty="0" smtClean="0"/>
            <a:t>hemoglobina </a:t>
          </a:r>
          <a:r>
            <a:rPr lang="pt-BR" sz="1100" kern="1200" dirty="0" err="1" smtClean="0"/>
            <a:t>glicada</a:t>
          </a:r>
          <a:r>
            <a:rPr lang="pt-BR" sz="1100" kern="1200" dirty="0" smtClean="0"/>
            <a:t> </a:t>
          </a:r>
          <a:r>
            <a:rPr lang="pt-BR" sz="1100" kern="1200" dirty="0" smtClean="0">
              <a:sym typeface="Wingdings" panose="05000000000000000000" pitchFamily="2" charset="2"/>
            </a:rPr>
            <a:t></a:t>
          </a:r>
          <a:r>
            <a:rPr lang="pt-BR" sz="1100" kern="1200" dirty="0" smtClean="0"/>
            <a:t> 7,5 ± 1,2% em ambos.</a:t>
          </a:r>
          <a:endParaRPr lang="pt-BR" sz="1100" kern="1200" dirty="0"/>
        </a:p>
      </dsp:txBody>
      <dsp:txXfrm>
        <a:off x="4907415" y="1144222"/>
        <a:ext cx="2018065" cy="1232531"/>
      </dsp:txXfrm>
    </dsp:sp>
    <dsp:sp modelId="{163849E1-5A10-411A-B118-02DFC1970689}">
      <dsp:nvSpPr>
        <dsp:cNvPr id="0" name=""/>
        <dsp:cNvSpPr/>
      </dsp:nvSpPr>
      <dsp:spPr>
        <a:xfrm>
          <a:off x="4674623" y="778570"/>
          <a:ext cx="194445" cy="2618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8447"/>
              </a:lnTo>
              <a:lnTo>
                <a:pt x="194445" y="261844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995F4-335A-4114-B6F6-2298B32B4BD4}">
      <dsp:nvSpPr>
        <dsp:cNvPr id="0" name=""/>
        <dsp:cNvSpPr/>
      </dsp:nvSpPr>
      <dsp:spPr>
        <a:xfrm>
          <a:off x="4869069" y="2742406"/>
          <a:ext cx="2094757" cy="130922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Média glicemia jejum </a:t>
          </a:r>
          <a:r>
            <a:rPr lang="pt-BR" sz="1100" kern="1200" dirty="0" smtClean="0">
              <a:sym typeface="Wingdings" panose="05000000000000000000" pitchFamily="2" charset="2"/>
            </a:rPr>
            <a:t></a:t>
          </a:r>
          <a:r>
            <a:rPr lang="pt-BR" sz="1100" kern="1200" dirty="0" smtClean="0"/>
            <a:t> &lt;&lt;  </a:t>
          </a:r>
          <a:r>
            <a:rPr lang="pt-BR" sz="1100" kern="1200" dirty="0" err="1" smtClean="0"/>
            <a:t>degludec</a:t>
          </a:r>
          <a:r>
            <a:rPr lang="pt-BR" sz="1100" kern="1200" dirty="0" smtClean="0"/>
            <a:t> do que  </a:t>
          </a:r>
          <a:r>
            <a:rPr lang="pt-BR" sz="1100" kern="1200" dirty="0" err="1" smtClean="0"/>
            <a:t>glargina</a:t>
          </a:r>
          <a:r>
            <a:rPr lang="pt-BR" sz="1100" kern="1200" dirty="0" smtClean="0"/>
            <a:t> (128 ± 56 vs. 136 ± 57 mg por decilitro, P &lt;0,001). </a:t>
          </a:r>
          <a:endParaRPr lang="pt-BR" sz="1100" kern="1200" dirty="0"/>
        </a:p>
      </dsp:txBody>
      <dsp:txXfrm>
        <a:off x="4907415" y="2780752"/>
        <a:ext cx="2018065" cy="1232531"/>
      </dsp:txXfrm>
    </dsp:sp>
    <dsp:sp modelId="{43B48800-D2FA-43B7-8639-39E5DC03E7CB}">
      <dsp:nvSpPr>
        <dsp:cNvPr id="0" name=""/>
        <dsp:cNvSpPr/>
      </dsp:nvSpPr>
      <dsp:spPr>
        <a:xfrm>
          <a:off x="4674623" y="778570"/>
          <a:ext cx="194445" cy="4254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4976"/>
              </a:lnTo>
              <a:lnTo>
                <a:pt x="194445" y="425497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FDEB00-7B4A-4162-8556-630D1543CC8B}">
      <dsp:nvSpPr>
        <dsp:cNvPr id="0" name=""/>
        <dsp:cNvSpPr/>
      </dsp:nvSpPr>
      <dsp:spPr>
        <a:xfrm>
          <a:off x="4869069" y="4378935"/>
          <a:ext cx="2094757" cy="130922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u="sng" kern="1200" dirty="0" smtClean="0"/>
            <a:t>Hipoglicemia severa</a:t>
          </a:r>
          <a:r>
            <a:rPr lang="pt-BR" sz="1100" kern="1200" dirty="0" smtClean="0"/>
            <a:t> </a:t>
          </a:r>
          <a:r>
            <a:rPr lang="pt-BR" sz="1100" kern="1200" dirty="0" smtClean="0">
              <a:sym typeface="Wingdings" panose="05000000000000000000" pitchFamily="2" charset="2"/>
            </a:rPr>
            <a:t></a:t>
          </a:r>
          <a:r>
            <a:rPr lang="pt-BR" sz="1100" kern="1200" dirty="0" smtClean="0"/>
            <a:t> 187 (4,9%) </a:t>
          </a:r>
          <a:r>
            <a:rPr lang="pt-BR" sz="1100" kern="1200" dirty="0" err="1" smtClean="0"/>
            <a:t>degludeca</a:t>
          </a:r>
          <a:r>
            <a:rPr lang="pt-BR" sz="1100" kern="1200" dirty="0" smtClean="0"/>
            <a:t> e 252 (6,6%) </a:t>
          </a:r>
          <a:r>
            <a:rPr lang="pt-BR" sz="1100" kern="1200" dirty="0" err="1" smtClean="0"/>
            <a:t>glargina</a:t>
          </a:r>
          <a:r>
            <a:rPr lang="pt-BR" sz="1100" kern="1200" dirty="0" smtClean="0"/>
            <a:t>, para uma diferença absoluta de 1,7 pontos percentuais (razão de taxa, 0,60; P &lt;0,001 para superioridade; 0,73, P &lt;0,001 para superioridade).</a:t>
          </a:r>
          <a:endParaRPr lang="pt-BR" sz="1100" kern="1200" dirty="0"/>
        </a:p>
      </dsp:txBody>
      <dsp:txXfrm>
        <a:off x="4907415" y="4417281"/>
        <a:ext cx="2018065" cy="12325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08171-C627-4721-B744-1A77321140C1}">
      <dsp:nvSpPr>
        <dsp:cNvPr id="0" name=""/>
        <dsp:cNvSpPr/>
      </dsp:nvSpPr>
      <dsp:spPr>
        <a:xfrm>
          <a:off x="3341171" y="0"/>
          <a:ext cx="5011756" cy="177769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600" kern="1200" dirty="0" smtClean="0"/>
            <a:t>280 em 187 pacientes do degludeca</a:t>
          </a:r>
          <a:endParaRPr lang="pt-B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600" kern="1200" dirty="0" smtClean="0"/>
            <a:t>472 em 252 do glargina</a:t>
          </a:r>
          <a:endParaRPr lang="pt-B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600" kern="1200" smtClean="0"/>
            <a:t>para uma diferença absoluta de 1,7 pontos percentuais (odds ratio, 0,73; IC95%, 0,60 para 0,89, P &lt;0,001 para superioridade) </a:t>
          </a:r>
          <a:endParaRPr lang="pt-BR" sz="1600" kern="1200" dirty="0"/>
        </a:p>
      </dsp:txBody>
      <dsp:txXfrm>
        <a:off x="3341171" y="222212"/>
        <a:ext cx="4345120" cy="1333273"/>
      </dsp:txXfrm>
    </dsp:sp>
    <dsp:sp modelId="{AF57E40C-19DC-4BED-8855-E88A8A72F361}">
      <dsp:nvSpPr>
        <dsp:cNvPr id="0" name=""/>
        <dsp:cNvSpPr/>
      </dsp:nvSpPr>
      <dsp:spPr>
        <a:xfrm>
          <a:off x="0" y="0"/>
          <a:ext cx="3341171" cy="1777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/>
            <a:t>752 eventos hipoglicêmicos graves</a:t>
          </a:r>
          <a:endParaRPr lang="pt-BR" sz="2400" kern="1200" dirty="0"/>
        </a:p>
      </dsp:txBody>
      <dsp:txXfrm>
        <a:off x="86780" y="86780"/>
        <a:ext cx="3167611" cy="1604137"/>
      </dsp:txXfrm>
    </dsp:sp>
    <dsp:sp modelId="{B736841B-439D-4198-B60F-1B4DB97A7A77}">
      <dsp:nvSpPr>
        <dsp:cNvPr id="0" name=""/>
        <dsp:cNvSpPr/>
      </dsp:nvSpPr>
      <dsp:spPr>
        <a:xfrm>
          <a:off x="3341171" y="1955467"/>
          <a:ext cx="5011756" cy="177769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600" kern="1200" smtClean="0"/>
            <a:t> </a:t>
          </a:r>
          <a:r>
            <a:rPr lang="pt-PT" sz="1600" kern="1200" dirty="0" smtClean="0"/>
            <a:t>(0,65 versus 1,40 eventos por 100 pacientes-ano) para uma razão de taxa de 0,47 (IC 95%, 0,31 a 0,73; P &lt; 0,001)</a:t>
          </a:r>
          <a:endParaRPr lang="pt-BR" sz="1600" kern="1200" dirty="0"/>
        </a:p>
      </dsp:txBody>
      <dsp:txXfrm>
        <a:off x="3341171" y="2177679"/>
        <a:ext cx="4345120" cy="1333273"/>
      </dsp:txXfrm>
    </dsp:sp>
    <dsp:sp modelId="{6017FB8E-6814-41DA-BBBE-8E6C7DB13303}">
      <dsp:nvSpPr>
        <dsp:cNvPr id="0" name=""/>
        <dsp:cNvSpPr/>
      </dsp:nvSpPr>
      <dsp:spPr>
        <a:xfrm>
          <a:off x="0" y="1955467"/>
          <a:ext cx="3341171" cy="1777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/>
            <a:t>menor taxa de hipoglicemia grave noturna no degludeca do que glargina</a:t>
          </a:r>
          <a:endParaRPr lang="pt-BR" sz="2400" kern="1200" dirty="0"/>
        </a:p>
      </dsp:txBody>
      <dsp:txXfrm>
        <a:off x="86780" y="2042247"/>
        <a:ext cx="3167611" cy="1604137"/>
      </dsp:txXfrm>
    </dsp:sp>
    <dsp:sp modelId="{7EAC2B99-F859-4EFB-A215-25D287F0651B}">
      <dsp:nvSpPr>
        <dsp:cNvPr id="0" name=""/>
        <dsp:cNvSpPr/>
      </dsp:nvSpPr>
      <dsp:spPr>
        <a:xfrm>
          <a:off x="3341171" y="3910934"/>
          <a:ext cx="5011756" cy="177769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600" kern="1200" smtClean="0"/>
            <a:t>Não </a:t>
          </a:r>
          <a:r>
            <a:rPr lang="pt-PT" sz="1600" kern="1200" dirty="0" smtClean="0"/>
            <a:t>houve diferença significativa entre os grupos nos níveis de dose total e de insulina ao longo do tempo </a:t>
          </a:r>
          <a:endParaRPr lang="pt-B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600" kern="1200" dirty="0" smtClean="0"/>
            <a:t>Não houve diferença significativa entre os grupos nas mudanças nos níveis de hemoglobina glicada ao longo do estudo </a:t>
          </a:r>
          <a:endParaRPr lang="pt-BR" sz="1600" kern="1200" dirty="0"/>
        </a:p>
      </dsp:txBody>
      <dsp:txXfrm>
        <a:off x="3341171" y="4133146"/>
        <a:ext cx="4345120" cy="1333273"/>
      </dsp:txXfrm>
    </dsp:sp>
    <dsp:sp modelId="{3B60BD54-A694-48C2-9196-E42F8FA3B6AC}">
      <dsp:nvSpPr>
        <dsp:cNvPr id="0" name=""/>
        <dsp:cNvSpPr/>
      </dsp:nvSpPr>
      <dsp:spPr>
        <a:xfrm>
          <a:off x="0" y="3910934"/>
          <a:ext cx="3341171" cy="1777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/>
            <a:t>Controle glicêmico</a:t>
          </a:r>
          <a:endParaRPr lang="pt-BR" sz="2400" kern="1200" dirty="0"/>
        </a:p>
      </dsp:txBody>
      <dsp:txXfrm>
        <a:off x="86780" y="3997714"/>
        <a:ext cx="3167611" cy="16041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</a:p>
        </p:txBody>
      </p:sp>
      <p:sp>
        <p:nvSpPr>
          <p:cNvPr id="11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</a:p>
        </p:txBody>
      </p:sp>
      <p:sp>
        <p:nvSpPr>
          <p:cNvPr id="11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</a:p>
        </p:txBody>
      </p:sp>
      <p:sp>
        <p:nvSpPr>
          <p:cNvPr id="11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</a:p>
        </p:txBody>
      </p:sp>
      <p:sp>
        <p:nvSpPr>
          <p:cNvPr id="11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AE34D56-4CF3-40F5-A645-C9233AE6E680}" type="slidenum"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0261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151C2C23-9233-4C77-B0BB-84AFF4C2C183}" type="slidenum">
              <a:rPr lang="pt-B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7008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57200" y="414612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28364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45720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2981880" y="160020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506560" y="160020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body"/>
          </p:nvPr>
        </p:nvSpPr>
        <p:spPr>
          <a:xfrm>
            <a:off x="5506560" y="414612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body"/>
          </p:nvPr>
        </p:nvSpPr>
        <p:spPr>
          <a:xfrm>
            <a:off x="2981880" y="414612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body"/>
          </p:nvPr>
        </p:nvSpPr>
        <p:spPr>
          <a:xfrm>
            <a:off x="457200" y="414612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712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28364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414612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414612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28364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2981880" y="160020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506560" y="160020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506560" y="414612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body"/>
          </p:nvPr>
        </p:nvSpPr>
        <p:spPr>
          <a:xfrm>
            <a:off x="2981880" y="414612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09" name="PlaceHolder 7"/>
          <p:cNvSpPr>
            <a:spLocks noGrp="1"/>
          </p:cNvSpPr>
          <p:nvPr>
            <p:ph type="body"/>
          </p:nvPr>
        </p:nvSpPr>
        <p:spPr>
          <a:xfrm>
            <a:off x="457200" y="4146120"/>
            <a:ext cx="240408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712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48733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283640" y="414612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283640" y="1600200"/>
            <a:ext cx="36439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457200" y="4146120"/>
            <a:ext cx="7467120" cy="2324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8839080" y="0"/>
            <a:ext cx="304560" cy="685764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6" hidden="1"/>
          <p:cNvSpPr/>
          <p:nvPr/>
        </p:nvSpPr>
        <p:spPr>
          <a:xfrm>
            <a:off x="8156520" y="5715000"/>
            <a:ext cx="548280" cy="548280"/>
          </a:xfrm>
          <a:prstGeom prst="ellipse">
            <a:avLst/>
          </a:prstGeom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2286000" y="3124080"/>
            <a:ext cx="6171840" cy="189396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pt-BR" sz="3000" b="1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Clique para editar o estilo do título mestre</a:t>
            </a:r>
            <a:endParaRPr lang="pt-BR" sz="3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 rot="5400000">
            <a:off x="7765200" y="1174320"/>
            <a:ext cx="2285640" cy="3805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AC76110F-20D4-48D2-8BEB-F1FD49EFDF1A}" type="datetime">
              <a:rPr lang="pt-BR" sz="1200" b="0" strike="noStrike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05/04/2018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 rot="5400000">
            <a:off x="7077240" y="4181400"/>
            <a:ext cx="3657240" cy="383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CustomShape 10"/>
          <p:cNvSpPr/>
          <p:nvPr/>
        </p:nvSpPr>
        <p:spPr>
          <a:xfrm>
            <a:off x="380880" y="0"/>
            <a:ext cx="609120" cy="685764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276480" y="0"/>
            <a:ext cx="104400" cy="685764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990720" y="0"/>
            <a:ext cx="181440" cy="685764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1141200" y="0"/>
            <a:ext cx="230040" cy="685764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" name="Line 14"/>
          <p:cNvSpPr/>
          <p:nvPr/>
        </p:nvSpPr>
        <p:spPr>
          <a:xfrm>
            <a:off x="10620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  <a:alpha val="73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Line 15"/>
          <p:cNvSpPr/>
          <p:nvPr/>
        </p:nvSpPr>
        <p:spPr>
          <a:xfrm>
            <a:off x="91440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20000"/>
                <a:alpha val="83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" name="Line 16"/>
          <p:cNvSpPr/>
          <p:nvPr/>
        </p:nvSpPr>
        <p:spPr>
          <a:xfrm>
            <a:off x="85392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" name="Line 17"/>
          <p:cNvSpPr/>
          <p:nvPr/>
        </p:nvSpPr>
        <p:spPr>
          <a:xfrm>
            <a:off x="1726560" y="0"/>
            <a:ext cx="360" cy="6858000"/>
          </a:xfrm>
          <a:prstGeom prst="line">
            <a:avLst/>
          </a:prstGeom>
          <a:ln w="28440">
            <a:solidFill>
              <a:schemeClr val="accent1">
                <a:tint val="60000"/>
                <a:alpha val="82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Line 18"/>
          <p:cNvSpPr/>
          <p:nvPr/>
        </p:nvSpPr>
        <p:spPr>
          <a:xfrm>
            <a:off x="1066680" y="0"/>
            <a:ext cx="360" cy="6858000"/>
          </a:xfrm>
          <a:prstGeom prst="line">
            <a:avLst/>
          </a:prstGeom>
          <a:ln w="9360">
            <a:solidFill>
              <a:schemeClr val="accent1">
                <a:tint val="6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" name="Line 19"/>
          <p:cNvSpPr/>
          <p:nvPr/>
        </p:nvSpPr>
        <p:spPr>
          <a:xfrm>
            <a:off x="91137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" name="CustomShape 20"/>
          <p:cNvSpPr/>
          <p:nvPr/>
        </p:nvSpPr>
        <p:spPr>
          <a:xfrm>
            <a:off x="1219320" y="0"/>
            <a:ext cx="75960" cy="685764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0" name="CustomShape 21"/>
          <p:cNvSpPr/>
          <p:nvPr/>
        </p:nvSpPr>
        <p:spPr>
          <a:xfrm>
            <a:off x="609480" y="3429000"/>
            <a:ext cx="1294920" cy="1294920"/>
          </a:xfrm>
          <a:prstGeom prst="ellipse">
            <a:avLst/>
          </a:prstGeom>
          <a:solidFill>
            <a:schemeClr val="accent1"/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1" name="CustomShape 22"/>
          <p:cNvSpPr/>
          <p:nvPr/>
        </p:nvSpPr>
        <p:spPr>
          <a:xfrm>
            <a:off x="1309680" y="4866840"/>
            <a:ext cx="641160" cy="641160"/>
          </a:xfrm>
          <a:prstGeom prst="ellipse">
            <a:avLst/>
          </a:prstGeom>
          <a:ln w="2844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2" name="CustomShape 23"/>
          <p:cNvSpPr/>
          <p:nvPr/>
        </p:nvSpPr>
        <p:spPr>
          <a:xfrm>
            <a:off x="1091160" y="5500800"/>
            <a:ext cx="136800" cy="136800"/>
          </a:xfrm>
          <a:prstGeom prst="ellipse">
            <a:avLst/>
          </a:prstGeom>
          <a:ln w="1260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" name="CustomShape 24"/>
          <p:cNvSpPr/>
          <p:nvPr/>
        </p:nvSpPr>
        <p:spPr>
          <a:xfrm>
            <a:off x="1664280" y="5788080"/>
            <a:ext cx="273960" cy="273960"/>
          </a:xfrm>
          <a:prstGeom prst="ellipse">
            <a:avLst/>
          </a:prstGeom>
          <a:ln w="1260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4" name="CustomShape 25"/>
          <p:cNvSpPr/>
          <p:nvPr/>
        </p:nvSpPr>
        <p:spPr>
          <a:xfrm>
            <a:off x="1905120" y="4495680"/>
            <a:ext cx="365400" cy="365400"/>
          </a:xfrm>
          <a:prstGeom prst="ellipse">
            <a:avLst/>
          </a:prstGeom>
          <a:ln w="2844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5" name="PlaceHolder 26"/>
          <p:cNvSpPr>
            <a:spLocks noGrp="1"/>
          </p:cNvSpPr>
          <p:nvPr>
            <p:ph type="sldNum"/>
          </p:nvPr>
        </p:nvSpPr>
        <p:spPr>
          <a:xfrm>
            <a:off x="1325520" y="4928760"/>
            <a:ext cx="609120" cy="5173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231EE607-DCEB-4364-9174-AD056C453CD2}" type="slidenum">
              <a:rPr lang="pt-BR" sz="1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6" name="PlaceHolder 2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" name="CustomShape 4"/>
          <p:cNvSpPr/>
          <p:nvPr/>
        </p:nvSpPr>
        <p:spPr>
          <a:xfrm>
            <a:off x="8839080" y="0"/>
            <a:ext cx="304560" cy="685764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7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" name="CustomShape 6"/>
          <p:cNvSpPr/>
          <p:nvPr/>
        </p:nvSpPr>
        <p:spPr>
          <a:xfrm>
            <a:off x="8156520" y="5715000"/>
            <a:ext cx="548280" cy="548280"/>
          </a:xfrm>
          <a:prstGeom prst="ellipse">
            <a:avLst/>
          </a:prstGeom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9" name="PlaceHolder 7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7120" cy="114264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pt-BR" sz="3000" b="0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Clique para editar o estilo do título mestre</a:t>
            </a:r>
            <a:endParaRPr lang="pt-BR" sz="3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70" name="PlaceHolder 8"/>
          <p:cNvSpPr>
            <a:spLocks noGrp="1"/>
          </p:cNvSpPr>
          <p:nvPr>
            <p:ph type="body"/>
          </p:nvPr>
        </p:nvSpPr>
        <p:spPr>
          <a:xfrm>
            <a:off x="457200" y="1600200"/>
            <a:ext cx="7467120" cy="4873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274320" indent="-273960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Clique para editar os estilos do texto mestre</a:t>
            </a:r>
          </a:p>
          <a:p>
            <a:pPr marL="640080" lvl="1" indent="-273960">
              <a:lnSpc>
                <a:spcPct val="100000"/>
              </a:lnSpc>
              <a:spcBef>
                <a:spcPts val="420"/>
              </a:spcBef>
              <a:buClr>
                <a:srgbClr val="FE8637"/>
              </a:buClr>
              <a:buSzPct val="80000"/>
              <a:buFont typeface="Wingdings 2" charset="2"/>
              <a:buChar char=""/>
            </a:pPr>
            <a:r>
              <a:rPr lang="pt-BR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Segundo nível</a:t>
            </a:r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  <a:p>
            <a:pPr marL="914400" lvl="2" indent="-182520">
              <a:lnSpc>
                <a:spcPct val="100000"/>
              </a:lnSpc>
              <a:spcBef>
                <a:spcPts val="360"/>
              </a:spcBef>
              <a:buClr>
                <a:srgbClr val="E07630"/>
              </a:buClr>
              <a:buSzPct val="60000"/>
              <a:buFont typeface="Wingdings" charset="2"/>
              <a:buChar char="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Terceiro nível</a:t>
            </a:r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  <a:p>
            <a:pPr marL="1188720" lvl="3" indent="-182520">
              <a:lnSpc>
                <a:spcPct val="100000"/>
              </a:lnSpc>
              <a:spcBef>
                <a:spcPts val="360"/>
              </a:spcBef>
              <a:buClr>
                <a:srgbClr val="FEC2AE"/>
              </a:buClr>
              <a:buSzPct val="60000"/>
              <a:buFont typeface="Wingdings" charset="2"/>
              <a:buChar char=""/>
            </a:pPr>
            <a:r>
              <a:rPr lang="pt-B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Quarto nível</a:t>
            </a:r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  <a:p>
            <a:pPr marL="1463040" lvl="4" indent="-182520">
              <a:lnSpc>
                <a:spcPct val="100000"/>
              </a:lnSpc>
              <a:spcBef>
                <a:spcPts val="320"/>
              </a:spcBef>
              <a:buClr>
                <a:srgbClr val="BCC9E9"/>
              </a:buClr>
              <a:buSzPct val="68000"/>
              <a:buFont typeface="Wingdings 2" charset="2"/>
              <a:buChar char=""/>
            </a:pPr>
            <a:r>
              <a:rPr lang="pt-B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Quinto nível</a:t>
            </a:r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71" name="PlaceHolder 9"/>
          <p:cNvSpPr>
            <a:spLocks noGrp="1"/>
          </p:cNvSpPr>
          <p:nvPr>
            <p:ph type="dt"/>
          </p:nvPr>
        </p:nvSpPr>
        <p:spPr>
          <a:xfrm rot="5400000">
            <a:off x="7589520" y="1081800"/>
            <a:ext cx="2011320" cy="383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1B43AB5B-F651-41E6-8443-4B068C70D922}" type="datetime">
              <a:rPr lang="pt-BR" sz="1200" b="0" strike="noStrike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05/04/2018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2" name="PlaceHolder 10"/>
          <p:cNvSpPr>
            <a:spLocks noGrp="1"/>
          </p:cNvSpPr>
          <p:nvPr>
            <p:ph type="sldNum"/>
          </p:nvPr>
        </p:nvSpPr>
        <p:spPr>
          <a:xfrm>
            <a:off x="8129160" y="5734080"/>
            <a:ext cx="609120" cy="520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B262FC5B-17F8-45F7-92C3-ED7A899E46C7}" type="slidenum">
              <a:rPr lang="pt-BR" sz="1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3" name="PlaceHolder 11"/>
          <p:cNvSpPr>
            <a:spLocks noGrp="1"/>
          </p:cNvSpPr>
          <p:nvPr>
            <p:ph type="ftr"/>
          </p:nvPr>
        </p:nvSpPr>
        <p:spPr>
          <a:xfrm rot="5400000">
            <a:off x="6990480" y="3737160"/>
            <a:ext cx="3200040" cy="3654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2195640" y="1628640"/>
            <a:ext cx="6171840" cy="189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000" b="1" strike="noStrike" cap="small" spc="-1" dirty="0" err="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Efficacy</a:t>
            </a:r>
            <a:r>
              <a:rPr lang="pt-BR" sz="30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3000" b="1" strike="noStrike" cap="small" spc="-1" dirty="0" err="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and</a:t>
            </a:r>
            <a:r>
              <a:rPr lang="pt-BR" sz="30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3000" b="1" strike="noStrike" cap="small" spc="-1" dirty="0" err="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Safety</a:t>
            </a:r>
            <a:r>
              <a:rPr lang="pt-BR" sz="30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3000" b="1" strike="noStrike" cap="small" spc="-1" dirty="0" err="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of</a:t>
            </a:r>
            <a:r>
              <a:rPr lang="pt-BR" sz="30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3000" b="1" strike="noStrike" cap="small" spc="-1" dirty="0" err="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Degludec</a:t>
            </a:r>
            <a:r>
              <a:rPr lang="pt-BR" sz="30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versus </a:t>
            </a:r>
            <a:r>
              <a:rPr lang="pt-BR" sz="3000" b="1" strike="noStrike" cap="small" spc="-1" dirty="0" err="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Glargine</a:t>
            </a:r>
            <a:r>
              <a:rPr lang="pt-BR" sz="30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in </a:t>
            </a:r>
            <a:r>
              <a:rPr lang="pt-BR" sz="3000" b="1" strike="noStrike" cap="small" spc="-1" dirty="0" err="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Type</a:t>
            </a:r>
            <a:r>
              <a:rPr lang="pt-BR" sz="3000" b="1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2 Diabetes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2411640" y="3933000"/>
            <a:ext cx="6171840" cy="1583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pt-B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Érica Rezende Gusmão</a:t>
            </a:r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pt-B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Kharine Pillar de Sousa e Pena</a:t>
            </a:r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pt-B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Liliana Maria Madeira Dramos</a:t>
            </a:r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pt-B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Luciana Souza d’Ávila</a:t>
            </a:r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pt-B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Natália Patrícia Batista Torres</a:t>
            </a:r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CustomShape 3"/>
          <p:cNvSpPr/>
          <p:nvPr/>
        </p:nvSpPr>
        <p:spPr>
          <a:xfrm>
            <a:off x="1259640" y="44640"/>
            <a:ext cx="7740000" cy="146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Programa de Pós-Graduação em Saúde Pública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Faculdade de Medicina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Princípios de Bioestatística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4624"/>
            <a:ext cx="7467600" cy="580926"/>
          </a:xfrm>
        </p:spPr>
        <p:txBody>
          <a:bodyPr/>
          <a:lstStyle/>
          <a:p>
            <a:pPr algn="ctr"/>
            <a:r>
              <a:rPr lang="pt-BR" sz="3000" cap="small" dirty="0">
                <a:solidFill>
                  <a:srgbClr val="575F6D"/>
                </a:solidFill>
                <a:latin typeface="Century Schoolbook"/>
              </a:rPr>
              <a:t>Resultados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81658120"/>
              </p:ext>
            </p:extLst>
          </p:nvPr>
        </p:nvGraphicFramePr>
        <p:xfrm>
          <a:off x="251520" y="836712"/>
          <a:ext cx="835292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2738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4624"/>
            <a:ext cx="7467600" cy="580926"/>
          </a:xfrm>
        </p:spPr>
        <p:txBody>
          <a:bodyPr/>
          <a:lstStyle/>
          <a:p>
            <a:pPr algn="ctr"/>
            <a:r>
              <a:rPr lang="pt-BR" sz="3000" cap="small" dirty="0">
                <a:solidFill>
                  <a:srgbClr val="575F6D"/>
                </a:solidFill>
                <a:latin typeface="Century Schoolbook"/>
              </a:rPr>
              <a:t>Resultados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988055635"/>
              </p:ext>
            </p:extLst>
          </p:nvPr>
        </p:nvGraphicFramePr>
        <p:xfrm>
          <a:off x="251520" y="836712"/>
          <a:ext cx="835292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7559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4624"/>
            <a:ext cx="7467600" cy="580926"/>
          </a:xfrm>
        </p:spPr>
        <p:txBody>
          <a:bodyPr/>
          <a:lstStyle/>
          <a:p>
            <a:pPr algn="ctr"/>
            <a:r>
              <a:rPr lang="pt-BR" sz="3000" cap="small" dirty="0">
                <a:solidFill>
                  <a:srgbClr val="575F6D"/>
                </a:solidFill>
                <a:latin typeface="Century Schoolbook"/>
              </a:rPr>
              <a:t>Resultados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6601006"/>
              </p:ext>
            </p:extLst>
          </p:nvPr>
        </p:nvGraphicFramePr>
        <p:xfrm>
          <a:off x="251520" y="836712"/>
          <a:ext cx="835292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9756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755640" y="44640"/>
            <a:ext cx="7467120" cy="580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000" b="0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Referências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sp>
        <p:nvSpPr>
          <p:cNvPr id="144" name="TextShape 2"/>
          <p:cNvSpPr txBox="1"/>
          <p:nvPr/>
        </p:nvSpPr>
        <p:spPr>
          <a:xfrm>
            <a:off x="251640" y="836640"/>
            <a:ext cx="8352720" cy="5688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00000"/>
              </a:lnSpc>
              <a:spcBef>
                <a:spcPts val="601"/>
              </a:spcBef>
            </a:pP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</a:p>
          <a:p>
            <a:pPr marL="274320" indent="-273960" algn="just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Marso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S. P.;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McGuire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D. K.;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Zinman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B. </a:t>
            </a:r>
            <a:r>
              <a:rPr lang="pt-BR" sz="22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et al.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Efficacy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and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Safety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of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Degludec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versus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Glargine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in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Type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2 Diabetes. </a:t>
            </a:r>
            <a:r>
              <a:rPr lang="pt-BR" sz="22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The New </a:t>
            </a:r>
            <a:r>
              <a:rPr lang="pt-BR" sz="22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England</a:t>
            </a:r>
            <a:r>
              <a:rPr lang="pt-BR" sz="22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Journal</a:t>
            </a:r>
            <a:r>
              <a:rPr lang="pt-BR" sz="22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of</a:t>
            </a:r>
            <a:r>
              <a:rPr lang="pt-BR" sz="22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Medicine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 v.377, n.8, p. 723-32, August, 2017. </a:t>
            </a:r>
          </a:p>
          <a:p>
            <a:pPr marL="274320" indent="-273960" algn="just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Hahn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Seokyung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. “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Understanding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Noninferiority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Trials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.” Korean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Journal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of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Pediatrics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55.11 (2012): 403–407. PMC. Web. 5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Apr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. 2018.</a:t>
            </a:r>
          </a:p>
          <a:p>
            <a:pPr marL="274320" indent="-273960" algn="just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Marso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Steven P. et al. Design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of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DEVOTE (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Trial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Comparing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Cardiovascular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Safety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of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Insulin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Degludec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vs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Insulin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Glargine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in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Patients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With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Type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2 Diabetes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at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High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Risk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of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Cardiovascular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Events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) – DEVOTE 1. American Heart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Journal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, Volume 179 , 175 – 183</a:t>
            </a:r>
          </a:p>
          <a:p>
            <a:pPr marL="274320" indent="-273960" algn="just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Wangnoo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,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Subhash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K. et al. “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Treat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-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to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-Target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Trials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in Diabetes.”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Indian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Journal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of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Endocrinology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and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Metabolism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 18.2 (2014): 166–174. PMC. Web. 5 </a:t>
            </a:r>
            <a:r>
              <a:rPr lang="pt-BR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Apr</a:t>
            </a:r>
            <a:r>
              <a:rPr lang="pt-BR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. 2018.</a:t>
            </a: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pt-BR" sz="2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632880" y="116640"/>
            <a:ext cx="7467120" cy="580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000" b="0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Contextualização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graphicFrame>
        <p:nvGraphicFramePr>
          <p:cNvPr id="2" name="Diagrama 1"/>
          <p:cNvGraphicFramePr/>
          <p:nvPr/>
        </p:nvGraphicFramePr>
        <p:xfrm>
          <a:off x="257135" y="1003680"/>
          <a:ext cx="7858800" cy="5377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0" name="CustomShape 3"/>
          <p:cNvSpPr/>
          <p:nvPr/>
        </p:nvSpPr>
        <p:spPr>
          <a:xfrm>
            <a:off x="8280360" y="4475168"/>
            <a:ext cx="863640" cy="115164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755640" y="404640"/>
            <a:ext cx="7467120" cy="580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000" b="0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Pergunta do estudo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graphicFrame>
        <p:nvGraphicFramePr>
          <p:cNvPr id="2" name="Diagrama 1"/>
          <p:cNvGraphicFramePr/>
          <p:nvPr/>
        </p:nvGraphicFramePr>
        <p:xfrm>
          <a:off x="251640" y="2565000"/>
          <a:ext cx="8352720" cy="18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755640" y="188640"/>
            <a:ext cx="7467120" cy="580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000" b="0" strike="noStrike" cap="small" spc="-1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Métodos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38839142"/>
              </p:ext>
            </p:extLst>
          </p:nvPr>
        </p:nvGraphicFramePr>
        <p:xfrm>
          <a:off x="251640" y="1124640"/>
          <a:ext cx="8352720" cy="525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755640" y="188640"/>
            <a:ext cx="7467120" cy="580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000" b="0" strike="noStrike" cap="small" spc="-1" dirty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Métodos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123327305"/>
              </p:ext>
            </p:extLst>
          </p:nvPr>
        </p:nvGraphicFramePr>
        <p:xfrm>
          <a:off x="251640" y="1124640"/>
          <a:ext cx="8352720" cy="525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755640" y="188640"/>
            <a:ext cx="7467120" cy="580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000" b="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Métodos – Critérios de inclusão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705438924"/>
              </p:ext>
            </p:extLst>
          </p:nvPr>
        </p:nvGraphicFramePr>
        <p:xfrm>
          <a:off x="251640" y="1124640"/>
          <a:ext cx="8352720" cy="525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755640" y="44640"/>
            <a:ext cx="7467120" cy="580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000" b="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Métodos - Procedimentos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68776615"/>
              </p:ext>
            </p:extLst>
          </p:nvPr>
        </p:nvGraphicFramePr>
        <p:xfrm>
          <a:off x="251640" y="836640"/>
          <a:ext cx="8352720" cy="5688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694440" y="222909"/>
            <a:ext cx="7467120" cy="580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/>
            <a:r>
              <a:rPr lang="pt-BR" sz="3000" b="0" strike="noStrike" cap="small" spc="-1" dirty="0" smtClean="0">
                <a:solidFill>
                  <a:srgbClr val="575F6D"/>
                </a:solidFill>
                <a:uFill>
                  <a:solidFill>
                    <a:srgbClr val="FFFFFF"/>
                  </a:solidFill>
                </a:uFill>
                <a:latin typeface="Century Schoolbook"/>
              </a:rPr>
              <a:t>Métodos - Procedimentos</a:t>
            </a:r>
            <a:endParaRPr lang="pt-BR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Schoolbook"/>
            </a:endParaRPr>
          </a:p>
        </p:txBody>
      </p:sp>
      <p:graphicFrame>
        <p:nvGraphicFramePr>
          <p:cNvPr id="2" name="Diagrama 1"/>
          <p:cNvGraphicFramePr/>
          <p:nvPr/>
        </p:nvGraphicFramePr>
        <p:xfrm>
          <a:off x="251640" y="836640"/>
          <a:ext cx="8352720" cy="5688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4624"/>
            <a:ext cx="7467600" cy="580926"/>
          </a:xfrm>
        </p:spPr>
        <p:txBody>
          <a:bodyPr/>
          <a:lstStyle/>
          <a:p>
            <a:pPr algn="ctr"/>
            <a:r>
              <a:rPr lang="pt-BR" sz="3000" cap="small" dirty="0">
                <a:solidFill>
                  <a:srgbClr val="575F6D"/>
                </a:solidFill>
                <a:latin typeface="Century Schoolbook"/>
              </a:rPr>
              <a:t>Resultados</a:t>
            </a:r>
            <a:endParaRPr lang="pt-BR" sz="3000" dirty="0">
              <a:solidFill>
                <a:schemeClr val="bg1">
                  <a:lumMod val="50000"/>
                </a:schemeClr>
              </a:solidFill>
              <a:latin typeface="Century Schoolbook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858466392"/>
              </p:ext>
            </p:extLst>
          </p:nvPr>
        </p:nvGraphicFramePr>
        <p:xfrm>
          <a:off x="251520" y="836712"/>
          <a:ext cx="835292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8427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213</TotalTime>
  <Words>1326</Words>
  <Application>Microsoft Office PowerPoint</Application>
  <PresentationFormat>Apresentação na tela (4:3)</PresentationFormat>
  <Paragraphs>84</Paragraphs>
  <Slides>13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13</vt:i4>
      </vt:variant>
    </vt:vector>
  </HeadingPairs>
  <TitlesOfParts>
    <vt:vector size="22" baseType="lpstr">
      <vt:lpstr>Arial</vt:lpstr>
      <vt:lpstr>Century Schoolbook</vt:lpstr>
      <vt:lpstr>DejaVu Sans</vt:lpstr>
      <vt:lpstr>Symbol</vt:lpstr>
      <vt:lpstr>Times New Roman</vt:lpstr>
      <vt:lpstr>Wingdings</vt:lpstr>
      <vt:lpstr>Wingdings 2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Resultados</vt:lpstr>
      <vt:lpstr>Resultados</vt:lpstr>
      <vt:lpstr>Resultados</vt:lpstr>
      <vt:lpstr>Resultados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Efficacy and Safety of Degludec versus Glargine in Type 2 Diabetes</dc:title>
  <dc:subject/>
  <dc:creator>Luciana</dc:creator>
  <dc:description/>
  <cp:lastModifiedBy>NATHALIA PATRICIA BATISTA TORRES</cp:lastModifiedBy>
  <cp:revision>43</cp:revision>
  <dcterms:created xsi:type="dcterms:W3CDTF">2018-04-04T22:59:41Z</dcterms:created>
  <dcterms:modified xsi:type="dcterms:W3CDTF">2018-04-05T14:37:17Z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