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24"/>
  </p:notesMasterIdLst>
  <p:sldIdLst>
    <p:sldId id="280" r:id="rId2"/>
    <p:sldId id="256" r:id="rId3"/>
    <p:sldId id="261" r:id="rId4"/>
    <p:sldId id="262" r:id="rId5"/>
    <p:sldId id="257" r:id="rId6"/>
    <p:sldId id="258" r:id="rId7"/>
    <p:sldId id="271" r:id="rId8"/>
    <p:sldId id="259" r:id="rId9"/>
    <p:sldId id="263" r:id="rId10"/>
    <p:sldId id="264" r:id="rId11"/>
    <p:sldId id="273" r:id="rId12"/>
    <p:sldId id="274" r:id="rId13"/>
    <p:sldId id="275" r:id="rId14"/>
    <p:sldId id="272" r:id="rId15"/>
    <p:sldId id="266" r:id="rId16"/>
    <p:sldId id="278" r:id="rId17"/>
    <p:sldId id="269" r:id="rId18"/>
    <p:sldId id="267" r:id="rId19"/>
    <p:sldId id="277" r:id="rId20"/>
    <p:sldId id="268" r:id="rId21"/>
    <p:sldId id="279" r:id="rId22"/>
    <p:sldId id="276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3C7"/>
    <a:srgbClr val="BC351F"/>
    <a:srgbClr val="FFD579"/>
    <a:srgbClr val="A530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38" autoAdjust="0"/>
    <p:restoredTop sz="94660"/>
  </p:normalViewPr>
  <p:slideViewPr>
    <p:cSldViewPr snapToGrid="0">
      <p:cViewPr varScale="1">
        <p:scale>
          <a:sx n="94" d="100"/>
          <a:sy n="94" d="100"/>
        </p:scale>
        <p:origin x="9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0EEACE-87F8-D841-A807-32C2FC8003D9}" type="datetimeFigureOut">
              <a:rPr lang="pt-BR" smtClean="0"/>
              <a:t>25/04/18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2F342-FE18-EF43-BC8D-543FB15AD0D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36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72F342-FE18-EF43-BC8D-543FB15AD0D9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4966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72F342-FE18-EF43-BC8D-543FB15AD0D9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3311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EA1FE-3062-B94F-86CA-D7EA5EC71D04}" type="datetime1">
              <a:rPr lang="en-GB" smtClean="0"/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067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66CD-0310-D942-B3E5-EFB492343B84}" type="datetime1">
              <a:rPr lang="en-GB" smtClean="0"/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872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7456-3C18-0E41-A72C-85C5DF7F926D}" type="datetime1">
              <a:rPr lang="en-GB" smtClean="0"/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4358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9F23-E95C-4646-ACB2-8E803B68A0E2}" type="datetime1">
              <a:rPr lang="en-GB" smtClean="0"/>
              <a:t>25/04/2018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369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AD5F8-CEFB-CF46-ABBE-25F78524C826}" type="datetime1">
              <a:rPr lang="en-GB" smtClean="0"/>
              <a:t>25/04/2018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9158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5AD95-B716-3E4C-8AAB-25AC0B01A4A0}" type="datetime1">
              <a:rPr lang="en-GB" smtClean="0"/>
              <a:t>25/04/2018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5269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4F541-A69A-8542-9763-33C2638A0986}" type="datetime1">
              <a:rPr lang="en-GB" smtClean="0"/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5776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F0E27-1BE7-E246-B11A-5C6F90FC734D}" type="datetime1">
              <a:rPr lang="en-GB" smtClean="0"/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895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F13D-59F3-0A49-A94F-039A0339D533}" type="datetime1">
              <a:rPr lang="en-GB" smtClean="0"/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626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911E-7113-914A-A739-088C788EE43D}" type="datetime1">
              <a:rPr lang="en-GB" smtClean="0"/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54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26C31-AC9E-3F46-A697-201AAEAF6931}" type="datetime1">
              <a:rPr lang="en-GB" smtClean="0"/>
              <a:t>25/04/2018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640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5A6E-6CC3-DE4F-93D3-6C4A5D5F73FA}" type="datetime1">
              <a:rPr lang="en-GB" smtClean="0"/>
              <a:t>25/04/2018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922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5F2D-F9BF-9547-BEF5-A30A15DD6E04}" type="datetime1">
              <a:rPr lang="en-GB" smtClean="0"/>
              <a:t>25/04/2018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56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137-11B0-F24F-93CD-3D2A3FE0A08F}" type="datetime1">
              <a:rPr lang="en-GB" smtClean="0"/>
              <a:t>25/04/2018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934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D1D6-EF22-BC44-9AF8-2C08D6A915A5}" type="datetime1">
              <a:rPr lang="en-GB" smtClean="0"/>
              <a:t>25/04/2018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61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9554-E9AA-5047-8208-C41D0EC73023}" type="datetime1">
              <a:rPr lang="en-GB" smtClean="0"/>
              <a:t>25/04/2018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016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D09BE-EB7B-A84A-B26E-39CFA999AF79}" type="datetime1">
              <a:rPr lang="en-GB" smtClean="0"/>
              <a:t>25/04/2018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9C43FC6-B813-4B49-9B89-A2BD232D160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97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2035421" y="1559406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pt-BR" sz="4800" dirty="0" smtClean="0"/>
              <a:t>Avaliação de Testes </a:t>
            </a:r>
            <a:r>
              <a:rPr lang="pt-BR" sz="4800" dirty="0"/>
              <a:t>D</a:t>
            </a:r>
            <a:r>
              <a:rPr lang="pt-BR" sz="4800" dirty="0" smtClean="0"/>
              <a:t>iagnósticos</a:t>
            </a:r>
            <a:endParaRPr lang="pt-BR" sz="4800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589213" y="4159877"/>
            <a:ext cx="8915399" cy="2091516"/>
          </a:xfrm>
        </p:spPr>
        <p:txBody>
          <a:bodyPr>
            <a:normAutofit/>
          </a:bodyPr>
          <a:lstStyle/>
          <a:p>
            <a:pPr algn="r"/>
            <a:r>
              <a:rPr lang="pt-BR" b="1" dirty="0" smtClean="0">
                <a:solidFill>
                  <a:schemeClr val="tx1"/>
                </a:solidFill>
              </a:rPr>
              <a:t>GRUPO 1</a:t>
            </a:r>
          </a:p>
          <a:p>
            <a:pPr algn="r"/>
            <a:r>
              <a:rPr lang="pt-BR" dirty="0" smtClean="0">
                <a:solidFill>
                  <a:schemeClr val="tx1"/>
                </a:solidFill>
              </a:rPr>
              <a:t>Amanda Viana Machado</a:t>
            </a:r>
          </a:p>
          <a:p>
            <a:pPr algn="r"/>
            <a:r>
              <a:rPr lang="pt-BR" dirty="0" err="1" smtClean="0">
                <a:solidFill>
                  <a:schemeClr val="tx1"/>
                </a:solidFill>
              </a:rPr>
              <a:t>Gisseila</a:t>
            </a:r>
            <a:r>
              <a:rPr lang="pt-BR" dirty="0" smtClean="0">
                <a:solidFill>
                  <a:schemeClr val="tx1"/>
                </a:solidFill>
              </a:rPr>
              <a:t> Garcia</a:t>
            </a:r>
          </a:p>
          <a:p>
            <a:pPr algn="r"/>
            <a:r>
              <a:rPr lang="pt-BR" dirty="0" smtClean="0">
                <a:solidFill>
                  <a:schemeClr val="tx1"/>
                </a:solidFill>
              </a:rPr>
              <a:t>Hannah Cardoso Barbosa</a:t>
            </a:r>
          </a:p>
          <a:p>
            <a:pPr algn="r"/>
            <a:r>
              <a:rPr lang="pt-BR" dirty="0" smtClean="0">
                <a:solidFill>
                  <a:schemeClr val="tx1"/>
                </a:solidFill>
              </a:rPr>
              <a:t>Nathália Pacífico de Carvalho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04046" y="235967"/>
            <a:ext cx="393248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dirty="0" smtClean="0">
                <a:latin typeface="+mj-lt"/>
              </a:rPr>
              <a:t>Universidade Federal de Minas Gerais</a:t>
            </a:r>
          </a:p>
          <a:p>
            <a:pPr algn="ctr"/>
            <a:r>
              <a:rPr lang="pt-BR" sz="1600" dirty="0" smtClean="0">
                <a:latin typeface="+mj-lt"/>
              </a:rPr>
              <a:t>Faculdade de Medicina</a:t>
            </a:r>
            <a:endParaRPr lang="pt-BR" sz="1600" dirty="0">
              <a:latin typeface="+mj-lt"/>
            </a:endParaRPr>
          </a:p>
          <a:p>
            <a:pPr algn="ctr"/>
            <a:r>
              <a:rPr lang="pt-BR" sz="1600" dirty="0" smtClean="0">
                <a:latin typeface="+mj-lt"/>
              </a:rPr>
              <a:t>EST814 </a:t>
            </a:r>
            <a:r>
              <a:rPr lang="mr-IN" sz="1600" dirty="0" smtClean="0">
                <a:latin typeface="+mj-lt"/>
              </a:rPr>
              <a:t>–</a:t>
            </a:r>
            <a:r>
              <a:rPr lang="pt-BR" sz="1600" dirty="0" smtClean="0">
                <a:latin typeface="+mj-lt"/>
              </a:rPr>
              <a:t> Princípios de Bioestatística</a:t>
            </a:r>
          </a:p>
          <a:p>
            <a:pPr algn="ctr"/>
            <a:r>
              <a:rPr lang="pt-BR" sz="1600" dirty="0">
                <a:latin typeface="+mj-lt"/>
              </a:rPr>
              <a:t>Prof. Enrico A. </a:t>
            </a:r>
            <a:r>
              <a:rPr lang="pt-BR" sz="1600" dirty="0" err="1">
                <a:latin typeface="+mj-lt"/>
              </a:rPr>
              <a:t>Colosimo</a:t>
            </a:r>
            <a:endParaRPr lang="pt-BR" sz="1600" dirty="0" smtClean="0">
              <a:latin typeface="+mj-lt"/>
            </a:endParaRPr>
          </a:p>
          <a:p>
            <a:pPr algn="ctr"/>
            <a:endParaRPr lang="pt-BR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0815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92925" y="1724167"/>
            <a:ext cx="8915400" cy="937146"/>
          </a:xfrm>
        </p:spPr>
        <p:txBody>
          <a:bodyPr>
            <a:normAutofit/>
          </a:bodyPr>
          <a:lstStyle/>
          <a:p>
            <a:r>
              <a:rPr lang="pt-BR" dirty="0" smtClean="0"/>
              <a:t>Valores de %G foram </a:t>
            </a:r>
            <a:r>
              <a:rPr lang="pt-BR" dirty="0" err="1" smtClean="0"/>
              <a:t>estatiscamente</a:t>
            </a:r>
            <a:r>
              <a:rPr lang="pt-BR" dirty="0" smtClean="0"/>
              <a:t> </a:t>
            </a:r>
            <a:r>
              <a:rPr lang="pt-BR" dirty="0" smtClean="0"/>
              <a:t>mais elevados no sexo feminino.</a:t>
            </a:r>
          </a:p>
          <a:p>
            <a:r>
              <a:rPr lang="pt-BR" dirty="0"/>
              <a:t>V</a:t>
            </a:r>
            <a:r>
              <a:rPr lang="pt-BR" dirty="0" smtClean="0"/>
              <a:t>alores de IMC foram mais elevados no sexo masculino.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9</a:t>
            </a:fld>
            <a:endParaRPr lang="pt-B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695" y="2912072"/>
            <a:ext cx="10883900" cy="29337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843749" y="4954137"/>
            <a:ext cx="1078173" cy="32754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6798859" y="4954137"/>
            <a:ext cx="1078173" cy="32754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6798859" y="3913779"/>
            <a:ext cx="1078173" cy="32754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8843748" y="3910782"/>
            <a:ext cx="1078173" cy="32754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823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92925" y="2010770"/>
            <a:ext cx="8915400" cy="1291988"/>
          </a:xfrm>
        </p:spPr>
        <p:txBody>
          <a:bodyPr>
            <a:noAutofit/>
          </a:bodyPr>
          <a:lstStyle/>
          <a:p>
            <a:r>
              <a:rPr lang="pt-BR" sz="2200" dirty="0"/>
              <a:t>Não foram observadas diferenças significativas nas </a:t>
            </a:r>
            <a:r>
              <a:rPr lang="pt-BR" sz="2200" b="1" dirty="0"/>
              <a:t>prevalências de excesso de peso determinadas pelos diferentes critérios de classificação do IMC</a:t>
            </a:r>
            <a:r>
              <a:rPr lang="pt-BR" sz="2200" dirty="0"/>
              <a:t>, exceto </a:t>
            </a:r>
            <a:r>
              <a:rPr lang="pt-BR" sz="2200" dirty="0" smtClean="0"/>
              <a:t>para sujeitos do sexo </a:t>
            </a:r>
            <a:r>
              <a:rPr lang="pt-BR" sz="2200" dirty="0"/>
              <a:t>masculino, nos quais os valores críticos de IMC sugeridos por Conde &amp; Monteiro apresentaram prevalências maiores (4% a 8%) do que os </a:t>
            </a:r>
            <a:r>
              <a:rPr lang="pt-BR" sz="2200" dirty="0" smtClean="0"/>
              <a:t>demais.</a:t>
            </a:r>
            <a:endParaRPr lang="pt-BR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44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11</a:t>
            </a:fld>
            <a:endParaRPr lang="pt-BR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753" y="1522178"/>
            <a:ext cx="10445531" cy="511964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V="1">
            <a:off x="3343251" y="3220872"/>
            <a:ext cx="0" cy="28660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193126" y="2402006"/>
            <a:ext cx="1747364" cy="4913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992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12</a:t>
            </a:fld>
            <a:endParaRPr lang="pt-B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527" y="2601028"/>
            <a:ext cx="10221187" cy="371788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2592925" y="2866027"/>
            <a:ext cx="2400613" cy="1365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92925" y="1738108"/>
            <a:ext cx="95535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A5301C"/>
              </a:buClr>
              <a:buFont typeface="HiraginoSans-W3" charset="-128"/>
              <a:buChar char="◉"/>
            </a:pPr>
            <a:r>
              <a:rPr lang="pt-BR" dirty="0" smtClean="0"/>
              <a:t>A </a:t>
            </a:r>
            <a:r>
              <a:rPr lang="pt-BR" dirty="0"/>
              <a:t>sensibilidade foi elevada para o sexo masculino (valores superiores a 85%) </a:t>
            </a:r>
            <a:r>
              <a:rPr lang="pt-BR" dirty="0" smtClean="0"/>
              <a:t>e baixa </a:t>
            </a:r>
            <a:r>
              <a:rPr lang="pt-BR" dirty="0"/>
              <a:t>no feminino (valores inferiores a 60%).</a:t>
            </a:r>
          </a:p>
          <a:p>
            <a:pPr marL="285750" indent="-285750">
              <a:buClr>
                <a:srgbClr val="A5301C"/>
              </a:buClr>
              <a:buFont typeface="HiraginoSans-W3" charset="-128"/>
              <a:buChar char="◉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42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768520"/>
            <a:ext cx="7155289" cy="1032681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Todos os critérios de classificação do IMC avaliados mostraram </a:t>
            </a:r>
            <a:r>
              <a:rPr lang="pt-BR" b="1" dirty="0" smtClean="0"/>
              <a:t>especificidade elevada</a:t>
            </a:r>
            <a:r>
              <a:rPr lang="pt-BR" dirty="0" smtClean="0"/>
              <a:t>, sendo maior no sexo feminino (valores superiores a 95%) do que no sexo masculino (valores superiores a 80%).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13</a:t>
            </a:fld>
            <a:endParaRPr lang="pt-B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766" y="2937681"/>
            <a:ext cx="10221187" cy="371788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2661164" y="3202680"/>
            <a:ext cx="2400613" cy="1365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ight Brace 6"/>
          <p:cNvSpPr/>
          <p:nvPr/>
        </p:nvSpPr>
        <p:spPr>
          <a:xfrm>
            <a:off x="9867331" y="1768520"/>
            <a:ext cx="382138" cy="103268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extBox 7"/>
          <p:cNvSpPr txBox="1"/>
          <p:nvPr/>
        </p:nvSpPr>
        <p:spPr>
          <a:xfrm>
            <a:off x="10249469" y="1961694"/>
            <a:ext cx="17924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Poucos </a:t>
            </a:r>
          </a:p>
          <a:p>
            <a:r>
              <a:rPr lang="pt-BR" dirty="0" smtClean="0"/>
              <a:t>falsos positivos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411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14</a:t>
            </a:fld>
            <a:endParaRPr lang="pt-B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225" y="68240"/>
            <a:ext cx="8772098" cy="669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06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Cálculos de VPP e VPN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3"/>
              <p:cNvSpPr>
                <a:spLocks noGrp="1"/>
              </p:cNvSpPr>
              <p:nvPr>
                <p:ph idx="1"/>
              </p:nvPr>
            </p:nvSpPr>
            <p:spPr>
              <a:xfrm>
                <a:off x="2047741" y="2137892"/>
                <a:ext cx="9456871" cy="3773329"/>
              </a:xfrm>
            </p:spPr>
            <p:txBody>
              <a:bodyPr numCol="2">
                <a:normAutofit/>
              </a:bodyPr>
              <a:lstStyle/>
              <a:p>
                <a:r>
                  <a:rPr lang="pt-BR" sz="2800" dirty="0" smtClean="0"/>
                  <a:t>VPP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800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pt-BR" sz="2800" b="0" i="1" smtClean="0">
                            <a:latin typeface="Cambria Math" panose="02040503050406030204" pitchFamily="18" charset="0"/>
                          </a:rPr>
                          <m:t>𝑃𝑆</m:t>
                        </m:r>
                      </m:num>
                      <m:den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𝑃𝑆</m:t>
                        </m:r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+(1−</m:t>
                        </m:r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)(1−</m:t>
                        </m:r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pt-BR" sz="2800" i="1">
                            <a:latin typeface="Cambria Math" panose="02040503050406030204" pitchFamily="18" charset="0"/>
                          </a:rPr>
                          <m:t>) </m:t>
                        </m:r>
                      </m:den>
                    </m:f>
                  </m:oMath>
                </a14:m>
                <a:endParaRPr lang="pt-BR" sz="2800" dirty="0" smtClean="0"/>
              </a:p>
              <a:p>
                <a:endParaRPr lang="pt-BR" sz="2800" dirty="0"/>
              </a:p>
              <a:p>
                <a:endParaRPr lang="pt-BR" sz="2800" dirty="0" smtClean="0"/>
              </a:p>
              <a:p>
                <a:r>
                  <a:rPr lang="pt-BR" sz="2800" dirty="0" smtClean="0"/>
                  <a:t>VPN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800" i="1" smtClean="0">
                            <a:latin typeface="Cambria Math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BR" sz="2800" b="0" i="1" smtClean="0">
                                <a:latin typeface="Cambria Math" charset="0"/>
                              </a:rPr>
                            </m:ctrlPr>
                          </m:dPr>
                          <m:e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d>
                        <m:r>
                          <a:rPr lang="pt-BR" sz="28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num>
                      <m:den>
                        <m:r>
                          <a:rPr lang="pt-BR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pt-BR" sz="2800" b="0" i="1" smtClean="0">
                                <a:latin typeface="Cambria Math" charset="0"/>
                              </a:rPr>
                            </m:ctrlPr>
                          </m:dPr>
                          <m:e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  <m:r>
                          <a:rPr lang="pt-BR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pt-BR" sz="2800" b="0" i="1" smtClean="0">
                                <a:latin typeface="Cambria Math" charset="0"/>
                              </a:rPr>
                            </m:ctrlPr>
                          </m:dPr>
                          <m:e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pt-BR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d>
                        <m:r>
                          <a:rPr lang="pt-BR" sz="28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den>
                    </m:f>
                  </m:oMath>
                </a14:m>
                <a:endParaRPr lang="pt-BR" sz="2800" dirty="0" smtClean="0"/>
              </a:p>
              <a:p>
                <a:endParaRPr lang="pt-BR" sz="2800" dirty="0"/>
              </a:p>
              <a:p>
                <a:endParaRPr lang="pt-BR" sz="2800" dirty="0" smtClean="0"/>
              </a:p>
              <a:p>
                <a:pPr marL="0" indent="0">
                  <a:buNone/>
                </a:pPr>
                <a:r>
                  <a:rPr lang="pt-BR" sz="2800" dirty="0" smtClean="0"/>
                  <a:t>Onde: P = prevalência</a:t>
                </a:r>
              </a:p>
              <a:p>
                <a:pPr marL="0" indent="0">
                  <a:buNone/>
                </a:pPr>
                <a:r>
                  <a:rPr lang="pt-BR" sz="2800" dirty="0"/>
                  <a:t>	</a:t>
                </a:r>
                <a:r>
                  <a:rPr lang="pt-BR" sz="2800" dirty="0" smtClean="0"/>
                  <a:t>	   S = sensibilidade</a:t>
                </a:r>
              </a:p>
              <a:p>
                <a:pPr marL="0" indent="0">
                  <a:buNone/>
                </a:pPr>
                <a:r>
                  <a:rPr lang="pt-BR" sz="2800" dirty="0"/>
                  <a:t>	</a:t>
                </a:r>
                <a:r>
                  <a:rPr lang="pt-BR" sz="2800" dirty="0" smtClean="0"/>
                  <a:t>	   E = especificidade</a:t>
                </a:r>
              </a:p>
              <a:p>
                <a:pPr marL="0" indent="0">
                  <a:buNone/>
                </a:pPr>
                <a:endParaRPr lang="pt-BR" sz="2800" dirty="0"/>
              </a:p>
              <a:p>
                <a:pPr marL="0" indent="0">
                  <a:buNone/>
                </a:pPr>
                <a:endParaRPr lang="pt-BR" sz="2800" dirty="0" smtClean="0"/>
              </a:p>
              <a:p>
                <a:pPr marL="0" indent="0" algn="r">
                  <a:buNone/>
                </a:pPr>
                <a:r>
                  <a:rPr lang="pt-BR" sz="1600" dirty="0" smtClean="0"/>
                  <a:t>Soares e Siqueira, 2002</a:t>
                </a:r>
                <a:endParaRPr lang="pt-BR" sz="1600" dirty="0"/>
              </a:p>
            </p:txBody>
          </p:sp>
        </mc:Choice>
        <mc:Fallback xmlns="">
          <p:sp>
            <p:nvSpPr>
              <p:cNvPr id="4" name="Espaço Reservado para Conteúdo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47741" y="2137892"/>
                <a:ext cx="9456871" cy="3773329"/>
              </a:xfrm>
              <a:blipFill rotWithShape="0">
                <a:blip r:embed="rId2"/>
                <a:stretch>
                  <a:fillRect l="-1225" r="-38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528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706970"/>
              </p:ext>
            </p:extLst>
          </p:nvPr>
        </p:nvGraphicFramePr>
        <p:xfrm>
          <a:off x="2592925" y="1694598"/>
          <a:ext cx="8152326" cy="4675029"/>
        </p:xfrm>
        <a:graphic>
          <a:graphicData uri="http://schemas.openxmlformats.org/drawingml/2006/table">
            <a:tbl>
              <a:tblPr>
                <a:tableStyleId>{1E171933-4619-4E11-9A3F-F7608DF75F80}</a:tableStyleId>
              </a:tblPr>
              <a:tblGrid>
                <a:gridCol w="2934838"/>
                <a:gridCol w="1304372"/>
                <a:gridCol w="1304372"/>
                <a:gridCol w="1304372"/>
                <a:gridCol w="1304372"/>
              </a:tblGrid>
              <a:tr h="6079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Critérios de classificação do IMC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Masculino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Feminino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274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VPP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VPN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VPP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VPN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079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Conde e Monteiro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0,53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0,47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0,32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0,68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079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IOTF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0,51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0,32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0,69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079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CDC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0,51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0,29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0,71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079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WHO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0,51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0,5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079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Must et al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0,49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0,5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16</a:t>
            </a:fld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592925" y="624110"/>
            <a:ext cx="8911687" cy="128089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dirty="0" smtClean="0"/>
              <a:t>VPP e VPN calculados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678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Discussão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P</a:t>
            </a:r>
            <a:r>
              <a:rPr lang="pt-BR" dirty="0" smtClean="0"/>
              <a:t>revalências mais elevadas a partir da utilização dos critérios de Conde &amp; Monteiro podem ser justificadas por valores críticos de IMC inferiores àqueles sugeridos nos demais critérios.</a:t>
            </a:r>
          </a:p>
          <a:p>
            <a:r>
              <a:rPr lang="pt-BR" dirty="0" smtClean="0"/>
              <a:t>A utilização desses critérios para diagnóstico de excesso de peso por excesso de gordura deverá classificar corretamente de 85% a 90% dos sujeitos do sexo masculino (10% a 15% de falsos-positivos), e resultar em muitos resultados falsos-negativos do sexo feminino (50% a 70%).</a:t>
            </a:r>
          </a:p>
          <a:p>
            <a:r>
              <a:rPr lang="pt-BR" dirty="0" smtClean="0"/>
              <a:t>A baixa sensibilidade dos critérios de classificação do IMC para o sexo feminino, sobretudo de 16 a 18 anos, pode ser decorrente da utilização de um valor único para definir excesso de gordura corporal em todas as idades, o que pode levar a </a:t>
            </a:r>
            <a:r>
              <a:rPr lang="pt-BR" dirty="0" err="1" smtClean="0"/>
              <a:t>superestimativas</a:t>
            </a:r>
            <a:r>
              <a:rPr lang="pt-BR" dirty="0" smtClean="0"/>
              <a:t> na prevalência de excesso de gordura corporal. Outro aspecto é que os valores críticos de IMC podem estar elevados para diagnosticar excesso de gordura corporal nesse subgrupo, pelos diferentes critérios avaliados.</a:t>
            </a:r>
          </a:p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36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Discussão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Considerando que o IMC tem elevada capacidade de discriminar excesso de gordura corporal em adolescentes, o grande desafio continua sendo </a:t>
            </a:r>
            <a:r>
              <a:rPr lang="pt-BR" b="1" dirty="0" smtClean="0"/>
              <a:t>estabelecer pontos de corte que permitam reduzir o número de falsos-negativos, sobretudo no sexo feminino (aumentar a sensibilidade)</a:t>
            </a:r>
            <a:r>
              <a:rPr lang="pt-BR" dirty="0" smtClean="0"/>
              <a:t>, mantendo a elevada especificidade.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661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/>
          <a:srcRect l="12057" t="18618" r="14894" b="5501"/>
          <a:stretch/>
        </p:blipFill>
        <p:spPr>
          <a:xfrm>
            <a:off x="643944" y="265710"/>
            <a:ext cx="10902040" cy="636691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4526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Limitações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%G determinada a partir de medidas de dobras cutâneas</a:t>
            </a:r>
          </a:p>
          <a:p>
            <a:r>
              <a:rPr lang="pt-BR" dirty="0" smtClean="0"/>
              <a:t>Possível viés de seleção 12% de recusa para as medidas antropométricas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140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SOARES, José Francisco, SIQUEIRA Arminda Lúcia. Introdução à estatística médica. 2 ed. Belo Horizonte: COOPMED, 2002. 300 p.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79310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0089" y="3012468"/>
            <a:ext cx="8911687" cy="1280890"/>
          </a:xfrm>
        </p:spPr>
        <p:txBody>
          <a:bodyPr/>
          <a:lstStyle/>
          <a:p>
            <a:r>
              <a:rPr lang="pt-BR" smtClean="0"/>
              <a:t>Obrigada!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027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</a:t>
            </a:r>
            <a:r>
              <a:rPr lang="pt-BR" b="1" dirty="0" smtClean="0"/>
              <a:t>índice de massa corporal (IMC) </a:t>
            </a:r>
            <a:r>
              <a:rPr lang="pt-BR" dirty="0" smtClean="0"/>
              <a:t>foi recomendado pela Organização Mundial da Saúde (OMS) como um indicador para avaliação do estado nutricional de adolescentes, e tem sido utilizado em estudos epidemiológicos. Isto se deve ao fato de que este indicador utiliza medidas de fácil mensuração, possui grande precisão, não exige equipamentos sofisticados e nem pessoal especializado, além de apresentar boa capacidade de discriminar excesso de gordura corporal em adolescentes.</a:t>
            </a:r>
          </a:p>
          <a:p>
            <a:r>
              <a:rPr lang="pt-BR" dirty="0" smtClean="0"/>
              <a:t>Apesar do consenso em torno do IMC, há uma </a:t>
            </a:r>
            <a:r>
              <a:rPr lang="pt-BR" dirty="0" smtClean="0">
                <a:solidFill>
                  <a:srgbClr val="A5301C"/>
                </a:solidFill>
              </a:rPr>
              <a:t>grande divergência com relação aos pontos de corte</a:t>
            </a:r>
            <a:r>
              <a:rPr lang="pt-BR" dirty="0" smtClean="0"/>
              <a:t> que devem ser utilizados para definir excesso de peso corporal em adolescentes a partir da utilização desse indicador.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0112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Dentre os diversos critérios (para classificação do IMC) disponíveis na literatura, os seguintes são os mais usados: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 smtClean="0"/>
          </a:p>
          <a:p>
            <a:r>
              <a:rPr lang="pt-BR" dirty="0" err="1" smtClean="0"/>
              <a:t>International</a:t>
            </a:r>
            <a:r>
              <a:rPr lang="pt-BR" dirty="0" smtClean="0"/>
              <a:t> </a:t>
            </a:r>
            <a:r>
              <a:rPr lang="pt-BR" dirty="0" err="1" smtClean="0"/>
              <a:t>Obesity</a:t>
            </a:r>
            <a:r>
              <a:rPr lang="pt-BR" dirty="0" smtClean="0"/>
              <a:t> </a:t>
            </a:r>
            <a:r>
              <a:rPr lang="pt-BR" dirty="0" err="1" smtClean="0"/>
              <a:t>Task</a:t>
            </a:r>
            <a:r>
              <a:rPr lang="pt-BR" dirty="0" smtClean="0"/>
              <a:t> Force (IOTF – Cole et al, 2000)</a:t>
            </a:r>
          </a:p>
          <a:p>
            <a:r>
              <a:rPr lang="pt-BR" dirty="0" smtClean="0"/>
              <a:t>WHO (1995)</a:t>
            </a:r>
          </a:p>
          <a:p>
            <a:r>
              <a:rPr lang="pt-BR" dirty="0" smtClean="0"/>
              <a:t>Centers for </a:t>
            </a:r>
            <a:r>
              <a:rPr lang="pt-BR" dirty="0" err="1" smtClean="0"/>
              <a:t>Disease</a:t>
            </a:r>
            <a:r>
              <a:rPr lang="pt-BR" dirty="0" smtClean="0"/>
              <a:t> </a:t>
            </a:r>
            <a:r>
              <a:rPr lang="pt-BR" dirty="0" err="1" smtClean="0"/>
              <a:t>Control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Prevention</a:t>
            </a:r>
            <a:r>
              <a:rPr lang="pt-BR" dirty="0" smtClean="0"/>
              <a:t> (CDC – </a:t>
            </a:r>
            <a:r>
              <a:rPr lang="pt-BR" dirty="0" err="1" smtClean="0"/>
              <a:t>Kuczmarski</a:t>
            </a:r>
            <a:r>
              <a:rPr lang="pt-BR" dirty="0" smtClean="0"/>
              <a:t> et al, 2002)  </a:t>
            </a:r>
          </a:p>
          <a:p>
            <a:r>
              <a:rPr lang="pt-BR" dirty="0" smtClean="0"/>
              <a:t>Must et al (1991)</a:t>
            </a:r>
          </a:p>
          <a:p>
            <a:r>
              <a:rPr lang="pt-BR" dirty="0" smtClean="0"/>
              <a:t>Conde &amp; Monteiro (2006) - propuseram valores críticos de IMC para crianças e adolescentes brasileiros.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007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A</a:t>
            </a:r>
            <a:r>
              <a:rPr lang="pt-BR" sz="2800" dirty="0" smtClean="0"/>
              <a:t>valiar a prevalência de excesso de peso em adolescentes conforme cinco critérios de classificação do IMC, bem como a especificidade e sensibilidade desses critérios.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134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8" name="TextBox 7"/>
          <p:cNvSpPr txBox="1"/>
          <p:nvPr/>
        </p:nvSpPr>
        <p:spPr>
          <a:xfrm>
            <a:off x="2592925" y="1872017"/>
            <a:ext cx="3852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A5301C"/>
              </a:buClr>
              <a:buFont typeface="AppleSymbols" charset="0"/>
              <a:buChar char="◉"/>
            </a:pPr>
            <a:r>
              <a:rPr lang="pt-BR" dirty="0" smtClean="0"/>
              <a:t>Amostragem em dois estágios</a:t>
            </a:r>
            <a:endParaRPr lang="pt-BR" dirty="0"/>
          </a:p>
        </p:txBody>
      </p:sp>
      <p:sp>
        <p:nvSpPr>
          <p:cNvPr id="10" name="TextBox 9"/>
          <p:cNvSpPr txBox="1"/>
          <p:nvPr/>
        </p:nvSpPr>
        <p:spPr>
          <a:xfrm>
            <a:off x="3807726" y="2533873"/>
            <a:ext cx="5945779" cy="584775"/>
          </a:xfrm>
          <a:prstGeom prst="rect">
            <a:avLst/>
          </a:prstGeom>
          <a:noFill/>
          <a:ln>
            <a:solidFill>
              <a:srgbClr val="A5301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As </a:t>
            </a:r>
            <a:r>
              <a:rPr lang="pt-BR" sz="1600" b="1" dirty="0" smtClean="0"/>
              <a:t>98</a:t>
            </a:r>
            <a:r>
              <a:rPr lang="pt-BR" sz="1600" dirty="0" smtClean="0"/>
              <a:t> escolas de ensino médio de Florianópolis foram listadas de acordo com o número de alunos</a:t>
            </a:r>
            <a:endParaRPr lang="pt-BR" sz="16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770486" y="3186888"/>
            <a:ext cx="0" cy="347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23383" y="3584795"/>
            <a:ext cx="5294205" cy="584775"/>
          </a:xfrm>
          <a:prstGeom prst="rect">
            <a:avLst/>
          </a:prstGeom>
          <a:noFill/>
          <a:ln>
            <a:solidFill>
              <a:srgbClr val="A5301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Foram sorteadas </a:t>
            </a:r>
            <a:r>
              <a:rPr lang="pt-BR" sz="1600" b="1" dirty="0" smtClean="0"/>
              <a:t>21</a:t>
            </a:r>
            <a:r>
              <a:rPr lang="pt-BR" sz="1600" dirty="0" smtClean="0"/>
              <a:t> escolas sistematicamente</a:t>
            </a:r>
            <a:br>
              <a:rPr lang="pt-BR" sz="1600" dirty="0" smtClean="0"/>
            </a:br>
            <a:r>
              <a:rPr lang="pt-BR" sz="1600" dirty="0" smtClean="0"/>
              <a:t>(14 públicas e 7 privadas)</a:t>
            </a:r>
            <a:endParaRPr lang="pt-BR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2961318" y="4252564"/>
            <a:ext cx="7618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Tx/>
              <a:buChar char="-"/>
            </a:pPr>
            <a:r>
              <a:rPr lang="pt-BR" sz="1400" dirty="0" smtClean="0"/>
              <a:t>Turmas sorteadas aleatoriamente para compor amostra</a:t>
            </a:r>
          </a:p>
          <a:p>
            <a:pPr marL="285750" indent="-285750" algn="ctr">
              <a:buFontTx/>
              <a:buChar char="-"/>
            </a:pPr>
            <a:r>
              <a:rPr lang="pt-BR" sz="1400" dirty="0" smtClean="0"/>
              <a:t>Tamanho da amostra calculado de acordo com o projeto maior = 731 sujeitos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770484" y="4867836"/>
            <a:ext cx="0" cy="347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786954" y="5362365"/>
            <a:ext cx="5945779" cy="830997"/>
          </a:xfrm>
          <a:prstGeom prst="rect">
            <a:avLst/>
          </a:prstGeom>
          <a:solidFill>
            <a:srgbClr val="FFD3C7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Amostra final</a:t>
            </a:r>
          </a:p>
          <a:p>
            <a:pPr algn="ctr"/>
            <a:r>
              <a:rPr lang="pt-BR" sz="1600" dirty="0" smtClean="0"/>
              <a:t>934 adolescentes (462 </a:t>
            </a:r>
            <a:r>
              <a:rPr lang="pt-BR" sz="1600" dirty="0" err="1" smtClean="0"/>
              <a:t>masc</a:t>
            </a:r>
            <a:r>
              <a:rPr lang="pt-BR" sz="1600" dirty="0" smtClean="0"/>
              <a:t>, 472 fem.)</a:t>
            </a:r>
          </a:p>
          <a:p>
            <a:pPr algn="ctr"/>
            <a:r>
              <a:rPr lang="pt-BR" sz="1600" dirty="0" smtClean="0"/>
              <a:t>14 </a:t>
            </a:r>
            <a:r>
              <a:rPr lang="mr-IN" sz="1600" dirty="0" smtClean="0"/>
              <a:t>–</a:t>
            </a:r>
            <a:r>
              <a:rPr lang="pt-BR" sz="1600" dirty="0" smtClean="0"/>
              <a:t> 18 anos de idade (média=16,2; desvio padrão=1,0)</a:t>
            </a:r>
            <a:endParaRPr lang="pt-BR" sz="16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143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8" name="TextBox 7"/>
          <p:cNvSpPr txBox="1"/>
          <p:nvPr/>
        </p:nvSpPr>
        <p:spPr>
          <a:xfrm>
            <a:off x="2592925" y="1872017"/>
            <a:ext cx="2640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A5301C"/>
              </a:buClr>
              <a:buFont typeface="AppleSymbols" charset="0"/>
              <a:buChar char="◉"/>
            </a:pPr>
            <a:r>
              <a:rPr lang="pt-BR" dirty="0" smtClean="0"/>
              <a:t>Medidas realizadas</a:t>
            </a:r>
            <a:endParaRPr lang="pt-BR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6</a:t>
            </a:fld>
            <a:endParaRPr lang="pt-BR"/>
          </a:p>
        </p:txBody>
      </p:sp>
      <p:sp>
        <p:nvSpPr>
          <p:cNvPr id="4" name="TextBox 3"/>
          <p:cNvSpPr txBox="1"/>
          <p:nvPr/>
        </p:nvSpPr>
        <p:spPr>
          <a:xfrm>
            <a:off x="2715755" y="2544466"/>
            <a:ext cx="1773242" cy="615553"/>
          </a:xfrm>
          <a:prstGeom prst="rect">
            <a:avLst/>
          </a:prstGeom>
          <a:noFill/>
          <a:ln>
            <a:solidFill>
              <a:srgbClr val="A5301C"/>
            </a:solidFill>
          </a:ln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A5301C"/>
                </a:solidFill>
              </a:rPr>
              <a:t>IMC</a:t>
            </a:r>
            <a:r>
              <a:rPr lang="pt-BR" dirty="0" smtClean="0">
                <a:sym typeface="Wingdings"/>
              </a:rPr>
              <a:t> </a:t>
            </a:r>
          </a:p>
          <a:p>
            <a:r>
              <a:rPr lang="pt-BR" sz="1600" dirty="0" smtClean="0"/>
              <a:t>Peso e estatura.</a:t>
            </a:r>
            <a:endParaRPr lang="pt-BR" sz="1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715755" y="3435556"/>
            <a:ext cx="8475409" cy="1107996"/>
          </a:xfrm>
          <a:prstGeom prst="rect">
            <a:avLst/>
          </a:prstGeom>
          <a:noFill/>
          <a:ln>
            <a:solidFill>
              <a:srgbClr val="A5301C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A5301C"/>
                </a:solidFill>
              </a:rPr>
              <a:t>Quantidade de gordura relativa ao peso corporal (%</a:t>
            </a:r>
            <a:r>
              <a:rPr lang="pt-BR" b="1" dirty="0" err="1" smtClean="0">
                <a:solidFill>
                  <a:srgbClr val="A5301C"/>
                </a:solidFill>
              </a:rPr>
              <a:t>G</a:t>
            </a:r>
            <a:r>
              <a:rPr lang="pt-BR" b="1" dirty="0" smtClean="0">
                <a:solidFill>
                  <a:srgbClr val="A5301C"/>
                </a:solidFill>
              </a:rPr>
              <a:t>)</a:t>
            </a:r>
          </a:p>
          <a:p>
            <a:r>
              <a:rPr lang="pt-BR" sz="1600" dirty="0" smtClean="0"/>
              <a:t>Estimada a partir das equações específicas para adolescentes, propostas por </a:t>
            </a:r>
            <a:r>
              <a:rPr lang="pt-BR" sz="1600" dirty="0" err="1" smtClean="0"/>
              <a:t>Lohman</a:t>
            </a:r>
            <a:r>
              <a:rPr lang="pt-BR" sz="1600" dirty="0" smtClean="0"/>
              <a:t> (1986), mediante </a:t>
            </a:r>
            <a:r>
              <a:rPr lang="pt-BR" sz="1600" dirty="0"/>
              <a:t>a utilização das medidas de espessura das dobras cutâneas, subescapular e </a:t>
            </a:r>
            <a:r>
              <a:rPr lang="pt-BR" sz="1600" dirty="0" smtClean="0"/>
              <a:t>tricipital. </a:t>
            </a:r>
            <a:endParaRPr lang="pt-BR" sz="1600" dirty="0"/>
          </a:p>
        </p:txBody>
      </p:sp>
      <p:cxnSp>
        <p:nvCxnSpPr>
          <p:cNvPr id="7" name="Elbow Connector 6"/>
          <p:cNvCxnSpPr/>
          <p:nvPr/>
        </p:nvCxnSpPr>
        <p:spPr>
          <a:xfrm>
            <a:off x="3076369" y="4540349"/>
            <a:ext cx="1255594" cy="4506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319214" y="4785108"/>
            <a:ext cx="77908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Padrão ouro </a:t>
            </a:r>
            <a:r>
              <a:rPr lang="pt-BR" dirty="0" smtClean="0"/>
              <a:t>para determinação da </a:t>
            </a:r>
            <a:r>
              <a:rPr lang="pt-BR" dirty="0"/>
              <a:t>sensibilidade e </a:t>
            </a:r>
            <a:r>
              <a:rPr lang="pt-BR" dirty="0" smtClean="0"/>
              <a:t>especificidade </a:t>
            </a:r>
            <a:r>
              <a:rPr lang="pt-BR" dirty="0"/>
              <a:t>dos critérios de classificação do IMC em adolescentes.</a:t>
            </a:r>
          </a:p>
          <a:p>
            <a:endParaRPr lang="pt-BR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414750" y="5503783"/>
            <a:ext cx="4798108" cy="830997"/>
          </a:xfrm>
          <a:prstGeom prst="rect">
            <a:avLst/>
          </a:prstGeom>
          <a:solidFill>
            <a:srgbClr val="FFD3C7">
              <a:alpha val="58824"/>
            </a:srgbClr>
          </a:solidFill>
        </p:spPr>
        <p:txBody>
          <a:bodyPr wrap="none" rtlCol="0">
            <a:spAutoFit/>
          </a:bodyPr>
          <a:lstStyle/>
          <a:p>
            <a:r>
              <a:rPr lang="pt-BR" sz="1600" dirty="0" smtClean="0"/>
              <a:t>Definiu-se como excesso de gordura corporal:</a:t>
            </a:r>
          </a:p>
          <a:p>
            <a:r>
              <a:rPr lang="pt-BR" sz="1600" dirty="0" smtClean="0"/>
              <a:t>≥ 25% no sexo feminino</a:t>
            </a:r>
          </a:p>
          <a:p>
            <a:r>
              <a:rPr lang="pt-BR" sz="1600" dirty="0" smtClean="0"/>
              <a:t>≥ 30% no sexo masculino</a:t>
            </a:r>
          </a:p>
        </p:txBody>
      </p:sp>
    </p:spTree>
    <p:extLst>
      <p:ext uri="{BB962C8B-B14F-4D97-AF65-F5344CB8AC3E}">
        <p14:creationId xmlns:p14="http://schemas.microsoft.com/office/powerpoint/2010/main" val="1047981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Foram determinadas prevalências de excesso de peso (agrupamento das categorias risco de sobrepeso, sobrepeso e obesidade), com seus respectivos IC 95%, a partir da aplicação dos valores críticos de IMC dos cinco critérios avaliados: Conde &amp; Monteiro3 (2006); IOTF2 (2000); CDC11 (2002); WHO24 (1995); e Must et al15 (1991). As diferenças entre essas prevalências foram avaliadas mediante o teste de </a:t>
            </a:r>
            <a:r>
              <a:rPr lang="pt-BR" dirty="0" err="1" smtClean="0"/>
              <a:t>McNemar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6441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Sensibilidade e Especificidade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S</a:t>
            </a:r>
            <a:r>
              <a:rPr lang="pt-BR" dirty="0" smtClean="0"/>
              <a:t>ensibilidade foi definida como a percentagem de adolescentes classificados com excesso de gordura corporal (excesso de peso) pelos critérios de classificação do IMC e pelo teste referência (verdadeiro positivo). </a:t>
            </a:r>
          </a:p>
          <a:p>
            <a:r>
              <a:rPr lang="pt-BR" dirty="0" smtClean="0"/>
              <a:t>Especificidade foi definida como a percentagem de adolescentes classificados sem excesso de gordura corporal (sem excesso de peso) pelos critérios de classificação do IMC e pelo teste referência (verdadeiro negativo).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3FC6-B813-4B49-9B89-A2BD232D1607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7740064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465</TotalTime>
  <Words>1038</Words>
  <Application>Microsoft Macintosh PowerPoint</Application>
  <PresentationFormat>Widescreen</PresentationFormat>
  <Paragraphs>140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AppleSymbols</vt:lpstr>
      <vt:lpstr>Arial</vt:lpstr>
      <vt:lpstr>Calibri</vt:lpstr>
      <vt:lpstr>Cambria Math</vt:lpstr>
      <vt:lpstr>Century Gothic</vt:lpstr>
      <vt:lpstr>HiraginoSans-W3</vt:lpstr>
      <vt:lpstr>Mangal</vt:lpstr>
      <vt:lpstr>Wingdings</vt:lpstr>
      <vt:lpstr>Wingdings 3</vt:lpstr>
      <vt:lpstr>Cacho</vt:lpstr>
      <vt:lpstr>Avaliação de Testes Diagnósticos</vt:lpstr>
      <vt:lpstr>PowerPoint Presentation</vt:lpstr>
      <vt:lpstr>Introdução</vt:lpstr>
      <vt:lpstr>Introdução</vt:lpstr>
      <vt:lpstr>Objetivo</vt:lpstr>
      <vt:lpstr>Metodologia</vt:lpstr>
      <vt:lpstr>Metodologia</vt:lpstr>
      <vt:lpstr>Metodologia</vt:lpstr>
      <vt:lpstr>Sensibilidade e Especificidade</vt:lpstr>
      <vt:lpstr>Resultados</vt:lpstr>
      <vt:lpstr>Resultados</vt:lpstr>
      <vt:lpstr>Resultados</vt:lpstr>
      <vt:lpstr>Resultados</vt:lpstr>
      <vt:lpstr>Resultados</vt:lpstr>
      <vt:lpstr>PowerPoint Presentation</vt:lpstr>
      <vt:lpstr>Cálculos de VPP e VPN</vt:lpstr>
      <vt:lpstr>PowerPoint Presentation</vt:lpstr>
      <vt:lpstr>Discussão</vt:lpstr>
      <vt:lpstr>Discussão</vt:lpstr>
      <vt:lpstr>Limitações</vt:lpstr>
      <vt:lpstr>Referência</vt:lpstr>
      <vt:lpstr>Obrigada!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Amanda</dc:creator>
  <cp:lastModifiedBy>Nathália</cp:lastModifiedBy>
  <cp:revision>27</cp:revision>
  <dcterms:created xsi:type="dcterms:W3CDTF">2018-04-21T21:03:56Z</dcterms:created>
  <dcterms:modified xsi:type="dcterms:W3CDTF">2018-04-25T22:16:58Z</dcterms:modified>
</cp:coreProperties>
</file>