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5" r:id="rId5"/>
    <p:sldId id="260" r:id="rId6"/>
    <p:sldId id="262" r:id="rId7"/>
    <p:sldId id="263" r:id="rId8"/>
    <p:sldId id="266" r:id="rId9"/>
    <p:sldId id="267" r:id="rId10"/>
    <p:sldId id="268" r:id="rId11"/>
    <p:sldId id="269" r:id="rId12"/>
    <p:sldId id="264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ta" initials="M" lastIdx="3" clrIdx="0">
    <p:extLst>
      <p:ext uri="{19B8F6BF-5375-455C-9EA6-DF929625EA0E}">
        <p15:presenceInfo xmlns:p15="http://schemas.microsoft.com/office/powerpoint/2012/main" userId="Mari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5A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2639" autoAdjust="0"/>
  </p:normalViewPr>
  <p:slideViewPr>
    <p:cSldViewPr snapToGrid="0">
      <p:cViewPr varScale="1">
        <p:scale>
          <a:sx n="69" d="100"/>
          <a:sy n="69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372D52-225B-44A0-BD0E-3C19436A3ABB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E2B6AE-FD87-4711-925F-564CF973E9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7839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Gagné</a:t>
            </a:r>
            <a:r>
              <a:rPr lang="pt-BR" dirty="0" smtClean="0"/>
              <a:t> foi um professor</a:t>
            </a:r>
            <a:r>
              <a:rPr lang="pt-BR" baseline="0" dirty="0" smtClean="0"/>
              <a:t> de Educação na universidade da Flórida - </a:t>
            </a:r>
            <a:r>
              <a:rPr lang="pt-BR" dirty="0" err="1" smtClean="0">
                <a:effectLst/>
              </a:rPr>
              <a:t>Gagné</a:t>
            </a:r>
            <a:r>
              <a:rPr lang="pt-BR" dirty="0" smtClean="0">
                <a:effectLst/>
              </a:rPr>
              <a:t> propõe que existem cinco principais classes de capacidades humanas, as quais podem ser aprendidas: informação verbal, habilidades intelectuais, estratégias cognitivas, atitudes e habilidades motoras, enfatizando, em sua proposta, a habilidade intelectual.</a:t>
            </a:r>
          </a:p>
          <a:p>
            <a:r>
              <a:rPr lang="pt-BR" dirty="0" smtClean="0">
                <a:effectLst/>
              </a:rPr>
              <a:t>Na teoria de </a:t>
            </a:r>
            <a:r>
              <a:rPr lang="pt-BR" dirty="0" err="1" smtClean="0">
                <a:effectLst/>
              </a:rPr>
              <a:t>Gagné</a:t>
            </a:r>
            <a:r>
              <a:rPr lang="pt-BR" dirty="0" smtClean="0">
                <a:effectLst/>
              </a:rPr>
              <a:t>, as habilidades mais simples que representam os “pré-requisitos imediatos” podem ser analisadas, ser analisadas para identificar habilidades ainda mais simples, o que aponta serem tais habilidades hierarquizadas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2B6AE-FD87-4711-925F-564CF973E929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1128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2B6AE-FD87-4711-925F-564CF973E929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2987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2B6AE-FD87-4711-925F-564CF973E929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2667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Albert Einstein, o mais célebre cientista do século 20, foi o físico que propôs a teoria da relatividade. Ganhou o Prêmio Nobel de física de 1921. Einstein tornou-se famoso mundialmente, um sinônimo de inteligência. Suas descobertas provocaram uma verdadeira revolução do pensamento humano, com interpretações filosóficas das mais diversas tendências.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Muitos conhecem o gênio, porém poucos conhecem a sua história e a dificuldade no seu caminho. </a:t>
            </a:r>
            <a:r>
              <a:rPr lang="pt-B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Einsten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apresentava dificuldades na fala, conseguindo falar pela primeira vez aos quatro anos de idade. Seu professor o descreveu como “mentalmente lento, não-sociável e sempre perdido em seus sonhos.” Foi expulso da escola e recusado na Escola Politécnica de Zurique. Era um “caso perdido” segundo seus mestres. Antes da comprovação da sua Teoria em 1919, </a:t>
            </a:r>
            <a:r>
              <a:rPr lang="pt-B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Einsten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era dito no meio cientifico como sonhador, muitas vezes , alvo de deboches e chacotas. O fato é que hoje, todos os que riram , debocharam e subestimaram </a:t>
            </a:r>
            <a:r>
              <a:rPr lang="pt-B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Einsten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morreram e foram esquecidos, enquanto ele marcou o seu nome na História como uma das pessoas mais inteligente que já pisaram na superfície terrestre. É como o velho ditado diz: Quem ri por último….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2B6AE-FD87-4711-925F-564CF973E929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3652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5334-9BFE-4BD9-921F-60D062D21B13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1DD9-1FE6-48F6-92C5-AC73328878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4506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5334-9BFE-4BD9-921F-60D062D21B13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1DD9-1FE6-48F6-92C5-AC73328878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3758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5334-9BFE-4BD9-921F-60D062D21B13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1DD9-1FE6-48F6-92C5-AC73328878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4100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5334-9BFE-4BD9-921F-60D062D21B13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1DD9-1FE6-48F6-92C5-AC73328878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4934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5334-9BFE-4BD9-921F-60D062D21B13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1DD9-1FE6-48F6-92C5-AC73328878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0370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5334-9BFE-4BD9-921F-60D062D21B13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1DD9-1FE6-48F6-92C5-AC73328878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6788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5334-9BFE-4BD9-921F-60D062D21B13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1DD9-1FE6-48F6-92C5-AC73328878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838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5334-9BFE-4BD9-921F-60D062D21B13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1DD9-1FE6-48F6-92C5-AC73328878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9875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5334-9BFE-4BD9-921F-60D062D21B13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1DD9-1FE6-48F6-92C5-AC73328878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8104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5334-9BFE-4BD9-921F-60D062D21B13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1DD9-1FE6-48F6-92C5-AC73328878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210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5334-9BFE-4BD9-921F-60D062D21B13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1DD9-1FE6-48F6-92C5-AC73328878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2052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D5334-9BFE-4BD9-921F-60D062D21B13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F1DD9-1FE6-48F6-92C5-AC73328878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9908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156" y="347730"/>
            <a:ext cx="3052295" cy="1171977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4103287" y="319378"/>
            <a:ext cx="62206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pt-BR" altLang="pt-B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Universidade Federal de Minas Gerais</a:t>
            </a:r>
          </a:p>
          <a:p>
            <a:pPr>
              <a:spcBef>
                <a:spcPct val="0"/>
              </a:spcBef>
            </a:pPr>
            <a:r>
              <a:rPr lang="pt-BR" altLang="pt-BR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Programa </a:t>
            </a:r>
            <a:r>
              <a:rPr lang="pt-BR" altLang="pt-B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Pós-Graduação </a:t>
            </a:r>
            <a:r>
              <a:rPr lang="pt-BR" altLang="pt-BR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Infectologia e </a:t>
            </a:r>
          </a:p>
          <a:p>
            <a:pPr>
              <a:spcBef>
                <a:spcPct val="0"/>
              </a:spcBef>
            </a:pPr>
            <a:r>
              <a:rPr lang="pt-BR" altLang="pt-BR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Medicina Tropical</a:t>
            </a:r>
          </a:p>
          <a:p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Princípios de </a:t>
            </a:r>
            <a:r>
              <a:rPr lang="pt-B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Bioestátistica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Professor Enrico A </a:t>
            </a:r>
            <a:r>
              <a:rPr lang="pt-B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Colosimo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0" y="5074276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Aluna: Marita de Novais Costa Salles de Almeida</a:t>
            </a:r>
          </a:p>
          <a:p>
            <a:pPr algn="ctr"/>
            <a:endParaRPr lang="pt-BR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65216" y="251128"/>
            <a:ext cx="1758993" cy="1670531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0" y="2687782"/>
            <a:ext cx="12192000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Apresentação Bioestatística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7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Estatística descritiva</a:t>
            </a: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Espaço Reservado para Conteúdo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33" y="1108364"/>
            <a:ext cx="11612267" cy="5430981"/>
          </a:xfrm>
        </p:spPr>
      </p:pic>
    </p:spTree>
    <p:extLst>
      <p:ext uri="{BB962C8B-B14F-4D97-AF65-F5344CB8AC3E}">
        <p14:creationId xmlns:p14="http://schemas.microsoft.com/office/powerpoint/2010/main" val="2883396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Estatística descritiva</a:t>
            </a: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45" y="1260763"/>
            <a:ext cx="10640291" cy="4849091"/>
          </a:xfrm>
        </p:spPr>
      </p:pic>
    </p:spTree>
    <p:extLst>
      <p:ext uri="{BB962C8B-B14F-4D97-AF65-F5344CB8AC3E}">
        <p14:creationId xmlns:p14="http://schemas.microsoft.com/office/powerpoint/2010/main" val="1431369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094509"/>
            <a:ext cx="10515600" cy="5082454"/>
          </a:xfrm>
        </p:spPr>
        <p:txBody>
          <a:bodyPr/>
          <a:lstStyle/>
          <a:p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</a:t>
            </a:r>
          </a:p>
          <a:p>
            <a:endParaRPr lang="pt-BR" dirty="0"/>
          </a:p>
          <a:p>
            <a:pPr algn="just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Sano H,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Hilinski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JA,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Qayed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Applegate K, Newton JG,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Watkins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et al.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Early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blood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stream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infection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following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allogeneic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hematopoietic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stem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transplantation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acute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grade III-IV GVHD in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children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adolescents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Pediatr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Blood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Cancer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[Internet]. 2017;e26821.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Available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http://doi.wiley.com/10.1002/pbc.26821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Obrigada</a:t>
            </a: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65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32509"/>
            <a:ext cx="10363200" cy="6276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61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5196" y="939338"/>
            <a:ext cx="11341608" cy="5669280"/>
          </a:xfrm>
        </p:spPr>
        <p:txBody>
          <a:bodyPr>
            <a:noAutofit/>
          </a:bodyPr>
          <a:lstStyle/>
          <a:p>
            <a:pPr marL="457200" lvl="1" indent="0" algn="just">
              <a:lnSpc>
                <a:spcPct val="100000"/>
              </a:lnSpc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00000"/>
              </a:lnSpc>
              <a:buNone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00000"/>
              </a:lnSpc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ctr">
              <a:lnSpc>
                <a:spcPct val="100000"/>
              </a:lnSpc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Infecção da corrente sanguínea precoce é um fator de risco para Doença do Enxerto Contra o Hospedeiro Aguda na população pediátrica?</a:t>
            </a:r>
          </a:p>
          <a:p>
            <a:pPr marL="457200" lvl="1" indent="0" algn="ctr">
              <a:lnSpc>
                <a:spcPct val="100000"/>
              </a:lnSpc>
              <a:buNone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Pergunta?</a:t>
            </a: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41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260764"/>
            <a:ext cx="10515600" cy="4916199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Definição de infecção da corrente sanguínea precoce: Primeira infecção da corrente sanguínea comprovada do D0 a D+30.</a:t>
            </a:r>
          </a:p>
          <a:p>
            <a:pPr algn="just">
              <a:lnSpc>
                <a:spcPct val="150000"/>
              </a:lnSpc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Coletado retrospectivamente dados de 1 de janeiro de 2005 a 31 de dezembro de 2014, 329 TMO alogênico em 301 pacientes.</a:t>
            </a:r>
          </a:p>
          <a:p>
            <a:pPr algn="just">
              <a:lnSpc>
                <a:spcPct val="150000"/>
              </a:lnSpc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Foram excluídos 36 casos: pega após D+30, transplante sem condicionamento, perda do enxerto após D+30. e D+100.</a:t>
            </a:r>
          </a:p>
          <a:p>
            <a:pPr algn="just">
              <a:lnSpc>
                <a:spcPct val="150000"/>
              </a:lnSpc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Amostra final: 293</a:t>
            </a:r>
          </a:p>
          <a:p>
            <a:pPr algn="just">
              <a:lnSpc>
                <a:spcPct val="150000"/>
              </a:lnSpc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pt-B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pt-B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pt-B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60325"/>
            <a:ext cx="121920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Considerações:</a:t>
            </a: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628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ço Reservado para Conteúdo 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36" y="1052947"/>
            <a:ext cx="5777346" cy="4710544"/>
          </a:xfrm>
        </p:spPr>
      </p:pic>
      <p:sp>
        <p:nvSpPr>
          <p:cNvPr id="5" name="CaixaDeTexto 4"/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Desenho do Estudo</a:t>
            </a: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567055" y="1607127"/>
            <a:ext cx="482138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Estudo observacional – longitudinal.</a:t>
            </a:r>
          </a:p>
          <a:p>
            <a:pPr>
              <a:lnSpc>
                <a:spcPct val="150000"/>
              </a:lnSpc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Estudo Retrospectivo.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70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ço Reservado para Conteúdo 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10" y="1274617"/>
            <a:ext cx="6083188" cy="3906983"/>
          </a:xfrm>
        </p:spPr>
      </p:pic>
      <p:sp>
        <p:nvSpPr>
          <p:cNvPr id="5" name="CaixaDeTexto 4"/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Amostra</a:t>
            </a: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816437" y="855621"/>
            <a:ext cx="509847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Amostra de conveniência.</a:t>
            </a:r>
          </a:p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Todos submetidos ao transplante alogênico no período definido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(01/01/2005 a 31/12/2014)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 que preenchiam os critérios de inclusão.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Excluidos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Pega depois do D+30</a:t>
            </a:r>
          </a:p>
          <a:p>
            <a:pPr algn="just">
              <a:lnSpc>
                <a:spcPct val="150000"/>
              </a:lnSpc>
            </a:pPr>
            <a:r>
              <a:rPr lang="pt-B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sem condicionamento</a:t>
            </a:r>
          </a:p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Falha de pega entre D+30 e D+100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23455" y="5472545"/>
            <a:ext cx="5805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Amostra: 293 pacientes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16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233055"/>
            <a:ext cx="10515600" cy="4943908"/>
          </a:xfrm>
        </p:spPr>
        <p:txBody>
          <a:bodyPr/>
          <a:lstStyle/>
          <a:p>
            <a:pPr lvl="0" algn="just">
              <a:lnSpc>
                <a:spcPct val="150000"/>
              </a:lnSpc>
            </a:pPr>
            <a:endParaRPr lang="pt-B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Estudo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retrospectivo, com suas implicações inerentes, como perda de informações, impossibilidade de cálculos de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incidência e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não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 como avaliar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relação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causal, apenas associação.   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Estudo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unicêntrico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Limitações</a:t>
            </a: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772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566" y="872836"/>
            <a:ext cx="11669198" cy="5763491"/>
          </a:xfrm>
        </p:spPr>
      </p:pic>
      <p:sp>
        <p:nvSpPr>
          <p:cNvPr id="4" name="CaixaDeTexto 3"/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Estatística descritiva</a:t>
            </a: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776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Estatística descritiva</a:t>
            </a: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Espaço Reservado para Conteúdo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0822"/>
            <a:ext cx="11665527" cy="5300814"/>
          </a:xfrm>
        </p:spPr>
      </p:pic>
    </p:spTree>
    <p:extLst>
      <p:ext uri="{BB962C8B-B14F-4D97-AF65-F5344CB8AC3E}">
        <p14:creationId xmlns:p14="http://schemas.microsoft.com/office/powerpoint/2010/main" val="19222106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435</Words>
  <Application>Microsoft Office PowerPoint</Application>
  <PresentationFormat>Widescreen</PresentationFormat>
  <Paragraphs>51</Paragraphs>
  <Slides>12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Marita</dc:creator>
  <cp:lastModifiedBy>Marita</cp:lastModifiedBy>
  <cp:revision>74</cp:revision>
  <dcterms:created xsi:type="dcterms:W3CDTF">2016-11-07T23:08:40Z</dcterms:created>
  <dcterms:modified xsi:type="dcterms:W3CDTF">2018-04-05T08:47:09Z</dcterms:modified>
</cp:coreProperties>
</file>