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312" r:id="rId3"/>
    <p:sldId id="314" r:id="rId4"/>
    <p:sldId id="315" r:id="rId5"/>
    <p:sldId id="316" r:id="rId6"/>
    <p:sldId id="317" r:id="rId7"/>
    <p:sldId id="257" r:id="rId8"/>
    <p:sldId id="258" r:id="rId9"/>
    <p:sldId id="272" r:id="rId10"/>
    <p:sldId id="271" r:id="rId11"/>
    <p:sldId id="284" r:id="rId12"/>
    <p:sldId id="277" r:id="rId13"/>
    <p:sldId id="280" r:id="rId14"/>
    <p:sldId id="288" r:id="rId15"/>
    <p:sldId id="319" r:id="rId16"/>
    <p:sldId id="293" r:id="rId17"/>
    <p:sldId id="294" r:id="rId18"/>
    <p:sldId id="295" r:id="rId19"/>
    <p:sldId id="289" r:id="rId20"/>
    <p:sldId id="290" r:id="rId21"/>
    <p:sldId id="291" r:id="rId22"/>
    <p:sldId id="296" r:id="rId23"/>
    <p:sldId id="301" r:id="rId24"/>
    <p:sldId id="303" r:id="rId25"/>
    <p:sldId id="292" r:id="rId26"/>
    <p:sldId id="298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7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F9700-CECA-0241-B7BC-A4431C945F6A}" type="datetimeFigureOut">
              <a:rPr lang="en-US" smtClean="0"/>
              <a:t>09/05/18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857F9-1AE1-BD4C-8D0D-351914AC4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55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Secukinumab Core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2972175-631D-4CDF-8B6C-D8EA470BF595}" type="datetime8">
              <a:rPr lang="en-US" smtClean="0">
                <a:solidFill>
                  <a:prstClr val="black"/>
                </a:solidFill>
              </a:rPr>
              <a:pPr/>
              <a:t>09/05/18 22:11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Slide Image Placeholder 1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AFC3-B296-45F7-9B85-D3611720645B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048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noProof="0" dirty="0">
                <a:solidFill>
                  <a:prstClr val="black"/>
                </a:solidFill>
              </a:rPr>
              <a:t>Artrite </a:t>
            </a:r>
            <a:r>
              <a:rPr lang="pt-BR" sz="1200" b="1" noProof="0" dirty="0" err="1" smtClean="0">
                <a:solidFill>
                  <a:prstClr val="black"/>
                </a:solidFill>
              </a:rPr>
              <a:t>Psoriátsca</a:t>
            </a:r>
            <a:r>
              <a:rPr lang="pt-BR" sz="1200" b="1" noProof="0" dirty="0">
                <a:solidFill>
                  <a:schemeClr val="tx1"/>
                </a:solidFill>
              </a:rPr>
              <a:t>: </a:t>
            </a:r>
            <a:r>
              <a:rPr lang="pt-BR" sz="1200" noProof="0" dirty="0">
                <a:solidFill>
                  <a:schemeClr val="tx1"/>
                </a:solidFill>
              </a:rPr>
              <a:t>prevalência</a:t>
            </a:r>
            <a:r>
              <a:rPr lang="pt-BR" sz="1200" baseline="0" noProof="0" dirty="0">
                <a:solidFill>
                  <a:schemeClr val="tx1"/>
                </a:solidFill>
              </a:rPr>
              <a:t> de</a:t>
            </a:r>
            <a:r>
              <a:rPr lang="pt-BR" sz="1200" noProof="0" dirty="0">
                <a:solidFill>
                  <a:schemeClr val="tx1"/>
                </a:solidFill>
              </a:rPr>
              <a:t> ~30%</a:t>
            </a:r>
            <a:r>
              <a:rPr lang="pt-BR" sz="1200" baseline="30000" noProof="0" dirty="0">
                <a:solidFill>
                  <a:schemeClr val="tx1"/>
                </a:solidFill>
              </a:rPr>
              <a:t>1</a:t>
            </a:r>
          </a:p>
          <a:p>
            <a:r>
              <a:rPr lang="pt-BR" sz="1200" b="1" noProof="0" dirty="0">
                <a:solidFill>
                  <a:schemeClr val="tx1"/>
                </a:solidFill>
              </a:rPr>
              <a:t>Obesidade:</a:t>
            </a:r>
            <a:r>
              <a:rPr lang="pt-BR" sz="1200" noProof="0" dirty="0">
                <a:solidFill>
                  <a:schemeClr val="tx1"/>
                </a:solidFill>
              </a:rPr>
              <a:t> reportado em 30–40% dos</a:t>
            </a:r>
            <a:r>
              <a:rPr lang="pt-BR" sz="1200" baseline="0" noProof="0" dirty="0">
                <a:solidFill>
                  <a:schemeClr val="tx1"/>
                </a:solidFill>
              </a:rPr>
              <a:t> pacientes</a:t>
            </a:r>
            <a:r>
              <a:rPr lang="pt-BR" sz="1200" baseline="30000" noProof="0" dirty="0">
                <a:solidFill>
                  <a:schemeClr val="tx1"/>
                </a:solidFill>
              </a:rPr>
              <a:t>2-4</a:t>
            </a:r>
          </a:p>
          <a:p>
            <a:r>
              <a:rPr lang="pt-BR" sz="1200" b="1" noProof="0" dirty="0">
                <a:solidFill>
                  <a:schemeClr val="tx1"/>
                </a:solidFill>
              </a:rPr>
              <a:t>Diabetes</a:t>
            </a:r>
            <a:r>
              <a:rPr lang="pt-BR" sz="1200" b="1" baseline="0" noProof="0" dirty="0">
                <a:solidFill>
                  <a:schemeClr val="tx1"/>
                </a:solidFill>
              </a:rPr>
              <a:t> tipo 2</a:t>
            </a:r>
            <a:r>
              <a:rPr lang="pt-BR" sz="1200" b="1" noProof="0" dirty="0">
                <a:solidFill>
                  <a:schemeClr val="tx1"/>
                </a:solidFill>
              </a:rPr>
              <a:t>:</a:t>
            </a:r>
            <a:r>
              <a:rPr lang="pt-BR" sz="1200" noProof="0" dirty="0">
                <a:solidFill>
                  <a:schemeClr val="tx1"/>
                </a:solidFill>
              </a:rPr>
              <a:t> prevalência</a:t>
            </a:r>
            <a:r>
              <a:rPr lang="pt-BR" sz="1200" baseline="0" noProof="0" dirty="0">
                <a:solidFill>
                  <a:schemeClr val="tx1"/>
                </a:solidFill>
              </a:rPr>
              <a:t> de </a:t>
            </a:r>
            <a:r>
              <a:rPr lang="pt-BR" sz="1200" noProof="0" dirty="0">
                <a:solidFill>
                  <a:schemeClr val="tx1"/>
                </a:solidFill>
              </a:rPr>
              <a:t>~12%</a:t>
            </a:r>
            <a:r>
              <a:rPr lang="pt-BR" sz="1200" baseline="30000" noProof="0" dirty="0">
                <a:solidFill>
                  <a:schemeClr val="tx1"/>
                </a:solidFill>
              </a:rPr>
              <a:t>5</a:t>
            </a:r>
          </a:p>
          <a:p>
            <a:r>
              <a:rPr lang="pt-BR" sz="1200" b="1" noProof="0" dirty="0">
                <a:solidFill>
                  <a:schemeClr val="tx1"/>
                </a:solidFill>
              </a:rPr>
              <a:t>Doenças CV: </a:t>
            </a:r>
            <a:r>
              <a:rPr lang="pt-BR" sz="1200" b="0" noProof="0" dirty="0">
                <a:solidFill>
                  <a:schemeClr val="tx1"/>
                </a:solidFill>
              </a:rPr>
              <a:t>alta</a:t>
            </a:r>
            <a:r>
              <a:rPr lang="pt-BR" sz="1200" b="0" baseline="0" noProof="0" dirty="0">
                <a:solidFill>
                  <a:schemeClr val="tx1"/>
                </a:solidFill>
              </a:rPr>
              <a:t> prevalência em indivíduos com psoríase</a:t>
            </a:r>
            <a:r>
              <a:rPr lang="pt-BR" sz="1200" baseline="30000" noProof="0" dirty="0">
                <a:solidFill>
                  <a:schemeClr val="tx1"/>
                </a:solidFill>
              </a:rPr>
              <a:t>5–7</a:t>
            </a:r>
          </a:p>
          <a:p>
            <a:r>
              <a:rPr lang="pt-BR" sz="1200" b="1" noProof="0" dirty="0">
                <a:solidFill>
                  <a:schemeClr val="tx1"/>
                </a:solidFill>
              </a:rPr>
              <a:t>Depressão:</a:t>
            </a:r>
            <a:r>
              <a:rPr lang="pt-BR" sz="1200" noProof="0" dirty="0">
                <a:solidFill>
                  <a:schemeClr val="tx1"/>
                </a:solidFill>
              </a:rPr>
              <a:t> &gt;25% dos</a:t>
            </a:r>
            <a:r>
              <a:rPr lang="pt-BR" sz="1200" baseline="0" noProof="0" dirty="0">
                <a:solidFill>
                  <a:schemeClr val="tx1"/>
                </a:solidFill>
              </a:rPr>
              <a:t> pacientes demonstram sintomas de depressão e 12%</a:t>
            </a:r>
            <a:r>
              <a:rPr lang="pt-BR" sz="1200" noProof="0" dirty="0">
                <a:solidFill>
                  <a:schemeClr val="tx1"/>
                </a:solidFill>
              </a:rPr>
              <a:t> possuem sinal de depressão clínica</a:t>
            </a:r>
            <a:r>
              <a:rPr lang="pt-BR" sz="1200" baseline="30000" noProof="0" dirty="0">
                <a:solidFill>
                  <a:schemeClr val="tx1"/>
                </a:solidFill>
              </a:rPr>
              <a:t>8</a:t>
            </a:r>
          </a:p>
          <a:p>
            <a:endParaRPr lang="pt-BR" noProof="0" dirty="0"/>
          </a:p>
          <a:p>
            <a:pPr eaLnBrk="0" hangingPunct="0"/>
            <a:r>
              <a:rPr lang="pt-BR" sz="1200" noProof="0" dirty="0">
                <a:solidFill>
                  <a:prstClr val="black"/>
                </a:solidFill>
              </a:rPr>
              <a:t>1. </a:t>
            </a:r>
            <a:r>
              <a:rPr lang="pt-BR" sz="1200" noProof="0" dirty="0" err="1">
                <a:solidFill>
                  <a:prstClr val="black"/>
                </a:solidFill>
              </a:rPr>
              <a:t>Catanoso</a:t>
            </a:r>
            <a:r>
              <a:rPr lang="pt-BR" sz="1200" noProof="0" dirty="0">
                <a:solidFill>
                  <a:prstClr val="black"/>
                </a:solidFill>
              </a:rPr>
              <a:t> M, et al. </a:t>
            </a:r>
            <a:r>
              <a:rPr lang="pt-BR" sz="1200" i="1" noProof="0" dirty="0" err="1">
                <a:solidFill>
                  <a:prstClr val="black"/>
                </a:solidFill>
              </a:rPr>
              <a:t>Rheumatismo</a:t>
            </a:r>
            <a:r>
              <a:rPr lang="pt-BR" sz="1200" noProof="0" dirty="0">
                <a:solidFill>
                  <a:prstClr val="black"/>
                </a:solidFill>
              </a:rPr>
              <a:t> 2012;64:66; 2. Kim N, et al. </a:t>
            </a:r>
            <a:r>
              <a:rPr lang="pt-BR" sz="1200" i="1" noProof="0" dirty="0" err="1">
                <a:solidFill>
                  <a:prstClr val="black"/>
                </a:solidFill>
              </a:rPr>
              <a:t>Semin</a:t>
            </a:r>
            <a:r>
              <a:rPr lang="pt-BR" sz="1200" i="1" noProof="0" dirty="0">
                <a:solidFill>
                  <a:prstClr val="black"/>
                </a:solidFill>
              </a:rPr>
              <a:t> </a:t>
            </a:r>
            <a:r>
              <a:rPr lang="pt-BR" sz="1200" i="1" noProof="0" dirty="0" err="1">
                <a:solidFill>
                  <a:prstClr val="black"/>
                </a:solidFill>
              </a:rPr>
              <a:t>Cutan</a:t>
            </a:r>
            <a:r>
              <a:rPr lang="pt-BR" sz="1200" i="1" noProof="0" dirty="0">
                <a:solidFill>
                  <a:prstClr val="black"/>
                </a:solidFill>
              </a:rPr>
              <a:t> </a:t>
            </a:r>
            <a:r>
              <a:rPr lang="pt-BR" sz="1200" i="1" noProof="0" dirty="0" err="1">
                <a:solidFill>
                  <a:prstClr val="black"/>
                </a:solidFill>
              </a:rPr>
              <a:t>Med</a:t>
            </a:r>
            <a:r>
              <a:rPr lang="pt-BR" sz="1200" i="1" noProof="0" dirty="0">
                <a:solidFill>
                  <a:prstClr val="black"/>
                </a:solidFill>
              </a:rPr>
              <a:t> </a:t>
            </a:r>
            <a:r>
              <a:rPr lang="pt-BR" sz="1200" i="1" noProof="0" dirty="0" err="1">
                <a:solidFill>
                  <a:prstClr val="black"/>
                </a:solidFill>
              </a:rPr>
              <a:t>Surg</a:t>
            </a:r>
            <a:r>
              <a:rPr lang="pt-BR" sz="1200" noProof="0" dirty="0">
                <a:solidFill>
                  <a:prstClr val="black"/>
                </a:solidFill>
              </a:rPr>
              <a:t> 2010;29:10</a:t>
            </a:r>
            <a:br>
              <a:rPr lang="pt-BR" sz="1200" noProof="0" dirty="0">
                <a:solidFill>
                  <a:prstClr val="black"/>
                </a:solidFill>
              </a:rPr>
            </a:br>
            <a:r>
              <a:rPr lang="pt-BR" sz="1200" noProof="0" dirty="0">
                <a:solidFill>
                  <a:prstClr val="black"/>
                </a:solidFill>
              </a:rPr>
              <a:t>3. </a:t>
            </a:r>
            <a:r>
              <a:rPr lang="pt-BR" sz="1200" noProof="0" dirty="0" err="1">
                <a:solidFill>
                  <a:prstClr val="black"/>
                </a:solidFill>
              </a:rPr>
              <a:t>Herron</a:t>
            </a:r>
            <a:r>
              <a:rPr lang="pt-BR" sz="1200" noProof="0" dirty="0">
                <a:solidFill>
                  <a:prstClr val="black"/>
                </a:solidFill>
              </a:rPr>
              <a:t> MD, et al. </a:t>
            </a:r>
            <a:r>
              <a:rPr lang="pt-BR" sz="1200" i="1" noProof="0" dirty="0" err="1">
                <a:solidFill>
                  <a:prstClr val="black"/>
                </a:solidFill>
              </a:rPr>
              <a:t>Arch</a:t>
            </a:r>
            <a:r>
              <a:rPr lang="pt-BR" sz="1200" i="1" noProof="0" dirty="0">
                <a:solidFill>
                  <a:prstClr val="black"/>
                </a:solidFill>
              </a:rPr>
              <a:t> </a:t>
            </a:r>
            <a:r>
              <a:rPr lang="pt-BR" sz="1200" i="1" noProof="0" dirty="0" err="1">
                <a:solidFill>
                  <a:prstClr val="black"/>
                </a:solidFill>
              </a:rPr>
              <a:t>Dermatol</a:t>
            </a:r>
            <a:r>
              <a:rPr lang="pt-BR" sz="1200" noProof="0" dirty="0">
                <a:solidFill>
                  <a:prstClr val="black"/>
                </a:solidFill>
              </a:rPr>
              <a:t> 2005;141:1527; 4. </a:t>
            </a:r>
            <a:r>
              <a:rPr lang="pt-BR" sz="1200" noProof="0" dirty="0" err="1">
                <a:solidFill>
                  <a:prstClr val="black"/>
                </a:solidFill>
              </a:rPr>
              <a:t>Gisondi</a:t>
            </a:r>
            <a:r>
              <a:rPr lang="pt-BR" sz="1200" noProof="0" dirty="0">
                <a:solidFill>
                  <a:prstClr val="black"/>
                </a:solidFill>
              </a:rPr>
              <a:t> P, et al. </a:t>
            </a:r>
            <a:r>
              <a:rPr lang="pt-BR" sz="1200" i="1" noProof="0" dirty="0">
                <a:solidFill>
                  <a:prstClr val="black"/>
                </a:solidFill>
              </a:rPr>
              <a:t>BJD </a:t>
            </a:r>
            <a:r>
              <a:rPr lang="pt-BR" sz="1200" noProof="0" dirty="0">
                <a:solidFill>
                  <a:prstClr val="black"/>
                </a:solidFill>
              </a:rPr>
              <a:t>2007;157:68</a:t>
            </a:r>
            <a:br>
              <a:rPr lang="pt-BR" sz="1200" noProof="0" dirty="0">
                <a:solidFill>
                  <a:prstClr val="black"/>
                </a:solidFill>
              </a:rPr>
            </a:br>
            <a:r>
              <a:rPr lang="pt-BR" sz="1200" noProof="0" dirty="0">
                <a:solidFill>
                  <a:prstClr val="black"/>
                </a:solidFill>
              </a:rPr>
              <a:t>5. </a:t>
            </a:r>
            <a:r>
              <a:rPr lang="pt-BR" sz="1200" noProof="0" dirty="0" err="1">
                <a:solidFill>
                  <a:prstClr val="black"/>
                </a:solidFill>
              </a:rPr>
              <a:t>Mrowietz</a:t>
            </a:r>
            <a:r>
              <a:rPr lang="pt-BR" sz="1200" noProof="0" dirty="0">
                <a:solidFill>
                  <a:prstClr val="black"/>
                </a:solidFill>
              </a:rPr>
              <a:t> U, et al. </a:t>
            </a:r>
            <a:r>
              <a:rPr lang="pt-BR" sz="1200" i="1" noProof="0" dirty="0" err="1">
                <a:solidFill>
                  <a:prstClr val="black"/>
                </a:solidFill>
              </a:rPr>
              <a:t>Arch</a:t>
            </a:r>
            <a:r>
              <a:rPr lang="pt-BR" sz="1200" i="1" noProof="0" dirty="0">
                <a:solidFill>
                  <a:prstClr val="black"/>
                </a:solidFill>
              </a:rPr>
              <a:t> </a:t>
            </a:r>
            <a:r>
              <a:rPr lang="pt-BR" sz="1200" i="1" noProof="0" dirty="0" err="1">
                <a:solidFill>
                  <a:prstClr val="black"/>
                </a:solidFill>
              </a:rPr>
              <a:t>Dermatol</a:t>
            </a:r>
            <a:r>
              <a:rPr lang="pt-BR" sz="1200" noProof="0" dirty="0">
                <a:solidFill>
                  <a:prstClr val="black"/>
                </a:solidFill>
              </a:rPr>
              <a:t> Res 2006;298:309; 6. </a:t>
            </a:r>
            <a:r>
              <a:rPr lang="pt-BR" sz="1200" noProof="0" dirty="0" err="1">
                <a:solidFill>
                  <a:prstClr val="black"/>
                </a:solidFill>
              </a:rPr>
              <a:t>Prodanovich</a:t>
            </a:r>
            <a:r>
              <a:rPr lang="pt-BR" sz="1200" noProof="0" dirty="0">
                <a:solidFill>
                  <a:prstClr val="black"/>
                </a:solidFill>
              </a:rPr>
              <a:t> S, et al. </a:t>
            </a:r>
            <a:r>
              <a:rPr lang="pt-BR" sz="1200" i="1" noProof="0" dirty="0" err="1">
                <a:solidFill>
                  <a:prstClr val="black"/>
                </a:solidFill>
              </a:rPr>
              <a:t>Arch</a:t>
            </a:r>
            <a:r>
              <a:rPr lang="pt-BR" sz="1200" i="1" noProof="0" dirty="0">
                <a:solidFill>
                  <a:prstClr val="black"/>
                </a:solidFill>
              </a:rPr>
              <a:t> </a:t>
            </a:r>
            <a:r>
              <a:rPr lang="pt-BR" sz="1200" i="1" noProof="0" dirty="0" err="1">
                <a:solidFill>
                  <a:prstClr val="black"/>
                </a:solidFill>
              </a:rPr>
              <a:t>Dermatol</a:t>
            </a:r>
            <a:r>
              <a:rPr lang="pt-BR" sz="1200" noProof="0" dirty="0">
                <a:solidFill>
                  <a:prstClr val="black"/>
                </a:solidFill>
              </a:rPr>
              <a:t> 2009;145:700</a:t>
            </a:r>
          </a:p>
          <a:p>
            <a:pPr eaLnBrk="0" hangingPunct="0"/>
            <a:r>
              <a:rPr lang="pt-BR" sz="1200" noProof="0" dirty="0">
                <a:solidFill>
                  <a:prstClr val="black"/>
                </a:solidFill>
              </a:rPr>
              <a:t>7. Schmitt D, et al. </a:t>
            </a:r>
            <a:r>
              <a:rPr lang="pt-BR" sz="1200" i="1" noProof="0" dirty="0" err="1">
                <a:solidFill>
                  <a:prstClr val="black"/>
                </a:solidFill>
              </a:rPr>
              <a:t>Arch</a:t>
            </a:r>
            <a:r>
              <a:rPr lang="pt-BR" sz="1200" i="1" noProof="0" dirty="0">
                <a:solidFill>
                  <a:prstClr val="black"/>
                </a:solidFill>
              </a:rPr>
              <a:t> </a:t>
            </a:r>
            <a:r>
              <a:rPr lang="pt-BR" sz="1200" i="1" noProof="0" dirty="0" err="1">
                <a:solidFill>
                  <a:prstClr val="black"/>
                </a:solidFill>
              </a:rPr>
              <a:t>Dermatol</a:t>
            </a:r>
            <a:r>
              <a:rPr lang="pt-BR" sz="1200" i="1" noProof="0" dirty="0">
                <a:solidFill>
                  <a:prstClr val="black"/>
                </a:solidFill>
              </a:rPr>
              <a:t> Res</a:t>
            </a:r>
            <a:r>
              <a:rPr lang="pt-BR" sz="1200" noProof="0" dirty="0">
                <a:solidFill>
                  <a:prstClr val="black"/>
                </a:solidFill>
              </a:rPr>
              <a:t> 2003;294:487; 8.Dowlatshahi, et al. </a:t>
            </a:r>
            <a:r>
              <a:rPr lang="pt-BR" sz="1200" i="1" noProof="0" dirty="0">
                <a:solidFill>
                  <a:prstClr val="black"/>
                </a:solidFill>
              </a:rPr>
              <a:t>JID</a:t>
            </a:r>
            <a:r>
              <a:rPr lang="pt-BR" sz="1200" noProof="0" dirty="0">
                <a:solidFill>
                  <a:prstClr val="black"/>
                </a:solidFill>
              </a:rPr>
              <a:t> 2014;134:1542</a:t>
            </a:r>
          </a:p>
          <a:p>
            <a:endParaRPr lang="pt-B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7A429-DC59-4371-8E52-74A8BF1315ED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299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6D1C84-2704-46DC-B059-30D796C52583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7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pt-BR" sz="1050" b="1" noProof="0" dirty="0"/>
              <a:t>Pontuação</a:t>
            </a:r>
            <a:r>
              <a:rPr lang="pt-BR" sz="1050" b="1" baseline="0" noProof="0" dirty="0"/>
              <a:t> </a:t>
            </a:r>
            <a:r>
              <a:rPr lang="pt-BR" sz="1050" b="1" noProof="0" dirty="0"/>
              <a:t>PASI</a:t>
            </a:r>
            <a:r>
              <a:rPr lang="pt-BR" sz="1050" b="1" baseline="30000" noProof="0" dirty="0"/>
              <a:t>1</a:t>
            </a:r>
          </a:p>
          <a:p>
            <a:pPr marL="0" indent="0">
              <a:buNone/>
              <a:defRPr/>
            </a:pPr>
            <a:r>
              <a:rPr lang="pt-BR" sz="1050" noProof="0" dirty="0"/>
              <a:t>A pontuação PASI é calculada para 4 áreas corporais avaliadas separadamente usando notas para o eritema, a espessura/infiltração e a escala/descamação da psoríase. </a:t>
            </a:r>
          </a:p>
          <a:p>
            <a:pPr marL="0" indent="0">
              <a:buNone/>
              <a:defRPr/>
            </a:pPr>
            <a:r>
              <a:rPr lang="pt-BR" sz="1050" noProof="0" dirty="0"/>
              <a:t>A</a:t>
            </a:r>
            <a:r>
              <a:rPr lang="pt-BR" sz="1050" baseline="0" noProof="0" dirty="0"/>
              <a:t> ASC afetada</a:t>
            </a:r>
            <a:r>
              <a:rPr lang="pt-BR" sz="1050" noProof="0" dirty="0"/>
              <a:t> também é levada em conta. A pontuação PASI total pode variar de 0 a 72.</a:t>
            </a:r>
          </a:p>
          <a:p>
            <a:pPr marL="0" indent="0">
              <a:buNone/>
              <a:defRPr/>
            </a:pPr>
            <a:r>
              <a:rPr lang="pt-BR" sz="1050" noProof="0" dirty="0"/>
              <a:t>Quatro áreas do corpo são avaliadas separadamente: cabeça, braços, tronco à virilha e pernas até acima das nádegas</a:t>
            </a:r>
          </a:p>
          <a:p>
            <a:pPr marL="0" indent="0">
              <a:buNone/>
              <a:defRPr/>
            </a:pPr>
            <a:r>
              <a:rPr lang="pt-BR" sz="1050" noProof="0" dirty="0"/>
              <a:t>Separadamente, o grau de eritema, a espessura/infiltração e a escala/descamação da psoríase para cada área (0 = limpo, 1-4 = aumento da gravidade)</a:t>
            </a:r>
          </a:p>
          <a:p>
            <a:pPr marL="0" indent="0">
              <a:buNone/>
              <a:defRPr/>
            </a:pPr>
            <a:r>
              <a:rPr lang="pt-BR" sz="1050" noProof="0" dirty="0"/>
              <a:t>Combinando eritema, espessura e pontuações em escala = pontuação de classificação</a:t>
            </a:r>
          </a:p>
          <a:p>
            <a:pPr marL="0" indent="0">
              <a:buNone/>
              <a:defRPr/>
            </a:pPr>
            <a:r>
              <a:rPr lang="pt-BR" sz="1050" noProof="0" dirty="0"/>
              <a:t>Para cada área, determinar a pontuação ASC e convertê-la em porcentagem da pontuação de comprometimento da pele</a:t>
            </a:r>
          </a:p>
          <a:p>
            <a:pPr marL="0" indent="0">
              <a:buNone/>
              <a:defRPr/>
            </a:pPr>
            <a:r>
              <a:rPr lang="pt-BR" sz="1050" noProof="0" dirty="0"/>
              <a:t>0 = 0%; 1 = &lt;10%; 2 = 10% a &lt;30%; 3 = 30% a &lt;50%; 4 = 50% a &lt;70%; 5 = 70% a &lt;90%; 6 = 90% até &lt;100%</a:t>
            </a:r>
          </a:p>
          <a:p>
            <a:pPr marL="0" indent="0">
              <a:buNone/>
              <a:defRPr/>
            </a:pPr>
            <a:r>
              <a:rPr lang="pt-BR" sz="1050" noProof="0" dirty="0"/>
              <a:t>Para cada área, multiplicar</a:t>
            </a:r>
            <a:r>
              <a:rPr lang="pt-BR" sz="1050" baseline="0" noProof="0" dirty="0"/>
              <a:t> a </a:t>
            </a:r>
            <a:r>
              <a:rPr lang="pt-BR" sz="1050" noProof="0" dirty="0"/>
              <a:t>pontuação de classificação pela pontuação da área e um multiplicador de área específico</a:t>
            </a:r>
          </a:p>
          <a:p>
            <a:pPr marL="0" indent="0">
              <a:buNone/>
              <a:defRPr/>
            </a:pPr>
            <a:r>
              <a:rPr lang="pt-BR" sz="1050" noProof="0" dirty="0"/>
              <a:t>A cabeça, extremidades superiores, tronco e membros inferiores correspondem a cerca de 10%, 20%, 30%, e 40% da área de superfície corporal, respectivamente; multiplicador para cabeça = 0,1; para braços = 0,2; para tronco = 0,3; e para pernas = 0,4</a:t>
            </a:r>
          </a:p>
          <a:p>
            <a:pPr marL="0" indent="0">
              <a:buNone/>
              <a:defRPr/>
            </a:pPr>
            <a:r>
              <a:rPr lang="pt-BR" sz="1050" noProof="0" dirty="0"/>
              <a:t>Total de pontuações calculadas para cada área = pontuação PASI (0-72)</a:t>
            </a:r>
          </a:p>
          <a:p>
            <a:pPr marL="0" indent="0">
              <a:buNone/>
              <a:defRPr/>
            </a:pPr>
            <a:endParaRPr lang="pt-BR" sz="1000" noProof="0" dirty="0"/>
          </a:p>
          <a:p>
            <a:pPr marL="0" indent="0">
              <a:buNone/>
              <a:defRPr/>
            </a:pPr>
            <a:r>
              <a:rPr lang="pt-BR" sz="1050" b="1" noProof="0" dirty="0"/>
              <a:t>Resposta</a:t>
            </a:r>
            <a:r>
              <a:rPr lang="pt-BR" sz="1050" b="1" baseline="0" noProof="0" dirty="0"/>
              <a:t>  P</a:t>
            </a:r>
            <a:r>
              <a:rPr lang="pt-BR" sz="1050" b="1" noProof="0" dirty="0"/>
              <a:t>ASI 75 vs. PASI 90 </a:t>
            </a:r>
            <a:r>
              <a:rPr lang="pt-BR" sz="1050" b="1" baseline="0" noProof="0" dirty="0"/>
              <a:t>aos Objetivos do Tratamento</a:t>
            </a:r>
            <a:endParaRPr lang="pt-BR" sz="1050" b="1" noProof="0" dirty="0"/>
          </a:p>
          <a:p>
            <a:pPr marL="0" indent="0">
              <a:buNone/>
              <a:defRPr/>
            </a:pPr>
            <a:r>
              <a:rPr lang="pt-BR" sz="1050" b="0" noProof="0" dirty="0"/>
              <a:t>A resposta PASI 75 é o objetivo do tratamento-padrão.</a:t>
            </a:r>
            <a:r>
              <a:rPr lang="pt-BR" sz="1050" b="0" baseline="30000" noProof="0" dirty="0"/>
              <a:t>2</a:t>
            </a:r>
            <a:r>
              <a:rPr lang="pt-BR" sz="1050" b="0" noProof="0" dirty="0"/>
              <a:t> No entanto, alcançar</a:t>
            </a:r>
            <a:r>
              <a:rPr lang="pt-BR" sz="1050" b="0" baseline="0" noProof="0" dirty="0"/>
              <a:t> resposta </a:t>
            </a:r>
            <a:r>
              <a:rPr lang="pt-BR" sz="1050" b="0" noProof="0" dirty="0"/>
              <a:t>PASI 90 está associada a uma melhor</a:t>
            </a:r>
            <a:r>
              <a:rPr lang="pt-BR" sz="1050" b="0" baseline="0" noProof="0" dirty="0"/>
              <a:t> aparência</a:t>
            </a:r>
            <a:r>
              <a:rPr lang="pt-BR" sz="1050" b="0" noProof="0" dirty="0"/>
              <a:t> da pele, bem como uma maior melhoria na qualidade de vida (QV) do que o PASI 75. </a:t>
            </a:r>
            <a:r>
              <a:rPr lang="pt-BR" sz="1050" b="0" baseline="30000" noProof="0" dirty="0"/>
              <a:t>3-5</a:t>
            </a:r>
          </a:p>
          <a:p>
            <a:pPr marL="0" indent="0">
              <a:buNone/>
              <a:defRPr/>
            </a:pPr>
            <a:r>
              <a:rPr lang="pt-BR" sz="1050" b="0" noProof="0" dirty="0"/>
              <a:t>Em &gt;1400 pacientes de 2 estudos clínicos, observou-se o maior efeito QV em pacientes com melhora da pontuação PASI de 90% -100% </a:t>
            </a:r>
            <a:r>
              <a:rPr lang="pt-BR" sz="1050" b="0" baseline="30000" noProof="0" dirty="0"/>
              <a:t>4</a:t>
            </a:r>
          </a:p>
          <a:p>
            <a:pPr marL="0" indent="0">
              <a:buNone/>
              <a:defRPr/>
            </a:pPr>
            <a:r>
              <a:rPr lang="pt-BR" sz="1050" b="0" noProof="0" dirty="0"/>
              <a:t>Em 2 estudos clínicos japoneses de fase 3, os pacientes que alcançaram PASI 90 foram significativamente mais propensos a alcançar o </a:t>
            </a:r>
            <a:r>
              <a:rPr lang="pt-BR" sz="1050" dirty="0"/>
              <a:t>Índice Dermatológico de Qualidade de Vida </a:t>
            </a:r>
            <a:r>
              <a:rPr lang="pt-BR" sz="1050" b="0" noProof="0" dirty="0"/>
              <a:t>(DLQI) de 0 ou 1 do</a:t>
            </a:r>
            <a:r>
              <a:rPr lang="pt-BR" sz="1050" b="0" baseline="0" noProof="0" dirty="0"/>
              <a:t> que</a:t>
            </a:r>
            <a:r>
              <a:rPr lang="pt-BR" sz="1050" b="0" noProof="0" dirty="0"/>
              <a:t> pacientes que alcançaram o PASI 75, mas não PASI 90</a:t>
            </a:r>
            <a:r>
              <a:rPr lang="pt-BR" sz="1050" b="0" baseline="30000" noProof="0" dirty="0"/>
              <a:t>4</a:t>
            </a:r>
          </a:p>
          <a:p>
            <a:pPr marL="0" indent="0">
              <a:buNone/>
              <a:defRPr/>
            </a:pPr>
            <a:r>
              <a:rPr lang="pt-BR" sz="1050" b="0" noProof="0" dirty="0"/>
              <a:t>O objetivo do tratamento do DLQI 0 ou 1 indica que a</a:t>
            </a:r>
            <a:r>
              <a:rPr lang="pt-BR" sz="1050" b="0" baseline="0" noProof="0" dirty="0"/>
              <a:t> qualidade de vida relacionada </a:t>
            </a:r>
            <a:r>
              <a:rPr lang="pt-BR" sz="1050" b="0" noProof="0" dirty="0"/>
              <a:t>com a saúde do paciente não é mais afetada pela psoríase</a:t>
            </a:r>
          </a:p>
          <a:p>
            <a:pPr marL="0" indent="0">
              <a:buNone/>
              <a:defRPr/>
            </a:pPr>
            <a:r>
              <a:rPr lang="pt-BR" sz="1050" b="0" noProof="0" dirty="0"/>
              <a:t>A resposta PASI 90 é necessária para atingir DLQI 0 ou 1</a:t>
            </a:r>
          </a:p>
          <a:p>
            <a:pPr marL="0" indent="0">
              <a:buNone/>
              <a:defRPr/>
            </a:pPr>
            <a:endParaRPr lang="pt-BR" sz="1050" baseline="30000" noProof="0" dirty="0"/>
          </a:p>
          <a:p>
            <a:pPr marL="0" indent="0">
              <a:buNone/>
              <a:defRPr/>
            </a:pPr>
            <a:r>
              <a:rPr lang="pt-BR" sz="1000" b="1" noProof="0" dirty="0"/>
              <a:t>Referências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BR" sz="1000" b="0" noProof="0" dirty="0"/>
              <a:t>F</a:t>
            </a:r>
            <a:r>
              <a:rPr lang="pt-BR" sz="1000" noProof="0" dirty="0"/>
              <a:t>eldman SR, Krueger GG. </a:t>
            </a:r>
            <a:r>
              <a:rPr lang="pt-BR" sz="1000" i="1" noProof="0" dirty="0"/>
              <a:t>Ann </a:t>
            </a:r>
            <a:r>
              <a:rPr lang="pt-BR" sz="1000" i="1" noProof="0" dirty="0" err="1"/>
              <a:t>Rheum</a:t>
            </a:r>
            <a:r>
              <a:rPr lang="pt-BR" sz="1000" i="1" noProof="0" dirty="0"/>
              <a:t> </a:t>
            </a:r>
            <a:r>
              <a:rPr lang="pt-BR" sz="1000" i="1" noProof="0" dirty="0" err="1"/>
              <a:t>Dis</a:t>
            </a:r>
            <a:r>
              <a:rPr lang="pt-BR" sz="1000" i="1" noProof="0" dirty="0"/>
              <a:t> </a:t>
            </a:r>
            <a:r>
              <a:rPr lang="pt-BR" sz="1000" noProof="0" dirty="0"/>
              <a:t>2005;64(</a:t>
            </a:r>
            <a:r>
              <a:rPr lang="pt-BR" sz="1000" noProof="0" dirty="0" err="1"/>
              <a:t>Suppl</a:t>
            </a:r>
            <a:r>
              <a:rPr lang="pt-BR" sz="1000" noProof="0" dirty="0"/>
              <a:t> II):ii65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pt-BR" sz="1000" b="0" noProof="0" dirty="0" err="1"/>
              <a:t>Mrowietz</a:t>
            </a:r>
            <a:r>
              <a:rPr lang="pt-BR" sz="1000" b="0" noProof="0" dirty="0"/>
              <a:t> U, et al.</a:t>
            </a:r>
            <a:r>
              <a:rPr lang="pt-BR" sz="1000" b="0" baseline="0" noProof="0" dirty="0"/>
              <a:t> </a:t>
            </a:r>
            <a:r>
              <a:rPr lang="pt-BR" sz="1000" b="0" i="1" noProof="0" dirty="0" err="1"/>
              <a:t>Arch</a:t>
            </a:r>
            <a:r>
              <a:rPr lang="pt-BR" sz="1000" b="0" i="1" noProof="0" dirty="0"/>
              <a:t> </a:t>
            </a:r>
            <a:r>
              <a:rPr lang="pt-BR" sz="1000" b="0" i="1" noProof="0" dirty="0" err="1"/>
              <a:t>Dermatol</a:t>
            </a:r>
            <a:r>
              <a:rPr lang="pt-BR" sz="1000" b="0" i="1" noProof="0" dirty="0"/>
              <a:t> Res</a:t>
            </a:r>
            <a:r>
              <a:rPr lang="pt-BR" sz="1000" b="0" noProof="0" dirty="0"/>
              <a:t> 2011;303:1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pt-BR" sz="1000" b="0" noProof="0" dirty="0"/>
              <a:t>Mattei PL, et al. </a:t>
            </a:r>
            <a:r>
              <a:rPr lang="pt-BR" sz="1000" b="0" i="1" noProof="0" dirty="0"/>
              <a:t>JEADV</a:t>
            </a:r>
            <a:r>
              <a:rPr lang="pt-BR" sz="1000" b="0" noProof="0" dirty="0"/>
              <a:t>  </a:t>
            </a:r>
            <a:r>
              <a:rPr lang="pt-BR" sz="12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2014;28:333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pt-BR" sz="1000" b="0" noProof="0" dirty="0" err="1"/>
              <a:t>Revicki</a:t>
            </a:r>
            <a:r>
              <a:rPr lang="pt-BR" sz="1000" b="0" noProof="0" dirty="0"/>
              <a:t> DA, et al. </a:t>
            </a:r>
            <a:r>
              <a:rPr lang="pt-BR" sz="1000" b="0" i="1" noProof="0" dirty="0" err="1"/>
              <a:t>Dermatology</a:t>
            </a:r>
            <a:r>
              <a:rPr lang="pt-BR" sz="1000" b="0" noProof="0" dirty="0"/>
              <a:t> 2008;216:260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pt-BR" sz="1000" b="0" noProof="0" dirty="0" err="1"/>
              <a:t>Torii</a:t>
            </a:r>
            <a:r>
              <a:rPr lang="pt-BR" sz="1000" b="0" noProof="0" dirty="0"/>
              <a:t> H, et al. </a:t>
            </a:r>
            <a:r>
              <a:rPr lang="pt-BR" sz="1000" b="0" i="1" noProof="0" dirty="0"/>
              <a:t>J </a:t>
            </a:r>
            <a:r>
              <a:rPr lang="pt-BR" sz="1000" b="0" i="1" noProof="0" dirty="0" err="1"/>
              <a:t>Dermatol</a:t>
            </a:r>
            <a:r>
              <a:rPr lang="pt-BR" sz="1000" b="0" noProof="0" dirty="0"/>
              <a:t> 2012;39:253</a:t>
            </a:r>
          </a:p>
          <a:p>
            <a:pPr marL="0" indent="0">
              <a:buFont typeface="+mj-lt"/>
              <a:buNone/>
              <a:defRPr/>
            </a:pPr>
            <a:endParaRPr lang="pt-BR" sz="1000" b="0" noProof="0" dirty="0"/>
          </a:p>
          <a:p>
            <a:pPr marL="0" indent="0">
              <a:buFont typeface="+mj-lt"/>
              <a:buNone/>
              <a:defRPr/>
            </a:pPr>
            <a:endParaRPr lang="pt-BR" sz="1000" b="0" noProof="0" dirty="0"/>
          </a:p>
          <a:p>
            <a:pPr marL="228600" indent="-228600">
              <a:buFont typeface="+mj-lt"/>
              <a:buAutoNum type="arabicPeriod"/>
              <a:defRPr/>
            </a:pPr>
            <a:endParaRPr lang="pt-BR" sz="1000" noProof="0" dirty="0"/>
          </a:p>
          <a:p>
            <a:endParaRPr lang="pt-BR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E48842F-260C-40E8-AEFB-43B9A7E745D0}" type="datetime8">
              <a:rPr lang="en-US" smtClean="0">
                <a:solidFill>
                  <a:prstClr val="black"/>
                </a:solidFill>
              </a:rPr>
              <a:pPr/>
              <a:t>09/05/18 22:11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Secukinumab Core</a:t>
            </a:r>
          </a:p>
        </p:txBody>
      </p:sp>
    </p:spTree>
    <p:extLst>
      <p:ext uri="{BB962C8B-B14F-4D97-AF65-F5344CB8AC3E}">
        <p14:creationId xmlns:p14="http://schemas.microsoft.com/office/powerpoint/2010/main" val="1773488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1365-1A66-0C4F-98AE-B60A91C574DD}" type="datetimeFigureOut">
              <a:rPr lang="en-US" smtClean="0"/>
              <a:t>09/05/18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8394-DA46-DE4C-9D14-E6DF7631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30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1365-1A66-0C4F-98AE-B60A91C574DD}" type="datetimeFigureOut">
              <a:rPr lang="en-US" smtClean="0"/>
              <a:t>09/05/18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8394-DA46-DE4C-9D14-E6DF7631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74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1365-1A66-0C4F-98AE-B60A91C574DD}" type="datetimeFigureOut">
              <a:rPr lang="en-US" smtClean="0"/>
              <a:t>09/05/18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8394-DA46-DE4C-9D14-E6DF7631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77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253199" y="6484468"/>
            <a:ext cx="88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8CAB7AE-5048-4CF7-A434-202F03846ED3}" type="slidenum">
              <a:rPr lang="en-GB" sz="1200">
                <a:solidFill>
                  <a:srgbClr val="69676D"/>
                </a:solidFill>
              </a:rPr>
              <a:pPr algn="r"/>
              <a:t>‹#›</a:t>
            </a:fld>
            <a:endParaRPr lang="en-GB" sz="1200" dirty="0">
              <a:solidFill>
                <a:srgbClr val="69676D"/>
              </a:solidFill>
            </a:endParaRPr>
          </a:p>
        </p:txBody>
      </p:sp>
      <p:sp>
        <p:nvSpPr>
          <p:cNvPr id="7" name="Content Placeholder 7"/>
          <p:cNvSpPr>
            <a:spLocks noGrp="1"/>
          </p:cNvSpPr>
          <p:nvPr>
            <p:ph sz="quarter" idx="10"/>
          </p:nvPr>
        </p:nvSpPr>
        <p:spPr>
          <a:xfrm>
            <a:off x="539750" y="5805265"/>
            <a:ext cx="6408738" cy="950040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8724848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8253199" y="6484468"/>
            <a:ext cx="88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8CAB7AE-5048-4CF7-A434-202F03846ED3}" type="slidenum">
              <a:rPr lang="en-GB" sz="1200">
                <a:solidFill>
                  <a:srgbClr val="69676D"/>
                </a:solidFill>
              </a:rPr>
              <a:pPr algn="r"/>
              <a:t>‹#›</a:t>
            </a:fld>
            <a:endParaRPr lang="en-GB" sz="1200" dirty="0">
              <a:solidFill>
                <a:srgbClr val="69676D"/>
              </a:solidFill>
            </a:endParaRPr>
          </a:p>
        </p:txBody>
      </p:sp>
      <p:sp>
        <p:nvSpPr>
          <p:cNvPr id="7" name="Content Placeholder 7"/>
          <p:cNvSpPr>
            <a:spLocks noGrp="1"/>
          </p:cNvSpPr>
          <p:nvPr>
            <p:ph sz="quarter" idx="10"/>
          </p:nvPr>
        </p:nvSpPr>
        <p:spPr>
          <a:xfrm>
            <a:off x="539750" y="5805265"/>
            <a:ext cx="6408738" cy="950040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platzhalter 9" descr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757173"/>
            <a:ext cx="8067425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320126488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8253199" y="6484468"/>
            <a:ext cx="88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8CAB7AE-5048-4CF7-A434-202F03846ED3}" type="slidenum">
              <a:rPr lang="en-GB" sz="1200">
                <a:solidFill>
                  <a:srgbClr val="69676D"/>
                </a:solidFill>
              </a:rPr>
              <a:pPr algn="r"/>
              <a:t>‹#›</a:t>
            </a:fld>
            <a:endParaRPr lang="en-GB" sz="1200" dirty="0">
              <a:solidFill>
                <a:srgbClr val="69676D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539750" y="5805265"/>
            <a:ext cx="6408738" cy="950040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platzhalter 9" descr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757173"/>
            <a:ext cx="8067425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897731208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1365-1A66-0C4F-98AE-B60A91C574DD}" type="datetimeFigureOut">
              <a:rPr lang="en-US" smtClean="0"/>
              <a:t>09/05/18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8394-DA46-DE4C-9D14-E6DF7631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770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1365-1A66-0C4F-98AE-B60A91C574DD}" type="datetimeFigureOut">
              <a:rPr lang="en-US" smtClean="0"/>
              <a:t>09/05/18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8394-DA46-DE4C-9D14-E6DF7631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59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1365-1A66-0C4F-98AE-B60A91C574DD}" type="datetimeFigureOut">
              <a:rPr lang="en-US" smtClean="0"/>
              <a:t>09/05/18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8394-DA46-DE4C-9D14-E6DF7631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8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1365-1A66-0C4F-98AE-B60A91C574DD}" type="datetimeFigureOut">
              <a:rPr lang="en-US" smtClean="0"/>
              <a:t>09/05/18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8394-DA46-DE4C-9D14-E6DF7631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689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1365-1A66-0C4F-98AE-B60A91C574DD}" type="datetimeFigureOut">
              <a:rPr lang="en-US" smtClean="0"/>
              <a:t>09/05/18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8394-DA46-DE4C-9D14-E6DF7631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95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1365-1A66-0C4F-98AE-B60A91C574DD}" type="datetimeFigureOut">
              <a:rPr lang="en-US" smtClean="0"/>
              <a:t>09/05/18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8394-DA46-DE4C-9D14-E6DF7631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4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1365-1A66-0C4F-98AE-B60A91C574DD}" type="datetimeFigureOut">
              <a:rPr lang="en-US" smtClean="0"/>
              <a:t>09/05/18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8394-DA46-DE4C-9D14-E6DF7631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60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1365-1A66-0C4F-98AE-B60A91C574DD}" type="datetimeFigureOut">
              <a:rPr lang="en-US" smtClean="0"/>
              <a:t>09/05/18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8394-DA46-DE4C-9D14-E6DF7631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98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E1365-1A66-0C4F-98AE-B60A91C574DD}" type="datetimeFigureOut">
              <a:rPr lang="en-US" smtClean="0"/>
              <a:t>09/05/18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A8394-DA46-DE4C-9D14-E6DF7631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8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rmis.net/bilder/CD058/550px/img0015.jpg" TargetMode="External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 descr="Screen Shot 2018-05-08 at 17.56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0874"/>
            <a:ext cx="9105900" cy="2755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4470" y="4642845"/>
            <a:ext cx="3319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JAMA </a:t>
            </a:r>
            <a:r>
              <a:rPr lang="en-US" dirty="0" err="1" smtClean="0"/>
              <a:t>Dermatol</a:t>
            </a:r>
            <a:endParaRPr lang="en-US" dirty="0"/>
          </a:p>
          <a:p>
            <a:r>
              <a:rPr lang="en-US" dirty="0"/>
              <a:t>Published online March 25, 2015.</a:t>
            </a:r>
          </a:p>
        </p:txBody>
      </p:sp>
    </p:spTree>
    <p:extLst>
      <p:ext uri="{BB962C8B-B14F-4D97-AF65-F5344CB8AC3E}">
        <p14:creationId xmlns:p14="http://schemas.microsoft.com/office/powerpoint/2010/main" val="2636312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Materiais</a:t>
            </a:r>
            <a:r>
              <a:rPr lang="en-US" dirty="0" smtClean="0"/>
              <a:t> e </a:t>
            </a:r>
            <a:r>
              <a:rPr lang="en-US" dirty="0" err="1"/>
              <a:t>m</a:t>
            </a:r>
            <a:r>
              <a:rPr lang="en-US" dirty="0" err="1" smtClean="0"/>
              <a:t>étodo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Coorte</a:t>
            </a:r>
            <a:r>
              <a:rPr lang="en-US" dirty="0" smtClean="0"/>
              <a:t> 1</a:t>
            </a:r>
          </a:p>
          <a:p>
            <a:pPr lvl="1"/>
            <a:r>
              <a:rPr lang="en-US" dirty="0" smtClean="0"/>
              <a:t>73 </a:t>
            </a:r>
            <a:r>
              <a:rPr lang="en-US" dirty="0" err="1" smtClean="0"/>
              <a:t>pacientes</a:t>
            </a:r>
            <a:endParaRPr lang="en-US" dirty="0" smtClean="0"/>
          </a:p>
          <a:p>
            <a:pPr lvl="1"/>
            <a:r>
              <a:rPr lang="en-US" dirty="0" err="1" smtClean="0"/>
              <a:t>Tratamento</a:t>
            </a:r>
            <a:r>
              <a:rPr lang="en-US" dirty="0" smtClean="0"/>
              <a:t> da 24 </a:t>
            </a:r>
            <a:r>
              <a:rPr lang="en-US" dirty="0" err="1" smtClean="0"/>
              <a:t>semana</a:t>
            </a:r>
            <a:r>
              <a:rPr lang="en-US" dirty="0" smtClean="0"/>
              <a:t> </a:t>
            </a:r>
            <a:r>
              <a:rPr lang="en-US" dirty="0" err="1" smtClean="0"/>
              <a:t>até</a:t>
            </a:r>
            <a:r>
              <a:rPr lang="en-US" dirty="0" smtClean="0"/>
              <a:t> </a:t>
            </a:r>
            <a:r>
              <a:rPr lang="en-US" dirty="0" err="1" smtClean="0"/>
              <a:t>semana</a:t>
            </a:r>
            <a:r>
              <a:rPr lang="en-US" dirty="0" smtClean="0"/>
              <a:t> 401</a:t>
            </a:r>
          </a:p>
          <a:p>
            <a:r>
              <a:rPr lang="en-US" dirty="0" err="1" smtClean="0"/>
              <a:t>Coorte</a:t>
            </a:r>
            <a:r>
              <a:rPr lang="en-US" dirty="0" smtClean="0"/>
              <a:t> 2</a:t>
            </a:r>
          </a:p>
          <a:p>
            <a:pPr lvl="1"/>
            <a:r>
              <a:rPr lang="en-US" dirty="0" smtClean="0"/>
              <a:t>62 </a:t>
            </a:r>
            <a:r>
              <a:rPr lang="en-US" dirty="0" err="1" smtClean="0"/>
              <a:t>pacientes</a:t>
            </a:r>
            <a:endParaRPr lang="en-US" dirty="0" smtClean="0"/>
          </a:p>
          <a:p>
            <a:pPr lvl="1"/>
            <a:r>
              <a:rPr lang="en-US" dirty="0" err="1" smtClean="0"/>
              <a:t>Tratamento</a:t>
            </a:r>
            <a:r>
              <a:rPr lang="en-US" dirty="0" smtClean="0"/>
              <a:t> entre 24 e 52 </a:t>
            </a:r>
            <a:r>
              <a:rPr lang="en-US" dirty="0" err="1" smtClean="0"/>
              <a:t>semanas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887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Resultado</a:t>
            </a:r>
            <a:r>
              <a:rPr lang="en-US" dirty="0" smtClean="0"/>
              <a:t>: </a:t>
            </a:r>
            <a:r>
              <a:rPr lang="en-US" dirty="0" err="1" smtClean="0"/>
              <a:t>características</a:t>
            </a:r>
            <a:r>
              <a:rPr lang="en-US" dirty="0" smtClean="0"/>
              <a:t> da </a:t>
            </a:r>
            <a:r>
              <a:rPr lang="en-US" dirty="0" err="1" smtClean="0"/>
              <a:t>amostra</a:t>
            </a:r>
            <a:endParaRPr lang="en-US" dirty="0"/>
          </a:p>
        </p:txBody>
      </p:sp>
      <p:pic>
        <p:nvPicPr>
          <p:cNvPr id="6" name="Content Placeholder 5" descr="Screen Shot 2018-05-08 at 20.10.2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64" r="-69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45395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Materiais</a:t>
            </a:r>
            <a:r>
              <a:rPr lang="en-US" dirty="0"/>
              <a:t> e </a:t>
            </a:r>
            <a:r>
              <a:rPr lang="en-US" dirty="0" err="1"/>
              <a:t>método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Amostras</a:t>
            </a:r>
            <a:r>
              <a:rPr lang="en-US" dirty="0" smtClean="0"/>
              <a:t> </a:t>
            </a:r>
            <a:r>
              <a:rPr lang="en-US" dirty="0" err="1"/>
              <a:t>colhidas</a:t>
            </a:r>
            <a:r>
              <a:rPr lang="en-US" dirty="0"/>
              <a:t> </a:t>
            </a:r>
            <a:r>
              <a:rPr lang="en-US" dirty="0" err="1"/>
              <a:t>nas</a:t>
            </a:r>
            <a:r>
              <a:rPr lang="en-US" dirty="0"/>
              <a:t> 24 </a:t>
            </a:r>
            <a:r>
              <a:rPr lang="en-US" dirty="0" err="1"/>
              <a:t>horas</a:t>
            </a:r>
            <a:r>
              <a:rPr lang="en-US" dirty="0"/>
              <a:t> antes da </a:t>
            </a:r>
            <a:r>
              <a:rPr lang="en-US" dirty="0" err="1"/>
              <a:t>aplicação</a:t>
            </a:r>
            <a:endParaRPr lang="en-US" dirty="0"/>
          </a:p>
          <a:p>
            <a:pPr lvl="1"/>
            <a:r>
              <a:rPr lang="en-US" dirty="0"/>
              <a:t>ELISA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droga</a:t>
            </a:r>
            <a:endParaRPr lang="en-US" dirty="0"/>
          </a:p>
          <a:p>
            <a:r>
              <a:rPr lang="en-US" dirty="0" smtClean="0"/>
              <a:t>PASI antes do </a:t>
            </a:r>
            <a:r>
              <a:rPr lang="en-US" dirty="0" err="1" smtClean="0"/>
              <a:t>início</a:t>
            </a:r>
            <a:r>
              <a:rPr lang="en-US" dirty="0" smtClean="0"/>
              <a:t> do </a:t>
            </a:r>
            <a:r>
              <a:rPr lang="en-US" dirty="0" err="1" smtClean="0"/>
              <a:t>tratamento</a:t>
            </a:r>
            <a:r>
              <a:rPr lang="en-US" dirty="0" smtClean="0"/>
              <a:t> e no </a:t>
            </a:r>
            <a:r>
              <a:rPr lang="en-US" dirty="0" err="1" smtClean="0"/>
              <a:t>momento</a:t>
            </a:r>
            <a:r>
              <a:rPr lang="en-US" dirty="0" smtClean="0"/>
              <a:t> da </a:t>
            </a:r>
            <a:r>
              <a:rPr lang="en-US" dirty="0" err="1" smtClean="0"/>
              <a:t>coleta</a:t>
            </a:r>
            <a:r>
              <a:rPr lang="en-US" dirty="0" smtClean="0"/>
              <a:t> da </a:t>
            </a:r>
            <a:r>
              <a:rPr lang="en-US" dirty="0" err="1" smtClean="0"/>
              <a:t>amsotra</a:t>
            </a:r>
            <a:endParaRPr lang="en-US" dirty="0" smtClean="0"/>
          </a:p>
          <a:p>
            <a:pPr lvl="1"/>
            <a:r>
              <a:rPr lang="en-US" dirty="0" err="1">
                <a:ea typeface="ＭＳ ゴシック"/>
                <a:cs typeface="ＭＳ ゴシック"/>
              </a:rPr>
              <a:t>Bons</a:t>
            </a:r>
            <a:r>
              <a:rPr lang="en-US" dirty="0">
                <a:ea typeface="ＭＳ ゴシック"/>
                <a:cs typeface="ＭＳ ゴシック"/>
              </a:rPr>
              <a:t> </a:t>
            </a:r>
            <a:r>
              <a:rPr lang="en-US" dirty="0" err="1">
                <a:ea typeface="ＭＳ ゴシック"/>
                <a:cs typeface="ＭＳ ゴシック"/>
              </a:rPr>
              <a:t>respondedores</a:t>
            </a:r>
            <a:r>
              <a:rPr lang="en-US" dirty="0">
                <a:ea typeface="ＭＳ ゴシック"/>
                <a:cs typeface="ＭＳ ゴシック"/>
              </a:rPr>
              <a:t>  </a:t>
            </a:r>
            <a:r>
              <a:rPr lang="en-US" dirty="0"/>
              <a:t>Δ</a:t>
            </a:r>
            <a:r>
              <a:rPr lang="en-US" dirty="0">
                <a:ea typeface="ＭＳ ゴシック"/>
                <a:cs typeface="ＭＳ ゴシック"/>
              </a:rPr>
              <a:t>PASI 75 - 100</a:t>
            </a:r>
          </a:p>
          <a:p>
            <a:pPr lvl="1"/>
            <a:r>
              <a:rPr lang="en-US" dirty="0" err="1" smtClean="0">
                <a:ea typeface="ＭＳ ゴシック"/>
                <a:cs typeface="ＭＳ ゴシック"/>
              </a:rPr>
              <a:t>Maus</a:t>
            </a:r>
            <a:r>
              <a:rPr lang="en-US" dirty="0" smtClean="0">
                <a:ea typeface="ＭＳ ゴシック"/>
                <a:cs typeface="ＭＳ ゴシック"/>
              </a:rPr>
              <a:t> </a:t>
            </a:r>
            <a:r>
              <a:rPr lang="en-US" dirty="0" err="1" smtClean="0">
                <a:ea typeface="ＭＳ ゴシック"/>
                <a:cs typeface="ＭＳ ゴシック"/>
              </a:rPr>
              <a:t>respondedores</a:t>
            </a:r>
            <a:r>
              <a:rPr lang="en-US" dirty="0" smtClean="0">
                <a:ea typeface="ＭＳ ゴシック"/>
                <a:cs typeface="ＭＳ ゴシック"/>
              </a:rPr>
              <a:t> </a:t>
            </a:r>
            <a:r>
              <a:rPr lang="en-US" dirty="0"/>
              <a:t>Δ</a:t>
            </a:r>
            <a:r>
              <a:rPr lang="en-US" dirty="0">
                <a:ea typeface="ＭＳ ゴシック"/>
                <a:cs typeface="ＭＳ ゴシック"/>
              </a:rPr>
              <a:t>PASI &lt; </a:t>
            </a:r>
            <a:r>
              <a:rPr lang="en-US" dirty="0" smtClean="0">
                <a:ea typeface="ＭＳ ゴシック"/>
                <a:cs typeface="ＭＳ ゴシック"/>
              </a:rPr>
              <a:t>74,99 </a:t>
            </a:r>
          </a:p>
          <a:p>
            <a:pPr lvl="2"/>
            <a:r>
              <a:rPr lang="en-US" dirty="0" err="1" smtClean="0">
                <a:ea typeface="ＭＳ ゴシック"/>
                <a:cs typeface="ＭＳ ゴシック"/>
              </a:rPr>
              <a:t>Não</a:t>
            </a:r>
            <a:r>
              <a:rPr lang="en-US" dirty="0" smtClean="0">
                <a:ea typeface="ＭＳ ゴシック"/>
                <a:cs typeface="ＭＳ ゴシック"/>
              </a:rPr>
              <a:t> </a:t>
            </a:r>
            <a:r>
              <a:rPr lang="en-US" dirty="0" err="1" smtClean="0">
                <a:ea typeface="ＭＳ ゴシック"/>
                <a:cs typeface="ＭＳ ゴシック"/>
              </a:rPr>
              <a:t>respondedores</a:t>
            </a:r>
            <a:r>
              <a:rPr lang="en-US" dirty="0" smtClean="0">
                <a:ea typeface="ＭＳ ゴシック"/>
                <a:cs typeface="ＭＳ ゴシック"/>
              </a:rPr>
              <a:t> </a:t>
            </a:r>
            <a:r>
              <a:rPr lang="en-US" dirty="0" smtClean="0"/>
              <a:t>Δ</a:t>
            </a:r>
            <a:r>
              <a:rPr lang="en-US" dirty="0" smtClean="0">
                <a:ea typeface="ＭＳ ゴシック"/>
                <a:cs typeface="ＭＳ ゴシック"/>
              </a:rPr>
              <a:t>PASI &lt;</a:t>
            </a:r>
            <a:r>
              <a:rPr lang="en-US" dirty="0">
                <a:ea typeface="ＭＳ ゴシック"/>
                <a:cs typeface="ＭＳ ゴシック"/>
              </a:rPr>
              <a:t> </a:t>
            </a:r>
            <a:r>
              <a:rPr lang="en-US" dirty="0" smtClean="0">
                <a:ea typeface="ＭＳ ゴシック"/>
                <a:cs typeface="ＭＳ ゴシック"/>
              </a:rPr>
              <a:t>50</a:t>
            </a:r>
            <a:endParaRPr lang="en-US" dirty="0" smtClean="0">
              <a:latin typeface="ＭＳ ゴシック"/>
              <a:ea typeface="ＭＳ ゴシック"/>
              <a:cs typeface="ＭＳ ゴシック"/>
            </a:endParaRPr>
          </a:p>
          <a:p>
            <a:pPr lvl="2"/>
            <a:r>
              <a:rPr lang="en-US" dirty="0" err="1" smtClean="0">
                <a:ea typeface="ＭＳ ゴシック"/>
                <a:cs typeface="ＭＳ ゴシック"/>
              </a:rPr>
              <a:t>Respondedores</a:t>
            </a:r>
            <a:r>
              <a:rPr lang="en-US" dirty="0" smtClean="0">
                <a:ea typeface="ＭＳ ゴシック"/>
                <a:cs typeface="ＭＳ ゴシック"/>
              </a:rPr>
              <a:t> </a:t>
            </a:r>
            <a:r>
              <a:rPr lang="en-US" dirty="0" err="1" smtClean="0">
                <a:ea typeface="ＭＳ ゴシック"/>
                <a:cs typeface="ＭＳ ゴシック"/>
              </a:rPr>
              <a:t>moderados</a:t>
            </a:r>
            <a:r>
              <a:rPr lang="en-US" dirty="0" smtClean="0">
                <a:ea typeface="ＭＳ ゴシック"/>
                <a:cs typeface="ＭＳ ゴシック"/>
              </a:rPr>
              <a:t> </a:t>
            </a:r>
            <a:r>
              <a:rPr lang="en-US" dirty="0" smtClean="0"/>
              <a:t>Δ</a:t>
            </a:r>
            <a:r>
              <a:rPr lang="en-US" dirty="0" smtClean="0">
                <a:ea typeface="ＭＳ ゴシック"/>
                <a:cs typeface="ＭＳ ゴシック"/>
              </a:rPr>
              <a:t>PASI 50 </a:t>
            </a:r>
            <a:r>
              <a:rPr lang="mr-IN" dirty="0" smtClean="0">
                <a:ea typeface="ＭＳ ゴシック"/>
                <a:cs typeface="ＭＳ ゴシック"/>
              </a:rPr>
              <a:t>–</a:t>
            </a:r>
            <a:r>
              <a:rPr lang="en-US" dirty="0" smtClean="0">
                <a:ea typeface="ＭＳ ゴシック"/>
                <a:cs typeface="ＭＳ ゴシック"/>
              </a:rPr>
              <a:t> 74,99</a:t>
            </a:r>
            <a:endParaRPr lang="en-US" dirty="0" smtClean="0">
              <a:latin typeface="ＭＳ ゴシック"/>
              <a:ea typeface="ＭＳ ゴシック"/>
              <a:cs typeface="ＭＳ 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22931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Resultado</a:t>
            </a:r>
            <a:endParaRPr lang="en-US" dirty="0"/>
          </a:p>
        </p:txBody>
      </p:sp>
      <p:pic>
        <p:nvPicPr>
          <p:cNvPr id="4" name="Content Placeholder 3" descr="Screen Shot 2018-05-08 at 20.35.0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864" b="-158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04976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Resultado</a:t>
            </a:r>
            <a:r>
              <a:rPr lang="en-US" dirty="0"/>
              <a:t>: </a:t>
            </a:r>
            <a:r>
              <a:rPr lang="en-US" dirty="0" err="1" smtClean="0"/>
              <a:t>níveis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adalimumabe</a:t>
            </a:r>
            <a:endParaRPr lang="en-US" dirty="0"/>
          </a:p>
        </p:txBody>
      </p:sp>
      <p:pic>
        <p:nvPicPr>
          <p:cNvPr id="4" name="Content Placeholder 3" descr="Screen Shot 2018-05-08 at 20.27.4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40" r="-282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43903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ptura de Tela 2018-05-09 às 16.54.5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059" b="-100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69316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Resultado</a:t>
            </a:r>
            <a:r>
              <a:rPr lang="en-US" dirty="0"/>
              <a:t>: </a:t>
            </a:r>
            <a:r>
              <a:rPr lang="en-US" dirty="0" err="1"/>
              <a:t>análise</a:t>
            </a:r>
            <a:r>
              <a:rPr lang="en-US" dirty="0"/>
              <a:t> </a:t>
            </a:r>
            <a:r>
              <a:rPr lang="en-US" dirty="0" smtClean="0"/>
              <a:t>da </a:t>
            </a:r>
            <a:r>
              <a:rPr lang="en-US" dirty="0" err="1" smtClean="0"/>
              <a:t>curva</a:t>
            </a:r>
            <a:r>
              <a:rPr lang="en-US" dirty="0" smtClean="0"/>
              <a:t> ROC</a:t>
            </a:r>
            <a:endParaRPr lang="en-US" dirty="0"/>
          </a:p>
        </p:txBody>
      </p:sp>
      <p:pic>
        <p:nvPicPr>
          <p:cNvPr id="4" name="Content Placeholder 3" descr="Screen Shot 2018-05-08 at 20.46.1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12" r="-351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80074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Resultado</a:t>
            </a:r>
            <a:r>
              <a:rPr lang="en-US" dirty="0"/>
              <a:t>: </a:t>
            </a:r>
            <a:r>
              <a:rPr lang="en-US" dirty="0" err="1"/>
              <a:t>análise</a:t>
            </a:r>
            <a:r>
              <a:rPr lang="en-US" dirty="0"/>
              <a:t> </a:t>
            </a:r>
            <a:r>
              <a:rPr lang="en-US" dirty="0" smtClean="0"/>
              <a:t>da </a:t>
            </a:r>
            <a:r>
              <a:rPr lang="en-US" dirty="0" err="1" smtClean="0"/>
              <a:t>curva</a:t>
            </a:r>
            <a:r>
              <a:rPr lang="en-US" dirty="0" smtClean="0"/>
              <a:t> ROC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 valor de </a:t>
            </a:r>
            <a:r>
              <a:rPr lang="en-US" dirty="0" err="1"/>
              <a:t>corte</a:t>
            </a:r>
            <a:r>
              <a:rPr lang="en-US" dirty="0"/>
              <a:t> </a:t>
            </a:r>
            <a:r>
              <a:rPr lang="en-US" dirty="0" smtClean="0"/>
              <a:t>de </a:t>
            </a:r>
            <a:r>
              <a:rPr lang="en-US" dirty="0"/>
              <a:t>3,51mg/L </a:t>
            </a:r>
            <a:r>
              <a:rPr lang="en-US" dirty="0" err="1" smtClean="0"/>
              <a:t>correspondente</a:t>
            </a:r>
            <a:r>
              <a:rPr lang="en-US" dirty="0" smtClean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 smtClean="0"/>
              <a:t>balanço</a:t>
            </a:r>
            <a:r>
              <a:rPr lang="en-US" dirty="0" smtClean="0"/>
              <a:t> ideal </a:t>
            </a:r>
            <a:r>
              <a:rPr lang="en-US" dirty="0"/>
              <a:t>entre </a:t>
            </a:r>
            <a:r>
              <a:rPr lang="en-US" dirty="0" err="1"/>
              <a:t>sensibilidade</a:t>
            </a:r>
            <a:r>
              <a:rPr lang="en-US" dirty="0"/>
              <a:t> e </a:t>
            </a:r>
            <a:r>
              <a:rPr lang="en-US" dirty="0" err="1" smtClean="0"/>
              <a:t>especificidade</a:t>
            </a:r>
            <a:r>
              <a:rPr lang="en-US" dirty="0" smtClean="0"/>
              <a:t>. </a:t>
            </a:r>
          </a:p>
          <a:p>
            <a:pPr lvl="1"/>
            <a:r>
              <a:rPr lang="en-US" dirty="0" err="1" smtClean="0"/>
              <a:t>sensibilidade</a:t>
            </a:r>
            <a:r>
              <a:rPr lang="en-US" dirty="0" smtClean="0"/>
              <a:t> </a:t>
            </a:r>
            <a:r>
              <a:rPr lang="en-US" dirty="0"/>
              <a:t>de 78</a:t>
            </a:r>
            <a:r>
              <a:rPr lang="en-US" dirty="0" smtClean="0"/>
              <a:t>%; </a:t>
            </a:r>
            <a:r>
              <a:rPr lang="en-US" dirty="0" err="1"/>
              <a:t>especificidade</a:t>
            </a:r>
            <a:r>
              <a:rPr lang="en-US" dirty="0"/>
              <a:t> de 70%</a:t>
            </a:r>
            <a:r>
              <a:rPr lang="en-US" dirty="0" smtClean="0"/>
              <a:t>,</a:t>
            </a:r>
          </a:p>
          <a:p>
            <a:pPr lvl="2"/>
            <a:r>
              <a:rPr lang="en-US" dirty="0" smtClean="0"/>
              <a:t>valor </a:t>
            </a:r>
            <a:r>
              <a:rPr lang="en-US" dirty="0" err="1"/>
              <a:t>preditivo</a:t>
            </a:r>
            <a:r>
              <a:rPr lang="en-US" dirty="0"/>
              <a:t> </a:t>
            </a:r>
            <a:r>
              <a:rPr lang="en-US" dirty="0" err="1"/>
              <a:t>positivo</a:t>
            </a:r>
            <a:r>
              <a:rPr lang="en-US" dirty="0"/>
              <a:t> de 83%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obter</a:t>
            </a:r>
            <a:r>
              <a:rPr lang="en-US" dirty="0"/>
              <a:t> </a:t>
            </a:r>
            <a:r>
              <a:rPr lang="en-US" dirty="0" smtClean="0"/>
              <a:t>75</a:t>
            </a:r>
            <a:r>
              <a:rPr lang="en-US" dirty="0"/>
              <a:t>% de </a:t>
            </a:r>
            <a:r>
              <a:rPr lang="en-US" dirty="0" err="1"/>
              <a:t>melhoria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resposta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 smtClean="0"/>
              <a:t>tratamento</a:t>
            </a:r>
            <a:r>
              <a:rPr lang="en-US" dirty="0" smtClean="0"/>
              <a:t> (</a:t>
            </a:r>
            <a:r>
              <a:rPr lang="en-US" dirty="0"/>
              <a:t>ΔPASI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692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Resultado</a:t>
            </a:r>
            <a:r>
              <a:rPr lang="en-US" dirty="0"/>
              <a:t>: </a:t>
            </a:r>
            <a:r>
              <a:rPr lang="en-US" dirty="0" err="1"/>
              <a:t>Curva</a:t>
            </a:r>
            <a:r>
              <a:rPr lang="en-US" dirty="0"/>
              <a:t> </a:t>
            </a:r>
            <a:r>
              <a:rPr lang="en-US" dirty="0" smtClean="0"/>
              <a:t>dose-</a:t>
            </a:r>
            <a:r>
              <a:rPr lang="en-US" dirty="0" err="1"/>
              <a:t>resposta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dirty="0" smtClean="0"/>
              <a:t>s </a:t>
            </a:r>
            <a:r>
              <a:rPr lang="en-US" dirty="0" err="1" smtClean="0"/>
              <a:t>amostras</a:t>
            </a:r>
            <a:r>
              <a:rPr lang="en-US" dirty="0" smtClean="0"/>
              <a:t> </a:t>
            </a:r>
            <a:r>
              <a:rPr lang="en-US" dirty="0" err="1" smtClean="0"/>
              <a:t>foram</a:t>
            </a:r>
            <a:r>
              <a:rPr lang="en-US" dirty="0" smtClean="0"/>
              <a:t> </a:t>
            </a:r>
            <a:r>
              <a:rPr lang="en-US" dirty="0" err="1" smtClean="0"/>
              <a:t>estratificados</a:t>
            </a:r>
            <a:r>
              <a:rPr lang="en-US" dirty="0" smtClean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ordem</a:t>
            </a:r>
            <a:r>
              <a:rPr lang="en-US" dirty="0"/>
              <a:t> </a:t>
            </a:r>
            <a:r>
              <a:rPr lang="en-US" dirty="0" err="1"/>
              <a:t>crescente</a:t>
            </a:r>
            <a:r>
              <a:rPr lang="en-US" dirty="0"/>
              <a:t> de </a:t>
            </a:r>
            <a:r>
              <a:rPr lang="en-US" dirty="0" err="1"/>
              <a:t>suas</a:t>
            </a:r>
            <a:r>
              <a:rPr lang="en-US" dirty="0"/>
              <a:t> </a:t>
            </a:r>
            <a:r>
              <a:rPr lang="en-US" dirty="0" err="1"/>
              <a:t>concentrações</a:t>
            </a:r>
            <a:r>
              <a:rPr lang="en-US" dirty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adalimumabe</a:t>
            </a:r>
            <a:r>
              <a:rPr lang="en-US" dirty="0" smtClean="0"/>
              <a:t> com a </a:t>
            </a:r>
            <a:r>
              <a:rPr lang="en-US" dirty="0" err="1" smtClean="0"/>
              <a:t>Δ</a:t>
            </a:r>
            <a:r>
              <a:rPr lang="en-US" dirty="0" smtClean="0"/>
              <a:t> </a:t>
            </a:r>
            <a:r>
              <a:rPr lang="en-US" dirty="0" err="1" smtClean="0"/>
              <a:t>escore</a:t>
            </a:r>
            <a:r>
              <a:rPr lang="en-US" dirty="0"/>
              <a:t> </a:t>
            </a:r>
            <a:r>
              <a:rPr lang="en-US" dirty="0" smtClean="0"/>
              <a:t>PASI </a:t>
            </a:r>
            <a:r>
              <a:rPr lang="en-US" dirty="0" err="1" smtClean="0"/>
              <a:t>correlacionado</a:t>
            </a:r>
            <a:r>
              <a:rPr lang="en-US" dirty="0" smtClean="0"/>
              <a:t> (ΔPASI)</a:t>
            </a:r>
          </a:p>
          <a:p>
            <a:pPr lvl="1"/>
            <a:r>
              <a:rPr lang="en-US" dirty="0" err="1" smtClean="0"/>
              <a:t>divididos</a:t>
            </a:r>
            <a:r>
              <a:rPr lang="en-US" dirty="0" smtClean="0"/>
              <a:t> </a:t>
            </a:r>
            <a:r>
              <a:rPr lang="en-US" dirty="0" err="1"/>
              <a:t>em</a:t>
            </a:r>
            <a:r>
              <a:rPr lang="en-US" dirty="0"/>
              <a:t> 10 </a:t>
            </a:r>
            <a:r>
              <a:rPr lang="en-US" dirty="0" err="1"/>
              <a:t>grupos</a:t>
            </a:r>
            <a:r>
              <a:rPr lang="en-US" dirty="0"/>
              <a:t> de 11, 13, 14 </a:t>
            </a:r>
            <a:r>
              <a:rPr lang="en-US" dirty="0" err="1"/>
              <a:t>ou</a:t>
            </a:r>
            <a:r>
              <a:rPr lang="en-US" dirty="0"/>
              <a:t> 15 </a:t>
            </a:r>
            <a:r>
              <a:rPr lang="en-US" dirty="0" err="1"/>
              <a:t>pacientes</a:t>
            </a:r>
            <a:r>
              <a:rPr lang="en-US" dirty="0"/>
              <a:t> (1, 3, 5 e 1 </a:t>
            </a:r>
            <a:r>
              <a:rPr lang="en-US" dirty="0" err="1"/>
              <a:t>grupos</a:t>
            </a:r>
            <a:r>
              <a:rPr lang="en-US" dirty="0"/>
              <a:t>, </a:t>
            </a:r>
            <a:r>
              <a:rPr lang="en-US" dirty="0" err="1"/>
              <a:t>respectivamente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840283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Resultado</a:t>
            </a:r>
            <a:r>
              <a:rPr lang="en-US" dirty="0" smtClean="0"/>
              <a:t>: </a:t>
            </a:r>
            <a:r>
              <a:rPr lang="en-US" dirty="0" err="1" smtClean="0"/>
              <a:t>Curva</a:t>
            </a:r>
            <a:r>
              <a:rPr lang="en-US" dirty="0" smtClean="0"/>
              <a:t> dose-</a:t>
            </a:r>
            <a:r>
              <a:rPr lang="en-US" dirty="0" err="1" smtClean="0"/>
              <a:t>resposta</a:t>
            </a:r>
            <a:endParaRPr lang="en-US" dirty="0"/>
          </a:p>
        </p:txBody>
      </p:sp>
      <p:pic>
        <p:nvPicPr>
          <p:cNvPr id="4" name="Content Placeholder 3" descr="Screen Shot 2018-05-08 at 20.49.4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419" r="-374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33995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46" name="Rectangle 1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Psoríase é uma d</a:t>
            </a:r>
            <a:r>
              <a:rPr lang="pt-BR" sz="2800" dirty="0" smtClean="0"/>
              <a:t>oença </a:t>
            </a:r>
            <a:r>
              <a:rPr lang="pt-BR" sz="2800" dirty="0"/>
              <a:t>c</a:t>
            </a:r>
            <a:r>
              <a:rPr lang="pt-BR" sz="2800" dirty="0" smtClean="0"/>
              <a:t>rônica</a:t>
            </a:r>
            <a:r>
              <a:rPr lang="pt-BR" sz="2800" dirty="0"/>
              <a:t>, </a:t>
            </a:r>
            <a:r>
              <a:rPr lang="pt-BR" sz="2800" dirty="0" smtClean="0"/>
              <a:t>incapacitante </a:t>
            </a:r>
            <a:r>
              <a:rPr lang="pt-BR" sz="2800" dirty="0"/>
              <a:t>e </a:t>
            </a:r>
            <a:r>
              <a:rPr lang="pt-BR" sz="2800" dirty="0" smtClean="0"/>
              <a:t>sem cura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en-US" dirty="0">
                <a:solidFill>
                  <a:prstClr val="black"/>
                </a:solidFill>
                <a:cs typeface="Arial" charset="0"/>
              </a:rPr>
              <a:t>1. </a:t>
            </a:r>
            <a:r>
              <a:rPr lang="en-US" altLang="en-US" dirty="0" err="1">
                <a:solidFill>
                  <a:prstClr val="black"/>
                </a:solidFill>
                <a:cs typeface="Arial" charset="0"/>
              </a:rPr>
              <a:t>Parisi</a:t>
            </a:r>
            <a:r>
              <a:rPr lang="en-US" altLang="en-US" dirty="0">
                <a:solidFill>
                  <a:prstClr val="black"/>
                </a:solidFill>
                <a:cs typeface="Arial" charset="0"/>
              </a:rPr>
              <a:t>  R, et al. </a:t>
            </a:r>
            <a:r>
              <a:rPr lang="en-US" altLang="en-US" i="1" dirty="0">
                <a:solidFill>
                  <a:prstClr val="black"/>
                </a:solidFill>
                <a:cs typeface="Arial" charset="0"/>
              </a:rPr>
              <a:t>JID </a:t>
            </a:r>
            <a:r>
              <a:rPr lang="en-US" altLang="en-US" dirty="0">
                <a:solidFill>
                  <a:prstClr val="black"/>
                </a:solidFill>
                <a:cs typeface="Arial" charset="0"/>
              </a:rPr>
              <a:t>2013;133:377; 2. Johnson-Huang LM, et al. </a:t>
            </a:r>
            <a:r>
              <a:rPr lang="en-US" altLang="en-US" i="1" dirty="0">
                <a:solidFill>
                  <a:prstClr val="black"/>
                </a:solidFill>
                <a:cs typeface="Arial" charset="0"/>
              </a:rPr>
              <a:t>Dis Model </a:t>
            </a:r>
            <a:r>
              <a:rPr lang="en-US" altLang="en-US" i="1" dirty="0" err="1">
                <a:solidFill>
                  <a:prstClr val="black"/>
                </a:solidFill>
                <a:cs typeface="Arial" charset="0"/>
              </a:rPr>
              <a:t>Mech</a:t>
            </a:r>
            <a:r>
              <a:rPr lang="en-US" altLang="en-US" i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altLang="en-US" dirty="0">
                <a:solidFill>
                  <a:prstClr val="black"/>
                </a:solidFill>
                <a:cs typeface="Arial" charset="0"/>
              </a:rPr>
              <a:t>2012;5:423; </a:t>
            </a:r>
            <a:br>
              <a:rPr lang="en-US" altLang="en-US" dirty="0">
                <a:solidFill>
                  <a:prstClr val="black"/>
                </a:solidFill>
                <a:cs typeface="Arial" charset="0"/>
              </a:rPr>
            </a:br>
            <a:r>
              <a:rPr lang="en-US" altLang="en-US" dirty="0">
                <a:solidFill>
                  <a:prstClr val="black"/>
                </a:solidFill>
                <a:cs typeface="Arial" charset="0"/>
              </a:rPr>
              <a:t>3. </a:t>
            </a:r>
            <a:r>
              <a:rPr lang="en-US" altLang="en-US" dirty="0" err="1">
                <a:solidFill>
                  <a:prstClr val="black"/>
                </a:solidFill>
                <a:cs typeface="Arial" charset="0"/>
              </a:rPr>
              <a:t>Menter</a:t>
            </a:r>
            <a:r>
              <a:rPr lang="en-US" altLang="en-US" dirty="0">
                <a:solidFill>
                  <a:prstClr val="black"/>
                </a:solidFill>
                <a:cs typeface="Arial" charset="0"/>
              </a:rPr>
              <a:t> A, et al. </a:t>
            </a:r>
            <a:r>
              <a:rPr lang="en-US" altLang="en-US" i="1" dirty="0">
                <a:solidFill>
                  <a:prstClr val="black"/>
                </a:solidFill>
                <a:cs typeface="Arial" charset="0"/>
              </a:rPr>
              <a:t>JAAD</a:t>
            </a:r>
            <a:r>
              <a:rPr lang="en-US" altLang="en-US" dirty="0">
                <a:solidFill>
                  <a:prstClr val="black"/>
                </a:solidFill>
                <a:cs typeface="Arial" charset="0"/>
              </a:rPr>
              <a:t> 2011;65:137; 4. Smith C, et al. </a:t>
            </a:r>
            <a:r>
              <a:rPr lang="en-US" altLang="en-US" i="1" dirty="0">
                <a:solidFill>
                  <a:prstClr val="black"/>
                </a:solidFill>
                <a:cs typeface="Arial" charset="0"/>
              </a:rPr>
              <a:t>BMJ</a:t>
            </a:r>
            <a:r>
              <a:rPr lang="en-US" altLang="en-US" dirty="0">
                <a:solidFill>
                  <a:prstClr val="black"/>
                </a:solidFill>
                <a:cs typeface="Arial" charset="0"/>
              </a:rPr>
              <a:t> 2006;333:380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66060" y="1245171"/>
            <a:ext cx="7995919" cy="5144171"/>
            <a:chOff x="402770" y="1245169"/>
            <a:chExt cx="7995919" cy="5144171"/>
          </a:xfrm>
        </p:grpSpPr>
        <p:sp>
          <p:nvSpPr>
            <p:cNvPr id="14342" name="TextBox 17"/>
            <p:cNvSpPr txBox="1">
              <a:spLocks noChangeArrowheads="1"/>
            </p:cNvSpPr>
            <p:nvPr/>
          </p:nvSpPr>
          <p:spPr bwMode="auto">
            <a:xfrm>
              <a:off x="5950642" y="6186207"/>
              <a:ext cx="1516762" cy="2031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t">
              <a:spAutoFit/>
            </a:bodyPr>
            <a:lstStyle>
              <a:lvl1pPr eaLnBrk="0" hangingPunct="0">
                <a:spcAft>
                  <a:spcPts val="600"/>
                </a:spcAft>
                <a:buClr>
                  <a:srgbClr val="FFBFD1"/>
                </a:buClr>
                <a:buFont typeface="Arial" pitchFamily="34" charset="0"/>
                <a:defRPr sz="2200">
                  <a:solidFill>
                    <a:srgbClr val="94877A"/>
                  </a:solidFill>
                  <a:latin typeface="Arial" pitchFamily="34" charset="0"/>
                  <a:ea typeface="News Gothic MT" pitchFamily="34" charset="0"/>
                  <a:cs typeface="News Gothic MT" pitchFamily="34" charset="0"/>
                </a:defRPr>
              </a:lvl1pPr>
              <a:lvl2pPr marL="742950" indent="-285750" eaLnBrk="0" hangingPunct="0">
                <a:spcAft>
                  <a:spcPts val="600"/>
                </a:spcAft>
                <a:buClr>
                  <a:srgbClr val="FFBFD1"/>
                </a:buClr>
                <a:buFont typeface="Wingdings" pitchFamily="2" charset="2"/>
                <a:defRPr sz="2000">
                  <a:solidFill>
                    <a:srgbClr val="94877A"/>
                  </a:solidFill>
                  <a:latin typeface="Arial" pitchFamily="34" charset="0"/>
                  <a:ea typeface="News Gothic MT" pitchFamily="34" charset="0"/>
                  <a:cs typeface="News Gothic MT" pitchFamily="34" charset="0"/>
                </a:defRPr>
              </a:lvl2pPr>
              <a:lvl3pPr marL="1143000" indent="-228600" eaLnBrk="0" hangingPunct="0">
                <a:spcAft>
                  <a:spcPts val="600"/>
                </a:spcAft>
                <a:buClr>
                  <a:srgbClr val="FFBFD1"/>
                </a:buClr>
                <a:buFont typeface="Wingdings" pitchFamily="2" charset="2"/>
                <a:defRPr sz="2000">
                  <a:solidFill>
                    <a:srgbClr val="94877A"/>
                  </a:solidFill>
                  <a:latin typeface="Arial" pitchFamily="34" charset="0"/>
                  <a:ea typeface="News Gothic MT" pitchFamily="34" charset="0"/>
                  <a:cs typeface="News Gothic MT" pitchFamily="34" charset="0"/>
                </a:defRPr>
              </a:lvl3pPr>
              <a:lvl4pPr marL="1600200" indent="-228600" eaLnBrk="0" hangingPunct="0">
                <a:spcAft>
                  <a:spcPts val="600"/>
                </a:spcAft>
                <a:buClr>
                  <a:srgbClr val="FFBFD1"/>
                </a:buClr>
                <a:buFont typeface="Wingdings" pitchFamily="2" charset="2"/>
                <a:defRPr sz="2000">
                  <a:solidFill>
                    <a:srgbClr val="94877A"/>
                  </a:solidFill>
                  <a:latin typeface="Arial" pitchFamily="34" charset="0"/>
                  <a:ea typeface="News Gothic MT" pitchFamily="34" charset="0"/>
                  <a:cs typeface="News Gothic MT" pitchFamily="34" charset="0"/>
                </a:defRPr>
              </a:lvl4pPr>
              <a:lvl5pPr marL="2057400" indent="-228600" eaLnBrk="0" hangingPunct="0">
                <a:spcAft>
                  <a:spcPts val="600"/>
                </a:spcAft>
                <a:buClr>
                  <a:srgbClr val="FFBFD1"/>
                </a:buClr>
                <a:buFont typeface="Wingdings" pitchFamily="2" charset="2"/>
                <a:defRPr sz="2000">
                  <a:solidFill>
                    <a:srgbClr val="94877A"/>
                  </a:solidFill>
                  <a:latin typeface="Arial" pitchFamily="34" charset="0"/>
                  <a:ea typeface="News Gothic MT" pitchFamily="34" charset="0"/>
                  <a:cs typeface="News Gothic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rgbClr val="FFBFD1"/>
                </a:buClr>
                <a:buFont typeface="Wingdings" pitchFamily="2" charset="2"/>
                <a:defRPr sz="2000">
                  <a:solidFill>
                    <a:srgbClr val="94877A"/>
                  </a:solidFill>
                  <a:latin typeface="Arial" pitchFamily="34" charset="0"/>
                  <a:ea typeface="News Gothic MT" pitchFamily="34" charset="0"/>
                  <a:cs typeface="News Gothic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rgbClr val="FFBFD1"/>
                </a:buClr>
                <a:buFont typeface="Wingdings" pitchFamily="2" charset="2"/>
                <a:defRPr sz="2000">
                  <a:solidFill>
                    <a:srgbClr val="94877A"/>
                  </a:solidFill>
                  <a:latin typeface="Arial" pitchFamily="34" charset="0"/>
                  <a:ea typeface="News Gothic MT" pitchFamily="34" charset="0"/>
                  <a:cs typeface="News Gothic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rgbClr val="FFBFD1"/>
                </a:buClr>
                <a:buFont typeface="Wingdings" pitchFamily="2" charset="2"/>
                <a:defRPr sz="2000">
                  <a:solidFill>
                    <a:srgbClr val="94877A"/>
                  </a:solidFill>
                  <a:latin typeface="Arial" pitchFamily="34" charset="0"/>
                  <a:ea typeface="News Gothic MT" pitchFamily="34" charset="0"/>
                  <a:cs typeface="News Gothic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rgbClr val="FFBFD1"/>
                </a:buClr>
                <a:buFont typeface="Wingdings" pitchFamily="2" charset="2"/>
                <a:defRPr sz="2000">
                  <a:solidFill>
                    <a:srgbClr val="94877A"/>
                  </a:solidFill>
                  <a:latin typeface="Arial" pitchFamily="34" charset="0"/>
                  <a:ea typeface="News Gothic MT" pitchFamily="34" charset="0"/>
                  <a:cs typeface="News Gothic MT" pitchFamily="34" charset="0"/>
                </a:defRPr>
              </a:lvl9pPr>
            </a:lstStyle>
            <a:p>
              <a:pPr algn="ctr" defTabSz="457200">
                <a:lnSpc>
                  <a:spcPct val="90000"/>
                </a:lnSpc>
                <a:spcBef>
                  <a:spcPts val="30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GB" altLang="en-US" sz="800" dirty="0">
                  <a:solidFill>
                    <a:prstClr val="black"/>
                  </a:solidFill>
                  <a:latin typeface="Arial" charset="0"/>
                  <a:ea typeface="+mn-ea"/>
                  <a:cs typeface="Arial" charset="0"/>
                </a:rPr>
                <a:t>Fonte: </a:t>
              </a:r>
              <a:r>
                <a:rPr lang="en-US" altLang="en-US" sz="800" dirty="0">
                  <a:solidFill>
                    <a:prstClr val="black"/>
                  </a:solidFill>
                  <a:latin typeface="Arial" charset="0"/>
                  <a:ea typeface="+mn-ea"/>
                  <a:cs typeface="Arial" charset="0"/>
                </a:rPr>
                <a:t>Science Photo Library</a:t>
              </a:r>
            </a:p>
          </p:txBody>
        </p:sp>
        <p:grpSp>
          <p:nvGrpSpPr>
            <p:cNvPr id="2" name="Group 26"/>
            <p:cNvGrpSpPr/>
            <p:nvPr/>
          </p:nvGrpSpPr>
          <p:grpSpPr>
            <a:xfrm>
              <a:off x="5019356" y="1245169"/>
              <a:ext cx="3379333" cy="4923144"/>
              <a:chOff x="4742282" y="1147195"/>
              <a:chExt cx="3648821" cy="4923144"/>
            </a:xfrm>
          </p:grpSpPr>
          <p:pic>
            <p:nvPicPr>
              <p:cNvPr id="14" name="Picture 10" descr="localisation: knee&#10;diagnosis: Psoriasis Vulgaris, Chronic Stationary Type&#10;">
                <a:hlinkClick r:id="rId3"/>
              </p:cNvPr>
              <p:cNvPicPr>
                <a:picLocks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93386" y="3477560"/>
                <a:ext cx="1797717" cy="259277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\\Phchbs-s3047.eu.novartis.net\alonsba1$\data\06 - Presentation for Charis Papavassilis Development\psoriasis images.jpg"/>
              <p:cNvPicPr>
                <a:picLocks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42282" y="3477560"/>
                <a:ext cx="1751997" cy="259277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2" descr="\\Phchbs-s3047.eu.novartis.net\alonsba1$\data\06 - Presentation for Charis Papavassilis Development\psoriasis images.jpg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42282" y="1147195"/>
                <a:ext cx="3648820" cy="2255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" name="Pentagon 12"/>
            <p:cNvSpPr/>
            <p:nvPr/>
          </p:nvSpPr>
          <p:spPr bwMode="auto">
            <a:xfrm>
              <a:off x="402770" y="1287942"/>
              <a:ext cx="4254500" cy="1463040"/>
            </a:xfrm>
            <a:prstGeom prst="homePlate">
              <a:avLst>
                <a:gd name="adj" fmla="val 28750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82880" tIns="45720" rIns="182880" bIns="4572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pt-BR" sz="1700" dirty="0">
                  <a:solidFill>
                    <a:prstClr val="black"/>
                  </a:solidFill>
                </a:rPr>
                <a:t>Afeta 2-4% da população</a:t>
              </a:r>
              <a:r>
                <a:rPr lang="pt-BR" sz="1700" baseline="30000" dirty="0">
                  <a:solidFill>
                    <a:prstClr val="black"/>
                  </a:solidFill>
                </a:rPr>
                <a:t>1</a:t>
              </a:r>
              <a:r>
                <a:rPr lang="pt-BR" sz="1700" dirty="0">
                  <a:solidFill>
                    <a:prstClr val="black"/>
                  </a:solidFill>
                </a:rPr>
                <a:t>, mais de 125 milhões em todo o mundo</a:t>
              </a:r>
              <a:r>
                <a:rPr lang="pt-BR" sz="1700" baseline="30000" dirty="0">
                  <a:solidFill>
                    <a:prstClr val="black"/>
                  </a:solidFill>
                </a:rPr>
                <a:t>2</a:t>
              </a:r>
            </a:p>
            <a:p>
              <a:pPr marL="285750" indent="-285750">
                <a:lnSpc>
                  <a:spcPct val="9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pt-BR" sz="1700" dirty="0">
                  <a:solidFill>
                    <a:prstClr val="black"/>
                  </a:solidFill>
                </a:rPr>
                <a:t>~20% sofrem de doença moderada a grave</a:t>
              </a:r>
              <a:r>
                <a:rPr lang="pt-BR" sz="1700" baseline="30000" dirty="0">
                  <a:solidFill>
                    <a:prstClr val="black"/>
                  </a:solidFill>
                </a:rPr>
                <a:t>3</a:t>
              </a:r>
              <a:endParaRPr lang="en-US" sz="1700" baseline="30000" dirty="0">
                <a:solidFill>
                  <a:prstClr val="black"/>
                </a:solidFill>
              </a:endParaRPr>
            </a:p>
          </p:txBody>
        </p:sp>
        <p:sp>
          <p:nvSpPr>
            <p:cNvPr id="15" name="Pentagon 14"/>
            <p:cNvSpPr/>
            <p:nvPr/>
          </p:nvSpPr>
          <p:spPr bwMode="auto">
            <a:xfrm>
              <a:off x="402770" y="2974165"/>
              <a:ext cx="4254500" cy="1463040"/>
            </a:xfrm>
            <a:prstGeom prst="homePlate">
              <a:avLst>
                <a:gd name="adj" fmla="val 28750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82880" tIns="45720" rIns="182880" bIns="4572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r>
                <a:rPr lang="pt-BR" sz="1700" dirty="0">
                  <a:solidFill>
                    <a:prstClr val="black"/>
                  </a:solidFill>
                </a:rPr>
                <a:t>Caracterizada por </a:t>
              </a:r>
              <a:r>
                <a:rPr lang="pt-BR" sz="1700" dirty="0" smtClean="0">
                  <a:solidFill>
                    <a:prstClr val="black"/>
                  </a:solidFill>
                </a:rPr>
                <a:t>placas eritematosas, com escamas, que </a:t>
              </a:r>
              <a:r>
                <a:rPr lang="pt-BR" sz="1700" dirty="0">
                  <a:solidFill>
                    <a:prstClr val="black"/>
                  </a:solidFill>
                </a:rPr>
                <a:t>coçam e variam em gravidade, de áreas localizadas </a:t>
              </a:r>
              <a:r>
                <a:rPr lang="pt-BR" sz="1700" dirty="0" smtClean="0">
                  <a:solidFill>
                    <a:prstClr val="black"/>
                  </a:solidFill>
                </a:rPr>
                <a:t>a toda </a:t>
              </a:r>
              <a:r>
                <a:rPr lang="pt-BR" sz="1700" dirty="0">
                  <a:solidFill>
                    <a:prstClr val="black"/>
                  </a:solidFill>
                </a:rPr>
                <a:t>a superfície corporal</a:t>
              </a:r>
              <a:r>
                <a:rPr lang="pt-BR" sz="1700" baseline="30000" dirty="0">
                  <a:solidFill>
                    <a:prstClr val="black"/>
                  </a:solidFill>
                </a:rPr>
                <a:t>2</a:t>
              </a:r>
              <a:endParaRPr lang="en-US" sz="1700" baseline="30000" dirty="0">
                <a:solidFill>
                  <a:prstClr val="black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402770" y="4660389"/>
              <a:ext cx="4254500" cy="1463040"/>
            </a:xfrm>
            <a:prstGeom prst="homePlate">
              <a:avLst>
                <a:gd name="adj" fmla="val 28750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82880" tIns="45720" rIns="182880" bIns="4572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r>
                <a:rPr lang="pt-BR" sz="1700" dirty="0">
                  <a:solidFill>
                    <a:prstClr val="black"/>
                  </a:solidFill>
                </a:rPr>
                <a:t>As manifestações de psoríase incluem </a:t>
              </a:r>
              <a:r>
                <a:rPr lang="pt-BR" sz="1700" dirty="0" smtClean="0">
                  <a:solidFill>
                    <a:prstClr val="black"/>
                  </a:solidFill>
                </a:rPr>
                <a:t>regiões </a:t>
              </a:r>
              <a:r>
                <a:rPr lang="pt-BR" sz="1700" dirty="0">
                  <a:solidFill>
                    <a:prstClr val="black"/>
                  </a:solidFill>
                </a:rPr>
                <a:t>de limitação funcional, tais como as </a:t>
              </a:r>
              <a:r>
                <a:rPr lang="pt-BR" sz="1700" dirty="0" smtClean="0">
                  <a:solidFill>
                    <a:prstClr val="black"/>
                  </a:solidFill>
                </a:rPr>
                <a:t>regiões palmares e plantares, </a:t>
              </a:r>
              <a:r>
                <a:rPr lang="pt-BR" sz="1700" dirty="0">
                  <a:solidFill>
                    <a:prstClr val="black"/>
                  </a:solidFill>
                </a:rPr>
                <a:t>couro cabeludo, </a:t>
              </a:r>
              <a:r>
                <a:rPr lang="pt-BR" sz="1700" dirty="0" smtClean="0">
                  <a:solidFill>
                    <a:prstClr val="black"/>
                  </a:solidFill>
                </a:rPr>
                <a:t>unhas, regiões </a:t>
              </a:r>
              <a:r>
                <a:rPr lang="pt-BR" sz="1700" dirty="0">
                  <a:solidFill>
                    <a:prstClr val="black"/>
                  </a:solidFill>
                </a:rPr>
                <a:t>genitais e </a:t>
              </a:r>
              <a:r>
                <a:rPr lang="pt-BR" sz="1700" dirty="0" smtClean="0">
                  <a:solidFill>
                    <a:prstClr val="black"/>
                  </a:solidFill>
                </a:rPr>
                <a:t>dobras</a:t>
              </a:r>
              <a:r>
                <a:rPr lang="en-US" sz="1700" baseline="30000" dirty="0" smtClean="0">
                  <a:solidFill>
                    <a:prstClr val="black"/>
                  </a:solidFill>
                </a:rPr>
                <a:t>4</a:t>
              </a:r>
              <a:endParaRPr lang="en-US" sz="1700" baseline="300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475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Resultado</a:t>
            </a:r>
            <a:r>
              <a:rPr lang="en-US" dirty="0"/>
              <a:t>: </a:t>
            </a:r>
            <a:r>
              <a:rPr lang="en-US" dirty="0" err="1"/>
              <a:t>Curva</a:t>
            </a:r>
            <a:r>
              <a:rPr lang="en-US" dirty="0"/>
              <a:t> dose-</a:t>
            </a:r>
            <a:r>
              <a:rPr lang="en-US" dirty="0" err="1"/>
              <a:t>resposta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círculo</a:t>
            </a:r>
            <a:r>
              <a:rPr lang="en-US" dirty="0"/>
              <a:t> </a:t>
            </a:r>
            <a:r>
              <a:rPr lang="en-US" dirty="0" err="1"/>
              <a:t>aberto</a:t>
            </a:r>
            <a:r>
              <a:rPr lang="en-US" dirty="0"/>
              <a:t> </a:t>
            </a:r>
            <a:r>
              <a:rPr lang="en-US" dirty="0" err="1" smtClean="0"/>
              <a:t>representa</a:t>
            </a:r>
            <a:r>
              <a:rPr lang="en-US" dirty="0" smtClean="0"/>
              <a:t> a </a:t>
            </a:r>
            <a:r>
              <a:rPr lang="en-US" dirty="0" err="1"/>
              <a:t>concentração</a:t>
            </a:r>
            <a:r>
              <a:rPr lang="en-US" dirty="0"/>
              <a:t> </a:t>
            </a:r>
            <a:r>
              <a:rPr lang="en-US" dirty="0" err="1"/>
              <a:t>média</a:t>
            </a:r>
            <a:r>
              <a:rPr lang="en-US" dirty="0"/>
              <a:t> de </a:t>
            </a:r>
            <a:r>
              <a:rPr lang="en-US" dirty="0" err="1" smtClean="0"/>
              <a:t>adalimumabe</a:t>
            </a:r>
            <a:r>
              <a:rPr lang="en-US" dirty="0" smtClean="0"/>
              <a:t> </a:t>
            </a:r>
            <a:r>
              <a:rPr lang="en-US" dirty="0" err="1" smtClean="0"/>
              <a:t>correlacionando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 smtClean="0"/>
              <a:t>pontuação</a:t>
            </a:r>
            <a:r>
              <a:rPr lang="en-US" dirty="0" smtClean="0"/>
              <a:t> ΔPASI </a:t>
            </a:r>
            <a:r>
              <a:rPr lang="en-US" dirty="0" err="1"/>
              <a:t>mediana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um </a:t>
            </a:r>
            <a:r>
              <a:rPr lang="en-US" dirty="0" err="1" smtClean="0"/>
              <a:t>grupo</a:t>
            </a:r>
            <a:endParaRPr lang="en-US" dirty="0" smtClean="0"/>
          </a:p>
          <a:p>
            <a:r>
              <a:rPr lang="en-US" dirty="0" err="1"/>
              <a:t>Juntamente</a:t>
            </a:r>
            <a:r>
              <a:rPr lang="en-US" dirty="0"/>
              <a:t> com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pontuação</a:t>
            </a:r>
            <a:r>
              <a:rPr lang="en-US" dirty="0"/>
              <a:t> ΔPASI, o </a:t>
            </a:r>
            <a:r>
              <a:rPr lang="en-US" dirty="0" err="1"/>
              <a:t>intervalo</a:t>
            </a:r>
            <a:r>
              <a:rPr lang="en-US" dirty="0"/>
              <a:t> </a:t>
            </a:r>
            <a:r>
              <a:rPr lang="en-US" dirty="0" err="1"/>
              <a:t>interquartílico</a:t>
            </a:r>
            <a:r>
              <a:rPr lang="en-US" dirty="0"/>
              <a:t> </a:t>
            </a:r>
            <a:r>
              <a:rPr lang="en-US" dirty="0" err="1"/>
              <a:t>equivalente</a:t>
            </a:r>
            <a:r>
              <a:rPr lang="en-US" dirty="0"/>
              <a:t> </a:t>
            </a:r>
            <a:r>
              <a:rPr lang="en-US" dirty="0" err="1"/>
              <a:t>também</a:t>
            </a:r>
            <a:r>
              <a:rPr lang="en-US" dirty="0"/>
              <a:t> 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representado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8654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Resultado</a:t>
            </a:r>
            <a:r>
              <a:rPr lang="en-US" dirty="0"/>
              <a:t>: </a:t>
            </a:r>
            <a:r>
              <a:rPr lang="en-US" dirty="0" err="1"/>
              <a:t>Curva</a:t>
            </a:r>
            <a:r>
              <a:rPr lang="en-US" dirty="0"/>
              <a:t> dose-</a:t>
            </a:r>
            <a:r>
              <a:rPr lang="en-US" dirty="0" err="1"/>
              <a:t>resposta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Maiores</a:t>
            </a:r>
            <a:r>
              <a:rPr lang="en-US" dirty="0" smtClean="0"/>
              <a:t> </a:t>
            </a:r>
            <a:r>
              <a:rPr lang="en-US" dirty="0" err="1"/>
              <a:t>escores</a:t>
            </a:r>
            <a:r>
              <a:rPr lang="en-US" dirty="0"/>
              <a:t> ΔPASI </a:t>
            </a:r>
            <a:r>
              <a:rPr lang="en-US" dirty="0" err="1"/>
              <a:t>podem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observados</a:t>
            </a:r>
            <a:r>
              <a:rPr lang="en-US" dirty="0"/>
              <a:t>, com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resposta</a:t>
            </a:r>
            <a:r>
              <a:rPr lang="en-US" dirty="0"/>
              <a:t> </a:t>
            </a:r>
            <a:r>
              <a:rPr lang="en-US" dirty="0" err="1"/>
              <a:t>terapêutica</a:t>
            </a:r>
            <a:r>
              <a:rPr lang="en-US" dirty="0"/>
              <a:t> </a:t>
            </a:r>
            <a:r>
              <a:rPr lang="en-US" dirty="0" err="1"/>
              <a:t>máxima</a:t>
            </a:r>
            <a:r>
              <a:rPr lang="en-US" dirty="0"/>
              <a:t> (ΔPASI 86,49) no </a:t>
            </a:r>
            <a:r>
              <a:rPr lang="en-US" dirty="0" err="1"/>
              <a:t>subgrupo</a:t>
            </a:r>
            <a:r>
              <a:rPr lang="en-US" dirty="0"/>
              <a:t> de </a:t>
            </a:r>
            <a:r>
              <a:rPr lang="en-US" dirty="0" err="1"/>
              <a:t>pacientes</a:t>
            </a:r>
            <a:r>
              <a:rPr lang="en-US" dirty="0"/>
              <a:t> com um </a:t>
            </a:r>
            <a:r>
              <a:rPr lang="en-US" dirty="0" err="1"/>
              <a:t>nível</a:t>
            </a:r>
            <a:r>
              <a:rPr lang="en-US" dirty="0"/>
              <a:t> </a:t>
            </a:r>
            <a:r>
              <a:rPr lang="en-US" dirty="0" err="1"/>
              <a:t>médio</a:t>
            </a:r>
            <a:r>
              <a:rPr lang="en-US" dirty="0"/>
              <a:t> de 7mg / L</a:t>
            </a:r>
            <a:r>
              <a:rPr lang="en-US" dirty="0" smtClean="0"/>
              <a:t>.</a:t>
            </a:r>
          </a:p>
          <a:p>
            <a:r>
              <a:rPr lang="en-US" dirty="0" err="1"/>
              <a:t>Concentrações</a:t>
            </a:r>
            <a:r>
              <a:rPr lang="en-US" dirty="0"/>
              <a:t> de </a:t>
            </a:r>
            <a:r>
              <a:rPr lang="en-US" dirty="0" err="1"/>
              <a:t>adalimumabe</a:t>
            </a:r>
            <a:r>
              <a:rPr lang="en-US" dirty="0"/>
              <a:t> </a:t>
            </a:r>
            <a:r>
              <a:rPr lang="en-US" dirty="0" err="1"/>
              <a:t>superiores</a:t>
            </a:r>
            <a:r>
              <a:rPr lang="en-US" dirty="0"/>
              <a:t> a 7mg / L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têm</a:t>
            </a:r>
            <a:r>
              <a:rPr lang="en-US" dirty="0"/>
              <a:t> valor </a:t>
            </a:r>
            <a:r>
              <a:rPr lang="en-US" dirty="0" err="1"/>
              <a:t>adicional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a </a:t>
            </a:r>
            <a:r>
              <a:rPr lang="en-US" dirty="0" err="1"/>
              <a:t>resposta</a:t>
            </a:r>
            <a:r>
              <a:rPr lang="en-US" dirty="0"/>
              <a:t> </a:t>
            </a:r>
            <a:r>
              <a:rPr lang="en-US" dirty="0" err="1"/>
              <a:t>terapêutica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4873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Resultado</a:t>
            </a:r>
            <a:r>
              <a:rPr lang="en-US" dirty="0"/>
              <a:t>: </a:t>
            </a:r>
            <a:r>
              <a:rPr lang="en-US" dirty="0" err="1"/>
              <a:t>Curva</a:t>
            </a:r>
            <a:r>
              <a:rPr lang="en-US" dirty="0"/>
              <a:t> dose-</a:t>
            </a:r>
            <a:r>
              <a:rPr lang="en-US" dirty="0" err="1"/>
              <a:t>resposta</a:t>
            </a:r>
            <a:endParaRPr lang="en-US" dirty="0"/>
          </a:p>
        </p:txBody>
      </p:sp>
      <p:pic>
        <p:nvPicPr>
          <p:cNvPr id="4" name="Content Placeholder 3" descr="Screen Shot 2018-05-08 at 21.07.1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45" r="-51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60509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Resultado</a:t>
            </a:r>
            <a:r>
              <a:rPr lang="en-US" dirty="0"/>
              <a:t>: </a:t>
            </a:r>
            <a:r>
              <a:rPr lang="en-US" dirty="0" err="1"/>
              <a:t>Curva</a:t>
            </a:r>
            <a:r>
              <a:rPr lang="en-US" dirty="0"/>
              <a:t> dose-</a:t>
            </a:r>
            <a:r>
              <a:rPr lang="en-US" dirty="0" err="1"/>
              <a:t>resposta</a:t>
            </a:r>
            <a:endParaRPr lang="en-US" dirty="0"/>
          </a:p>
        </p:txBody>
      </p:sp>
      <p:pic>
        <p:nvPicPr>
          <p:cNvPr id="4" name="Content Placeholder 3" descr="Screen Shot 2018-05-08 at 21.07.2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60" r="-61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38333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Resultado</a:t>
            </a:r>
            <a:r>
              <a:rPr lang="en-US" dirty="0"/>
              <a:t>: </a:t>
            </a:r>
            <a:r>
              <a:rPr lang="en-US" dirty="0" err="1"/>
              <a:t>Curva</a:t>
            </a:r>
            <a:r>
              <a:rPr lang="en-US" dirty="0"/>
              <a:t> dose-</a:t>
            </a:r>
            <a:r>
              <a:rPr lang="en-US" dirty="0" err="1"/>
              <a:t>resposta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Estas</a:t>
            </a:r>
            <a:r>
              <a:rPr lang="en-US" dirty="0"/>
              <a:t> </a:t>
            </a:r>
            <a:r>
              <a:rPr lang="en-US" dirty="0" err="1"/>
              <a:t>curvas</a:t>
            </a:r>
            <a:r>
              <a:rPr lang="en-US" dirty="0"/>
              <a:t> </a:t>
            </a:r>
            <a:r>
              <a:rPr lang="en-US" dirty="0" err="1"/>
              <a:t>separadas</a:t>
            </a:r>
            <a:r>
              <a:rPr lang="en-US" dirty="0"/>
              <a:t> </a:t>
            </a:r>
            <a:r>
              <a:rPr lang="en-US" dirty="0" err="1"/>
              <a:t>também</a:t>
            </a:r>
            <a:r>
              <a:rPr lang="en-US" dirty="0"/>
              <a:t> </a:t>
            </a:r>
            <a:r>
              <a:rPr lang="en-US" dirty="0" err="1"/>
              <a:t>mostram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níveis</a:t>
            </a:r>
            <a:r>
              <a:rPr lang="en-US" dirty="0"/>
              <a:t> </a:t>
            </a:r>
            <a:r>
              <a:rPr lang="en-US" dirty="0" err="1"/>
              <a:t>séricos</a:t>
            </a:r>
            <a:r>
              <a:rPr lang="en-US" dirty="0"/>
              <a:t> </a:t>
            </a:r>
            <a:r>
              <a:rPr lang="en-US" dirty="0" err="1"/>
              <a:t>até</a:t>
            </a:r>
            <a:r>
              <a:rPr lang="en-US" dirty="0"/>
              <a:t> 7 mg / L </a:t>
            </a:r>
            <a:r>
              <a:rPr lang="en-US" dirty="0" err="1" smtClean="0"/>
              <a:t>apresentam</a:t>
            </a:r>
            <a:r>
              <a:rPr lang="en-US" dirty="0" smtClean="0"/>
              <a:t> </a:t>
            </a:r>
            <a:r>
              <a:rPr lang="en-US" dirty="0" err="1" smtClean="0"/>
              <a:t>associação</a:t>
            </a:r>
            <a:r>
              <a:rPr lang="en-US" dirty="0" smtClean="0"/>
              <a:t> </a:t>
            </a:r>
            <a:r>
              <a:rPr lang="en-US" dirty="0" err="1"/>
              <a:t>positiva</a:t>
            </a:r>
            <a:r>
              <a:rPr lang="en-US" dirty="0"/>
              <a:t> com ΔPASI e </a:t>
            </a:r>
            <a:r>
              <a:rPr lang="en-US" dirty="0" err="1"/>
              <a:t>que</a:t>
            </a:r>
            <a:r>
              <a:rPr lang="en-US" dirty="0"/>
              <a:t> as </a:t>
            </a:r>
            <a:r>
              <a:rPr lang="en-US" dirty="0" err="1"/>
              <a:t>concentrações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excedem</a:t>
            </a:r>
            <a:r>
              <a:rPr lang="en-US" dirty="0"/>
              <a:t> 7mg / L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tiveram</a:t>
            </a:r>
            <a:r>
              <a:rPr lang="en-US" dirty="0"/>
              <a:t> </a:t>
            </a:r>
            <a:r>
              <a:rPr lang="en-US" dirty="0" err="1"/>
              <a:t>nenhum</a:t>
            </a:r>
            <a:r>
              <a:rPr lang="en-US" dirty="0"/>
              <a:t> valor </a:t>
            </a:r>
            <a:r>
              <a:rPr lang="en-US" dirty="0" err="1"/>
              <a:t>clínico</a:t>
            </a:r>
            <a:r>
              <a:rPr lang="en-US" dirty="0"/>
              <a:t> </a:t>
            </a:r>
            <a:r>
              <a:rPr lang="en-US" dirty="0" err="1"/>
              <a:t>adicional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2019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Conclusão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área</a:t>
            </a:r>
            <a:r>
              <a:rPr lang="en-US" dirty="0"/>
              <a:t> sob a </a:t>
            </a:r>
            <a:r>
              <a:rPr lang="en-US" dirty="0" err="1"/>
              <a:t>curva</a:t>
            </a:r>
            <a:r>
              <a:rPr lang="en-US" dirty="0"/>
              <a:t> de 0,756 </a:t>
            </a:r>
            <a:r>
              <a:rPr lang="en-US" dirty="0" smtClean="0"/>
              <a:t>(SD, </a:t>
            </a:r>
            <a:r>
              <a:rPr lang="en-US" dirty="0"/>
              <a:t>0,046; 95% CI, 0,666-0,847</a:t>
            </a:r>
            <a:r>
              <a:rPr lang="en-US" dirty="0" smtClean="0"/>
              <a:t>)</a:t>
            </a:r>
            <a:r>
              <a:rPr lang="en-US" dirty="0"/>
              <a:t> </a:t>
            </a:r>
            <a:r>
              <a:rPr lang="en-US" dirty="0" smtClean="0"/>
              <a:t>a </a:t>
            </a:r>
            <a:r>
              <a:rPr lang="en-US" dirty="0" err="1"/>
              <a:t>determinação</a:t>
            </a:r>
            <a:r>
              <a:rPr lang="en-US" dirty="0"/>
              <a:t> do </a:t>
            </a:r>
            <a:r>
              <a:rPr lang="en-US" dirty="0" err="1"/>
              <a:t>nível</a:t>
            </a:r>
            <a:r>
              <a:rPr lang="en-US" dirty="0"/>
              <a:t> </a:t>
            </a:r>
            <a:r>
              <a:rPr lang="en-US" dirty="0" err="1"/>
              <a:t>sérico</a:t>
            </a:r>
            <a:r>
              <a:rPr lang="en-US" dirty="0"/>
              <a:t> de </a:t>
            </a:r>
            <a:r>
              <a:rPr lang="en-US" dirty="0" err="1"/>
              <a:t>adalimumabe</a:t>
            </a:r>
            <a:r>
              <a:rPr lang="en-US" dirty="0"/>
              <a:t> </a:t>
            </a:r>
            <a:r>
              <a:rPr lang="en-US" dirty="0" err="1"/>
              <a:t>é</a:t>
            </a:r>
            <a:r>
              <a:rPr lang="en-US" dirty="0"/>
              <a:t> um </a:t>
            </a:r>
            <a:r>
              <a:rPr lang="en-US" dirty="0" err="1"/>
              <a:t>teste</a:t>
            </a:r>
            <a:r>
              <a:rPr lang="en-US" dirty="0"/>
              <a:t> </a:t>
            </a:r>
            <a:r>
              <a:rPr lang="en-US" dirty="0" err="1"/>
              <a:t>útil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distinguir</a:t>
            </a:r>
            <a:r>
              <a:rPr lang="en-US" dirty="0"/>
              <a:t> </a:t>
            </a:r>
            <a:r>
              <a:rPr lang="en-US" dirty="0" err="1"/>
              <a:t>bons</a:t>
            </a:r>
            <a:r>
              <a:rPr lang="en-US" dirty="0"/>
              <a:t> </a:t>
            </a:r>
            <a:r>
              <a:rPr lang="en-US" dirty="0" err="1"/>
              <a:t>respondedores</a:t>
            </a:r>
            <a:r>
              <a:rPr lang="en-US" dirty="0"/>
              <a:t> de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respondedores</a:t>
            </a:r>
            <a:r>
              <a:rPr lang="en-US" dirty="0"/>
              <a:t> </a:t>
            </a:r>
            <a:r>
              <a:rPr lang="en-US" dirty="0" smtClean="0"/>
              <a:t>e </a:t>
            </a:r>
            <a:r>
              <a:rPr lang="en-US" dirty="0" err="1" smtClean="0"/>
              <a:t>respondedores</a:t>
            </a:r>
            <a:r>
              <a:rPr lang="en-US" dirty="0" smtClean="0"/>
              <a:t>  </a:t>
            </a:r>
            <a:r>
              <a:rPr lang="en-US" dirty="0" err="1"/>
              <a:t>moderados</a:t>
            </a:r>
            <a:r>
              <a:rPr lang="en-US" dirty="0"/>
              <a:t> (P &lt;0,001 ).</a:t>
            </a:r>
          </a:p>
        </p:txBody>
      </p:sp>
    </p:spTree>
    <p:extLst>
      <p:ext uri="{BB962C8B-B14F-4D97-AF65-F5344CB8AC3E}">
        <p14:creationId xmlns:p14="http://schemas.microsoft.com/office/powerpoint/2010/main" val="18518284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Conclusão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err="1" smtClean="0"/>
              <a:t>Baseado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amostra</a:t>
            </a:r>
            <a:endParaRPr lang="en-US" dirty="0" smtClean="0"/>
          </a:p>
          <a:p>
            <a:r>
              <a:rPr lang="en-US" dirty="0" err="1" smtClean="0"/>
              <a:t>Intervalo</a:t>
            </a:r>
            <a:r>
              <a:rPr lang="en-US" dirty="0" smtClean="0"/>
              <a:t> </a:t>
            </a:r>
            <a:r>
              <a:rPr lang="en-US" dirty="0" err="1" smtClean="0"/>
              <a:t>terapêutico</a:t>
            </a:r>
            <a:r>
              <a:rPr lang="en-US" dirty="0" smtClean="0"/>
              <a:t> entre </a:t>
            </a:r>
            <a:r>
              <a:rPr lang="en-US" dirty="0"/>
              <a:t>3,51-7,00mg / L</a:t>
            </a:r>
            <a:r>
              <a:rPr lang="en-US" dirty="0" smtClean="0"/>
              <a:t> </a:t>
            </a:r>
            <a:r>
              <a:rPr lang="en-US" dirty="0" err="1"/>
              <a:t>para</a:t>
            </a:r>
            <a:r>
              <a:rPr lang="en-US" dirty="0"/>
              <a:t> o </a:t>
            </a:r>
            <a:r>
              <a:rPr lang="en-US" dirty="0" err="1" smtClean="0"/>
              <a:t>nível</a:t>
            </a:r>
            <a:r>
              <a:rPr lang="en-US" dirty="0" smtClean="0"/>
              <a:t> </a:t>
            </a:r>
            <a:r>
              <a:rPr lang="en-US" dirty="0" err="1" smtClean="0"/>
              <a:t>sérico</a:t>
            </a:r>
            <a:r>
              <a:rPr lang="en-US" dirty="0" smtClean="0"/>
              <a:t> </a:t>
            </a:r>
            <a:r>
              <a:rPr lang="en-US" dirty="0" err="1" smtClean="0"/>
              <a:t>mínimo</a:t>
            </a:r>
            <a:r>
              <a:rPr lang="en-US" dirty="0" smtClean="0"/>
              <a:t> de </a:t>
            </a:r>
            <a:r>
              <a:rPr lang="en-US" dirty="0" err="1" smtClean="0"/>
              <a:t>adalimumabe</a:t>
            </a:r>
            <a:r>
              <a:rPr lang="en-US" dirty="0" smtClean="0"/>
              <a:t> </a:t>
            </a:r>
            <a:r>
              <a:rPr lang="en-US" dirty="0" err="1" smtClean="0"/>
              <a:t>correspondem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uma</a:t>
            </a:r>
            <a:r>
              <a:rPr lang="en-US" dirty="0"/>
              <a:t> boa </a:t>
            </a:r>
            <a:r>
              <a:rPr lang="en-US" dirty="0" err="1"/>
              <a:t>resposta</a:t>
            </a:r>
            <a:r>
              <a:rPr lang="en-US" dirty="0"/>
              <a:t> </a:t>
            </a:r>
            <a:r>
              <a:rPr lang="en-US" dirty="0" err="1" smtClean="0"/>
              <a:t>clínica</a:t>
            </a:r>
            <a:r>
              <a:rPr lang="en-US" dirty="0" smtClean="0"/>
              <a:t> (</a:t>
            </a:r>
            <a:r>
              <a:rPr lang="en-US" dirty="0"/>
              <a:t>ΔPASI 75,00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07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" y="199498"/>
            <a:ext cx="8876043" cy="866774"/>
          </a:xfrm>
        </p:spPr>
        <p:txBody>
          <a:bodyPr/>
          <a:lstStyle/>
          <a:p>
            <a:r>
              <a:rPr lang="pt-BR" sz="2600" dirty="0"/>
              <a:t>Psoríase: </a:t>
            </a:r>
            <a:r>
              <a:rPr lang="pt-BR" sz="2600" dirty="0" smtClean="0"/>
              <a:t>doença sistêmica com manifestação cutânea</a:t>
            </a:r>
            <a:endParaRPr lang="pt-BR" sz="2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Clr>
                <a:srgbClr val="FCAF17"/>
              </a:buClr>
            </a:pPr>
            <a:endParaRPr lang="pt-BR" dirty="0">
              <a:solidFill>
                <a:srgbClr val="000000"/>
              </a:solidFill>
            </a:endParaRPr>
          </a:p>
          <a:p>
            <a:pPr>
              <a:buClr>
                <a:srgbClr val="FCAF17"/>
              </a:buClr>
            </a:pPr>
            <a:endParaRPr lang="pt-BR" dirty="0">
              <a:solidFill>
                <a:srgbClr val="000000"/>
              </a:solidFill>
            </a:endParaRPr>
          </a:p>
          <a:p>
            <a:pPr>
              <a:buClr>
                <a:srgbClr val="FCAF17"/>
              </a:buClr>
            </a:pPr>
            <a:r>
              <a:rPr lang="pt-BR" dirty="0" err="1">
                <a:solidFill>
                  <a:srgbClr val="000000"/>
                </a:solidFill>
              </a:rPr>
              <a:t>Modficado</a:t>
            </a:r>
            <a:r>
              <a:rPr lang="pt-BR" dirty="0">
                <a:solidFill>
                  <a:srgbClr val="000000"/>
                </a:solidFill>
              </a:rPr>
              <a:t> de </a:t>
            </a:r>
            <a:r>
              <a:rPr lang="pt-BR" dirty="0" err="1">
                <a:solidFill>
                  <a:srgbClr val="000000"/>
                </a:solidFill>
              </a:rPr>
              <a:t>Gottlieb</a:t>
            </a:r>
            <a:r>
              <a:rPr lang="pt-BR" dirty="0">
                <a:solidFill>
                  <a:srgbClr val="000000"/>
                </a:solidFill>
              </a:rPr>
              <a:t> A, et al. </a:t>
            </a:r>
            <a:r>
              <a:rPr lang="pt-BR" i="1" dirty="0" err="1">
                <a:solidFill>
                  <a:srgbClr val="000000"/>
                </a:solidFill>
              </a:rPr>
              <a:t>Am</a:t>
            </a:r>
            <a:r>
              <a:rPr lang="pt-BR" i="1" dirty="0">
                <a:solidFill>
                  <a:srgbClr val="000000"/>
                </a:solidFill>
              </a:rPr>
              <a:t> J </a:t>
            </a:r>
            <a:r>
              <a:rPr lang="pt-BR" i="1" dirty="0" err="1">
                <a:solidFill>
                  <a:srgbClr val="000000"/>
                </a:solidFill>
              </a:rPr>
              <a:t>Med</a:t>
            </a:r>
            <a:r>
              <a:rPr lang="pt-BR" i="1" dirty="0">
                <a:solidFill>
                  <a:srgbClr val="000000"/>
                </a:solidFill>
              </a:rPr>
              <a:t> </a:t>
            </a:r>
            <a:r>
              <a:rPr lang="pt-BR" dirty="0">
                <a:solidFill>
                  <a:srgbClr val="000000"/>
                </a:solidFill>
              </a:rPr>
              <a:t>2009;122:1150; </a:t>
            </a:r>
            <a:r>
              <a:rPr lang="pt-BR" dirty="0" err="1">
                <a:solidFill>
                  <a:srgbClr val="000000"/>
                </a:solidFill>
              </a:rPr>
              <a:t>Kurd</a:t>
            </a:r>
            <a:r>
              <a:rPr lang="pt-BR" dirty="0">
                <a:solidFill>
                  <a:srgbClr val="000000"/>
                </a:solidFill>
              </a:rPr>
              <a:t> SK, et al. </a:t>
            </a:r>
            <a:r>
              <a:rPr lang="pt-BR" i="1" dirty="0" err="1">
                <a:solidFill>
                  <a:srgbClr val="000000"/>
                </a:solidFill>
              </a:rPr>
              <a:t>Arch</a:t>
            </a:r>
            <a:r>
              <a:rPr lang="pt-BR" i="1" dirty="0">
                <a:solidFill>
                  <a:srgbClr val="000000"/>
                </a:solidFill>
              </a:rPr>
              <a:t> </a:t>
            </a:r>
            <a:r>
              <a:rPr lang="pt-BR" i="1" dirty="0" err="1">
                <a:solidFill>
                  <a:srgbClr val="000000"/>
                </a:solidFill>
              </a:rPr>
              <a:t>Dermatol</a:t>
            </a:r>
            <a:r>
              <a:rPr lang="pt-BR" i="1" dirty="0">
                <a:solidFill>
                  <a:srgbClr val="000000"/>
                </a:solidFill>
              </a:rPr>
              <a:t> </a:t>
            </a:r>
            <a:r>
              <a:rPr lang="pt-BR" dirty="0">
                <a:solidFill>
                  <a:srgbClr val="000000"/>
                </a:solidFill>
              </a:rPr>
              <a:t>2010;146:891; </a:t>
            </a:r>
            <a:br>
              <a:rPr lang="pt-BR" dirty="0">
                <a:solidFill>
                  <a:srgbClr val="000000"/>
                </a:solidFill>
              </a:rPr>
            </a:br>
            <a:r>
              <a:rPr lang="pt-BR" dirty="0">
                <a:solidFill>
                  <a:srgbClr val="000000"/>
                </a:solidFill>
              </a:rPr>
              <a:t>Cohen A, et al</a:t>
            </a:r>
            <a:r>
              <a:rPr lang="pt-BR" i="1" dirty="0">
                <a:solidFill>
                  <a:srgbClr val="000000"/>
                </a:solidFill>
              </a:rPr>
              <a:t>. JEADV </a:t>
            </a:r>
            <a:r>
              <a:rPr lang="pt-BR" dirty="0">
                <a:solidFill>
                  <a:srgbClr val="000000"/>
                </a:solidFill>
              </a:rPr>
              <a:t>2009;23:561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78639" y="764704"/>
            <a:ext cx="8067425" cy="367571"/>
          </a:xfrm>
        </p:spPr>
        <p:txBody>
          <a:bodyPr/>
          <a:lstStyle/>
          <a:p>
            <a:r>
              <a:rPr lang="pt-BR" dirty="0"/>
              <a:t>Psoríase e Condições Associadas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013503" y="2343497"/>
            <a:ext cx="3434479" cy="2816328"/>
            <a:chOff x="3297761" y="2471565"/>
            <a:chExt cx="2804268" cy="2333603"/>
          </a:xfrm>
        </p:grpSpPr>
        <p:sp>
          <p:nvSpPr>
            <p:cNvPr id="9" name="Oval 8"/>
            <p:cNvSpPr/>
            <p:nvPr/>
          </p:nvSpPr>
          <p:spPr>
            <a:xfrm>
              <a:off x="3297761" y="2471565"/>
              <a:ext cx="2804268" cy="233360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 dirty="0">
                <a:solidFill>
                  <a:prstClr val="black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142578" y="3453700"/>
              <a:ext cx="1199177" cy="382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dirty="0">
                  <a:solidFill>
                    <a:prstClr val="black"/>
                  </a:solidFill>
                </a:rPr>
                <a:t>Psoríase</a:t>
              </a:r>
            </a:p>
          </p:txBody>
        </p:sp>
      </p:grpSp>
      <p:sp>
        <p:nvSpPr>
          <p:cNvPr id="16" name="Text Placeholder 2"/>
          <p:cNvSpPr txBox="1">
            <a:spLocks/>
          </p:cNvSpPr>
          <p:nvPr/>
        </p:nvSpPr>
        <p:spPr>
          <a:xfrm>
            <a:off x="160453" y="6004877"/>
            <a:ext cx="8085611" cy="592475"/>
          </a:xfrm>
          <a:prstGeom prst="rect">
            <a:avLst/>
          </a:prstGeom>
        </p:spPr>
        <p:txBody>
          <a:bodyPr/>
          <a:lstStyle>
            <a:lvl1pPr marL="233363" indent="-233363" algn="l" rtl="0" eaLnBrk="1" fontAlgn="base" hangingPunct="1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Clr>
                <a:schemeClr val="accent1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398463" indent="-163513" algn="l" rtl="0" eaLnBrk="1" fontAlgn="base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rgbClr val="917B69"/>
              </a:buClr>
              <a:buFont typeface="Arial" charset="0"/>
              <a:buChar char="•"/>
              <a:defRPr sz="2000">
                <a:solidFill>
                  <a:schemeClr val="accent6"/>
                </a:solidFill>
                <a:latin typeface="+mn-lt"/>
              </a:defRPr>
            </a:lvl2pPr>
            <a:lvl3pPr marL="577850" indent="-177800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Tx/>
              <a:buFont typeface="Arial" charset="0"/>
              <a:buChar char="-"/>
              <a:defRPr>
                <a:solidFill>
                  <a:schemeClr val="accent6"/>
                </a:solidFill>
                <a:latin typeface="+mn-lt"/>
              </a:defRPr>
            </a:lvl3pPr>
            <a:lvl4pPr marL="752475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•"/>
              <a:defRPr sz="1600">
                <a:solidFill>
                  <a:schemeClr val="accent6"/>
                </a:solidFill>
                <a:latin typeface="+mn-lt"/>
              </a:defRPr>
            </a:lvl4pPr>
            <a:lvl5pPr marL="9175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accent6"/>
                </a:solidFill>
                <a:latin typeface="+mn-lt"/>
              </a:defRPr>
            </a:lvl5pPr>
            <a:lvl6pPr marL="13747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18319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22891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27463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FCAF17"/>
              </a:buClr>
              <a:buFont typeface="Wingdings" pitchFamily="2" charset="2"/>
              <a:buNone/>
            </a:pPr>
            <a:endParaRPr lang="pt-BR" sz="1000" dirty="0">
              <a:solidFill>
                <a:srgbClr val="000000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3013504" y="1398302"/>
            <a:ext cx="2199616" cy="1296144"/>
          </a:xfrm>
          <a:prstGeom prst="ellipse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700" dirty="0">
              <a:solidFill>
                <a:prstClr val="black"/>
              </a:solidFill>
            </a:endParaRPr>
          </a:p>
          <a:p>
            <a:endParaRPr lang="pt-BR" sz="1700" dirty="0">
              <a:solidFill>
                <a:prstClr val="black"/>
              </a:solidFill>
            </a:endParaRPr>
          </a:p>
          <a:p>
            <a:pPr algn="ctr"/>
            <a:r>
              <a:rPr lang="pt-BR" sz="1700" dirty="0">
                <a:solidFill>
                  <a:prstClr val="black"/>
                </a:solidFill>
              </a:rPr>
              <a:t>Síndrome metabólica e seus componentes</a:t>
            </a:r>
            <a:endParaRPr lang="pt-BR" sz="1600" dirty="0">
              <a:solidFill>
                <a:prstClr val="black"/>
              </a:solidFill>
            </a:endParaRPr>
          </a:p>
          <a:p>
            <a:pPr algn="ctr"/>
            <a:endParaRPr lang="pt-BR" sz="1700" dirty="0">
              <a:solidFill>
                <a:prstClr val="black"/>
              </a:solidFill>
            </a:endParaRPr>
          </a:p>
          <a:p>
            <a:pPr algn="ctr"/>
            <a:endParaRPr lang="pt-BR" sz="1700" dirty="0">
              <a:solidFill>
                <a:prstClr val="black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478417" y="3927431"/>
            <a:ext cx="2042227" cy="1296144"/>
            <a:chOff x="2117148" y="4022966"/>
            <a:chExt cx="2042227" cy="1296144"/>
          </a:xfrm>
        </p:grpSpPr>
        <p:sp>
          <p:nvSpPr>
            <p:cNvPr id="39" name="Oval 38"/>
            <p:cNvSpPr/>
            <p:nvPr/>
          </p:nvSpPr>
          <p:spPr>
            <a:xfrm>
              <a:off x="2117148" y="4022966"/>
              <a:ext cx="2042227" cy="129614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7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1700" dirty="0">
                <a:solidFill>
                  <a:prstClr val="black"/>
                </a:solidFill>
              </a:endParaRPr>
            </a:p>
            <a:p>
              <a:endParaRPr lang="pt-BR" sz="1700" dirty="0">
                <a:solidFill>
                  <a:prstClr val="black"/>
                </a:solidFill>
              </a:endParaRPr>
            </a:p>
            <a:p>
              <a:pPr algn="ctr"/>
              <a:endParaRPr lang="pt-BR" sz="1700" dirty="0">
                <a:solidFill>
                  <a:prstClr val="black"/>
                </a:solidFill>
              </a:endParaRPr>
            </a:p>
            <a:p>
              <a:pPr algn="ctr"/>
              <a:endParaRPr lang="pt-BR" sz="1700" dirty="0">
                <a:solidFill>
                  <a:prstClr val="black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402419" y="4244615"/>
              <a:ext cx="1328209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700" dirty="0">
                  <a:solidFill>
                    <a:prstClr val="black"/>
                  </a:solidFill>
                </a:rPr>
                <a:t>Depressão e ansiedade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296633" y="2343267"/>
            <a:ext cx="2331569" cy="1296144"/>
            <a:chOff x="1504872" y="2560941"/>
            <a:chExt cx="2331569" cy="1296144"/>
          </a:xfrm>
        </p:grpSpPr>
        <p:sp>
          <p:nvSpPr>
            <p:cNvPr id="42" name="Oval 41"/>
            <p:cNvSpPr/>
            <p:nvPr/>
          </p:nvSpPr>
          <p:spPr>
            <a:xfrm>
              <a:off x="1686656" y="2560941"/>
              <a:ext cx="2042227" cy="129614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7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1700" dirty="0">
                <a:solidFill>
                  <a:prstClr val="black"/>
                </a:solidFill>
              </a:endParaRPr>
            </a:p>
            <a:p>
              <a:endParaRPr lang="pt-BR" sz="1700" dirty="0">
                <a:solidFill>
                  <a:prstClr val="black"/>
                </a:solidFill>
              </a:endParaRPr>
            </a:p>
            <a:p>
              <a:pPr algn="ctr"/>
              <a:endParaRPr lang="pt-BR" sz="1700" dirty="0">
                <a:solidFill>
                  <a:prstClr val="black"/>
                </a:solidFill>
              </a:endParaRPr>
            </a:p>
            <a:p>
              <a:pPr algn="ctr"/>
              <a:endParaRPr lang="pt-BR" sz="1700" dirty="0">
                <a:solidFill>
                  <a:prstClr val="black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504872" y="2959113"/>
              <a:ext cx="233156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700" dirty="0">
                  <a:solidFill>
                    <a:prstClr val="black"/>
                  </a:solidFill>
                </a:rPr>
                <a:t>Doença Cardiovascular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117806" y="4895171"/>
            <a:ext cx="2042227" cy="1296144"/>
            <a:chOff x="4242749" y="4421882"/>
            <a:chExt cx="2042227" cy="1296144"/>
          </a:xfrm>
        </p:grpSpPr>
        <p:sp>
          <p:nvSpPr>
            <p:cNvPr id="45" name="Oval 44"/>
            <p:cNvSpPr/>
            <p:nvPr/>
          </p:nvSpPr>
          <p:spPr>
            <a:xfrm>
              <a:off x="4242749" y="4421882"/>
              <a:ext cx="2042227" cy="129614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7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1700" dirty="0">
                <a:solidFill>
                  <a:prstClr val="black"/>
                </a:solidFill>
              </a:endParaRPr>
            </a:p>
            <a:p>
              <a:endParaRPr lang="pt-BR" sz="1700" dirty="0">
                <a:solidFill>
                  <a:prstClr val="black"/>
                </a:solidFill>
              </a:endParaRPr>
            </a:p>
            <a:p>
              <a:pPr algn="ctr"/>
              <a:endParaRPr lang="pt-BR" sz="1700" dirty="0">
                <a:solidFill>
                  <a:prstClr val="black"/>
                </a:solidFill>
              </a:endParaRPr>
            </a:p>
            <a:p>
              <a:pPr algn="ctr"/>
              <a:endParaRPr lang="pt-BR" sz="1700" dirty="0">
                <a:solidFill>
                  <a:prstClr val="black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753145" y="4750285"/>
              <a:ext cx="11598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>
                  <a:solidFill>
                    <a:prstClr val="black"/>
                  </a:solidFill>
                </a:rPr>
                <a:t>Artrite </a:t>
              </a:r>
              <a:r>
                <a:rPr lang="pt-BR" sz="1600" dirty="0" smtClean="0">
                  <a:solidFill>
                    <a:prstClr val="black"/>
                  </a:solidFill>
                </a:rPr>
                <a:t>Psoriásica</a:t>
              </a:r>
              <a:endParaRPr lang="pt-BR" sz="16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213119" y="4511753"/>
            <a:ext cx="2042227" cy="1296144"/>
            <a:chOff x="5684010" y="3392356"/>
            <a:chExt cx="2042227" cy="1296144"/>
          </a:xfrm>
        </p:grpSpPr>
        <p:sp>
          <p:nvSpPr>
            <p:cNvPr id="48" name="Oval 47"/>
            <p:cNvSpPr/>
            <p:nvPr/>
          </p:nvSpPr>
          <p:spPr>
            <a:xfrm>
              <a:off x="5684010" y="3392356"/>
              <a:ext cx="2042227" cy="129614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7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1700" dirty="0">
                <a:solidFill>
                  <a:prstClr val="black"/>
                </a:solidFill>
              </a:endParaRPr>
            </a:p>
            <a:p>
              <a:endParaRPr lang="pt-BR" sz="1700" dirty="0">
                <a:solidFill>
                  <a:prstClr val="black"/>
                </a:solidFill>
              </a:endParaRPr>
            </a:p>
            <a:p>
              <a:pPr algn="ctr"/>
              <a:endParaRPr lang="pt-BR" sz="1700" dirty="0">
                <a:solidFill>
                  <a:prstClr val="black"/>
                </a:solidFill>
              </a:endParaRPr>
            </a:p>
            <a:p>
              <a:pPr algn="ctr"/>
              <a:endParaRPr lang="pt-BR" sz="1700" dirty="0">
                <a:solidFill>
                  <a:prstClr val="black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284977" y="3863457"/>
              <a:ext cx="840295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700" dirty="0">
                  <a:solidFill>
                    <a:prstClr val="black"/>
                  </a:solidFill>
                </a:rPr>
                <a:t>Outras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446150" y="1838429"/>
            <a:ext cx="2042227" cy="1296144"/>
            <a:chOff x="5246425" y="2046374"/>
            <a:chExt cx="2042227" cy="1296144"/>
          </a:xfrm>
        </p:grpSpPr>
        <p:sp>
          <p:nvSpPr>
            <p:cNvPr id="51" name="Oval 50"/>
            <p:cNvSpPr/>
            <p:nvPr/>
          </p:nvSpPr>
          <p:spPr>
            <a:xfrm>
              <a:off x="5246425" y="2046374"/>
              <a:ext cx="2042227" cy="129614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7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1700" dirty="0">
                <a:solidFill>
                  <a:prstClr val="black"/>
                </a:solidFill>
              </a:endParaRPr>
            </a:p>
            <a:p>
              <a:endParaRPr lang="pt-BR" sz="1700" dirty="0">
                <a:solidFill>
                  <a:prstClr val="black"/>
                </a:solidFill>
              </a:endParaRPr>
            </a:p>
            <a:p>
              <a:pPr algn="ctr"/>
              <a:endParaRPr lang="pt-BR" sz="1700" dirty="0">
                <a:solidFill>
                  <a:prstClr val="black"/>
                </a:solidFill>
              </a:endParaRPr>
            </a:p>
            <a:p>
              <a:pPr algn="ctr"/>
              <a:endParaRPr lang="pt-BR" sz="1700" dirty="0">
                <a:solidFill>
                  <a:prstClr val="black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646214" y="2517475"/>
              <a:ext cx="1242649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700" dirty="0">
                  <a:solidFill>
                    <a:prstClr val="black"/>
                  </a:solidFill>
                </a:rPr>
                <a:t>Obesidade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183309" y="3231328"/>
            <a:ext cx="2042227" cy="1296144"/>
            <a:chOff x="5684010" y="3392356"/>
            <a:chExt cx="2042227" cy="1296144"/>
          </a:xfrm>
        </p:grpSpPr>
        <p:sp>
          <p:nvSpPr>
            <p:cNvPr id="54" name="Oval 53"/>
            <p:cNvSpPr/>
            <p:nvPr/>
          </p:nvSpPr>
          <p:spPr>
            <a:xfrm>
              <a:off x="5684010" y="3392356"/>
              <a:ext cx="2042227" cy="129614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7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1700" dirty="0">
                <a:solidFill>
                  <a:prstClr val="black"/>
                </a:solidFill>
              </a:endParaRPr>
            </a:p>
            <a:p>
              <a:endParaRPr lang="pt-BR" sz="1700" dirty="0">
                <a:solidFill>
                  <a:prstClr val="black"/>
                </a:solidFill>
              </a:endParaRPr>
            </a:p>
            <a:p>
              <a:pPr algn="ctr"/>
              <a:endParaRPr lang="pt-BR" sz="1700" dirty="0">
                <a:solidFill>
                  <a:prstClr val="black"/>
                </a:solidFill>
              </a:endParaRPr>
            </a:p>
            <a:p>
              <a:pPr algn="ctr"/>
              <a:endParaRPr lang="pt-BR" sz="1700" dirty="0">
                <a:solidFill>
                  <a:prstClr val="black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684010" y="3649877"/>
              <a:ext cx="1960909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700" dirty="0">
                  <a:solidFill>
                    <a:prstClr val="black"/>
                  </a:solidFill>
                </a:rPr>
                <a:t>Doença inflamatória </a:t>
              </a:r>
              <a:r>
                <a:rPr lang="pt-BR" sz="1700" dirty="0" smtClean="0">
                  <a:solidFill>
                    <a:prstClr val="black"/>
                  </a:solidFill>
                </a:rPr>
                <a:t>intestinal</a:t>
              </a:r>
              <a:endParaRPr lang="pt-BR" sz="17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836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pt-BR" sz="1800" dirty="0"/>
              <a:t>PASI combina a avaliação da gravidade das lesões e da área afetada em uma única pontuação</a:t>
            </a:r>
          </a:p>
          <a:p>
            <a:endParaRPr lang="pt-BR" sz="1800" dirty="0"/>
          </a:p>
        </p:txBody>
      </p:sp>
      <p:sp>
        <p:nvSpPr>
          <p:cNvPr id="457746" name="Rectangle 1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Índice da Gravidade da Psoríase por Área (PASI)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0"/>
          </p:nvPr>
        </p:nvSpPr>
        <p:spPr>
          <a:xfrm>
            <a:off x="244913" y="5877272"/>
            <a:ext cx="7874205" cy="960068"/>
          </a:xfrm>
        </p:spPr>
        <p:txBody>
          <a:bodyPr/>
          <a:lstStyle/>
          <a:p>
            <a:r>
              <a:rPr lang="pt-BR" dirty="0"/>
              <a:t>Imagem das áreas corporais modificadas do </a:t>
            </a:r>
            <a:r>
              <a:rPr lang="en-US" dirty="0"/>
              <a:t>Smart Image </a:t>
            </a:r>
            <a:r>
              <a:rPr lang="en-US" dirty="0" smtClean="0"/>
              <a:t>database. </a:t>
            </a:r>
            <a:r>
              <a:rPr lang="en-US" dirty="0" err="1" smtClean="0"/>
              <a:t>Graduações</a:t>
            </a:r>
            <a:r>
              <a:rPr lang="en-US" dirty="0" smtClean="0"/>
              <a:t> de imagens de </a:t>
            </a:r>
            <a:r>
              <a:rPr lang="en-US" dirty="0" err="1" smtClean="0"/>
              <a:t>psoríase</a:t>
            </a:r>
            <a:r>
              <a:rPr lang="en-US" dirty="0" smtClean="0"/>
              <a:t> em </a:t>
            </a:r>
            <a:r>
              <a:rPr lang="en-US" dirty="0" err="1" smtClean="0"/>
              <a:t>placas</a:t>
            </a:r>
            <a:r>
              <a:rPr lang="en-US" dirty="0" smtClean="0"/>
              <a:t> de </a:t>
            </a:r>
            <a:r>
              <a:rPr lang="en-US" dirty="0" err="1" smtClean="0"/>
              <a:t>métricas</a:t>
            </a:r>
            <a:r>
              <a:rPr lang="en-US" dirty="0" smtClean="0"/>
              <a:t> do PASI.</a:t>
            </a:r>
          </a:p>
          <a:p>
            <a:r>
              <a:rPr lang="en-US" dirty="0" smtClean="0"/>
              <a:t>Imagens </a:t>
            </a:r>
            <a:r>
              <a:rPr lang="pt-BR" dirty="0" smtClean="0"/>
              <a:t>de</a:t>
            </a:r>
            <a:r>
              <a:rPr lang="pt-BR" dirty="0"/>
              <a:t>: pontuação PASI. http://www.dermnetnz.org/scaly/pasi.html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 err="1"/>
              <a:t>Fredriksson</a:t>
            </a:r>
            <a:r>
              <a:rPr lang="pt-BR" dirty="0"/>
              <a:t> T, et al. </a:t>
            </a:r>
            <a:r>
              <a:rPr lang="pt-BR" i="1" dirty="0" err="1"/>
              <a:t>Dermatologica</a:t>
            </a:r>
            <a:r>
              <a:rPr lang="pt-BR" dirty="0"/>
              <a:t> 1978;157:238; </a:t>
            </a:r>
            <a:r>
              <a:rPr lang="pt-BR" dirty="0" err="1"/>
              <a:t>Langley</a:t>
            </a:r>
            <a:r>
              <a:rPr lang="pt-BR" dirty="0"/>
              <a:t> RG, et al. </a:t>
            </a:r>
            <a:r>
              <a:rPr lang="pt-BR" i="1" dirty="0"/>
              <a:t>JAAD</a:t>
            </a:r>
            <a:r>
              <a:rPr lang="pt-BR" dirty="0"/>
              <a:t> 2004;51:563</a:t>
            </a:r>
          </a:p>
        </p:txBody>
      </p:sp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1887216" y="2442450"/>
            <a:ext cx="1516762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pt-BR" sz="1400" b="1" dirty="0">
                <a:solidFill>
                  <a:prstClr val="black"/>
                </a:solidFill>
                <a:latin typeface="Arial"/>
              </a:rPr>
              <a:t>Cabeça </a:t>
            </a:r>
          </a:p>
          <a:p>
            <a:pPr eaLnBrk="1" hangingPunct="1">
              <a:defRPr/>
            </a:pPr>
            <a:r>
              <a:rPr lang="pt-BR" sz="1100" b="1" dirty="0">
                <a:solidFill>
                  <a:prstClr val="black"/>
                </a:solidFill>
                <a:latin typeface="Arial"/>
              </a:rPr>
              <a:t>(incluindo pescoço)</a:t>
            </a:r>
          </a:p>
        </p:txBody>
      </p:sp>
      <p:grpSp>
        <p:nvGrpSpPr>
          <p:cNvPr id="38" name="Group 31"/>
          <p:cNvGrpSpPr/>
          <p:nvPr/>
        </p:nvGrpSpPr>
        <p:grpSpPr>
          <a:xfrm>
            <a:off x="290190" y="2403634"/>
            <a:ext cx="1546226" cy="3384550"/>
            <a:chOff x="504103" y="1544879"/>
            <a:chExt cx="1546226" cy="3384550"/>
          </a:xfrm>
        </p:grpSpPr>
        <p:grpSp>
          <p:nvGrpSpPr>
            <p:cNvPr id="39" name="Group 5"/>
            <p:cNvGrpSpPr>
              <a:grpSpLocks/>
            </p:cNvGrpSpPr>
            <p:nvPr/>
          </p:nvGrpSpPr>
          <p:grpSpPr bwMode="auto">
            <a:xfrm>
              <a:off x="504103" y="1544879"/>
              <a:ext cx="1509713" cy="3384550"/>
              <a:chOff x="274" y="582"/>
              <a:chExt cx="951" cy="2132"/>
            </a:xfrm>
          </p:grpSpPr>
          <p:pic>
            <p:nvPicPr>
              <p:cNvPr id="44" name="Picture 6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" y="582"/>
                <a:ext cx="951" cy="21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5" name="Line 7"/>
              <p:cNvSpPr>
                <a:spLocks noChangeShapeType="1"/>
              </p:cNvSpPr>
              <p:nvPr/>
            </p:nvSpPr>
            <p:spPr bwMode="auto">
              <a:xfrm>
                <a:off x="567" y="935"/>
                <a:ext cx="36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Line 8"/>
              <p:cNvSpPr>
                <a:spLocks noChangeShapeType="1"/>
              </p:cNvSpPr>
              <p:nvPr/>
            </p:nvSpPr>
            <p:spPr bwMode="auto">
              <a:xfrm>
                <a:off x="567" y="1570"/>
                <a:ext cx="40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Line 9"/>
              <p:cNvSpPr>
                <a:spLocks noChangeShapeType="1"/>
              </p:cNvSpPr>
              <p:nvPr/>
            </p:nvSpPr>
            <p:spPr bwMode="auto">
              <a:xfrm>
                <a:off x="522" y="980"/>
                <a:ext cx="45" cy="22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Line 10"/>
              <p:cNvSpPr>
                <a:spLocks noChangeShapeType="1"/>
              </p:cNvSpPr>
              <p:nvPr/>
            </p:nvSpPr>
            <p:spPr bwMode="auto">
              <a:xfrm flipH="1">
                <a:off x="975" y="981"/>
                <a:ext cx="45" cy="22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0" name="Line 11"/>
            <p:cNvSpPr>
              <a:spLocks noChangeShapeType="1"/>
            </p:cNvSpPr>
            <p:nvPr/>
          </p:nvSpPr>
          <p:spPr bwMode="auto">
            <a:xfrm flipH="1">
              <a:off x="1618529" y="4121392"/>
              <a:ext cx="431800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41" name="Line 12"/>
            <p:cNvSpPr>
              <a:spLocks noChangeShapeType="1"/>
            </p:cNvSpPr>
            <p:nvPr/>
          </p:nvSpPr>
          <p:spPr bwMode="auto">
            <a:xfrm flipH="1">
              <a:off x="1474066" y="2970454"/>
              <a:ext cx="576263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42" name="Line 13"/>
            <p:cNvSpPr>
              <a:spLocks noChangeShapeType="1"/>
            </p:cNvSpPr>
            <p:nvPr/>
          </p:nvSpPr>
          <p:spPr bwMode="auto">
            <a:xfrm flipH="1">
              <a:off x="1688379" y="2416819"/>
              <a:ext cx="358775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43" name="Line 14"/>
            <p:cNvSpPr>
              <a:spLocks noChangeShapeType="1"/>
            </p:cNvSpPr>
            <p:nvPr/>
          </p:nvSpPr>
          <p:spPr bwMode="auto">
            <a:xfrm flipH="1">
              <a:off x="1474066" y="1744904"/>
              <a:ext cx="576263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pt-BR" dirty="0">
                <a:solidFill>
                  <a:prstClr val="black"/>
                </a:solidFill>
              </a:endParaRPr>
            </a:p>
          </p:txBody>
        </p:sp>
      </p:grpSp>
      <p:sp>
        <p:nvSpPr>
          <p:cNvPr id="49" name="Rectangle 15"/>
          <p:cNvSpPr>
            <a:spLocks noChangeArrowheads="1"/>
          </p:cNvSpPr>
          <p:nvPr/>
        </p:nvSpPr>
        <p:spPr bwMode="auto">
          <a:xfrm>
            <a:off x="1045428" y="1988840"/>
            <a:ext cx="19511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600" b="1" dirty="0">
                <a:solidFill>
                  <a:prstClr val="black"/>
                </a:solidFill>
              </a:rPr>
              <a:t>4 Áreas Corporais</a:t>
            </a:r>
          </a:p>
        </p:txBody>
      </p:sp>
      <p:sp>
        <p:nvSpPr>
          <p:cNvPr id="50" name="Rectangle 17"/>
          <p:cNvSpPr>
            <a:spLocks noChangeArrowheads="1"/>
          </p:cNvSpPr>
          <p:nvPr/>
        </p:nvSpPr>
        <p:spPr bwMode="auto">
          <a:xfrm>
            <a:off x="4589193" y="1988840"/>
            <a:ext cx="396332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600" b="1" dirty="0">
                <a:solidFill>
                  <a:prstClr val="black"/>
                </a:solidFill>
              </a:rPr>
              <a:t>A classificação das placas de psoríase</a:t>
            </a:r>
          </a:p>
        </p:txBody>
      </p:sp>
      <p:sp>
        <p:nvSpPr>
          <p:cNvPr id="51" name="Text Box 3"/>
          <p:cNvSpPr txBox="1">
            <a:spLocks noChangeArrowheads="1"/>
          </p:cNvSpPr>
          <p:nvPr/>
        </p:nvSpPr>
        <p:spPr bwMode="auto">
          <a:xfrm>
            <a:off x="1887217" y="3037046"/>
            <a:ext cx="1463039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pt-BR" sz="1400" b="1" dirty="0">
                <a:solidFill>
                  <a:prstClr val="black"/>
                </a:solidFill>
                <a:latin typeface="Arial"/>
              </a:rPr>
              <a:t>Membros Superiores</a:t>
            </a:r>
          </a:p>
          <a:p>
            <a:pPr eaLnBrk="1" hangingPunct="1">
              <a:defRPr/>
            </a:pPr>
            <a:r>
              <a:rPr lang="pt-BR" sz="1100" b="1" dirty="0">
                <a:solidFill>
                  <a:prstClr val="black"/>
                </a:solidFill>
                <a:latin typeface="Arial"/>
              </a:rPr>
              <a:t>(incluindo as mãos)</a:t>
            </a:r>
          </a:p>
        </p:txBody>
      </p:sp>
      <p:sp>
        <p:nvSpPr>
          <p:cNvPr id="52" name="Text Box 3"/>
          <p:cNvSpPr txBox="1">
            <a:spLocks noChangeArrowheads="1"/>
          </p:cNvSpPr>
          <p:nvPr/>
        </p:nvSpPr>
        <p:spPr bwMode="auto">
          <a:xfrm>
            <a:off x="1887216" y="3919179"/>
            <a:ext cx="14630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pt-BR" sz="1400" b="1" dirty="0">
                <a:solidFill>
                  <a:prstClr val="black"/>
                </a:solidFill>
                <a:latin typeface="Arial"/>
              </a:rPr>
              <a:t>Tronco </a:t>
            </a:r>
          </a:p>
          <a:p>
            <a:pPr eaLnBrk="1" hangingPunct="1">
              <a:defRPr/>
            </a:pPr>
            <a:r>
              <a:rPr lang="pt-BR" sz="1100" b="1" dirty="0">
                <a:solidFill>
                  <a:prstClr val="black"/>
                </a:solidFill>
                <a:latin typeface="Arial"/>
              </a:rPr>
              <a:t>(incluindo axila e virilha)</a:t>
            </a:r>
          </a:p>
        </p:txBody>
      </p:sp>
      <p:sp>
        <p:nvSpPr>
          <p:cNvPr id="53" name="Text Box 3"/>
          <p:cNvSpPr txBox="1">
            <a:spLocks noChangeArrowheads="1"/>
          </p:cNvSpPr>
          <p:nvPr/>
        </p:nvSpPr>
        <p:spPr bwMode="auto">
          <a:xfrm>
            <a:off x="1887216" y="4566463"/>
            <a:ext cx="1510838" cy="103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pt-BR" sz="1400" b="1" dirty="0">
                <a:solidFill>
                  <a:prstClr val="black"/>
                </a:solidFill>
                <a:latin typeface="Arial"/>
              </a:rPr>
              <a:t>Membros inferiores </a:t>
            </a:r>
          </a:p>
          <a:p>
            <a:pPr eaLnBrk="1" hangingPunct="1">
              <a:defRPr/>
            </a:pPr>
            <a:r>
              <a:rPr lang="pt-BR" sz="1100" b="1" dirty="0">
                <a:solidFill>
                  <a:prstClr val="black"/>
                </a:solidFill>
                <a:latin typeface="Arial"/>
              </a:rPr>
              <a:t>(incluindo os glúteos)</a:t>
            </a:r>
          </a:p>
          <a:p>
            <a:pPr eaLnBrk="1" hangingPunct="1">
              <a:defRPr/>
            </a:pPr>
            <a:endParaRPr lang="pt-BR" sz="11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507858" y="5088118"/>
            <a:ext cx="351891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500" b="1" dirty="0">
                <a:solidFill>
                  <a:prstClr val="black"/>
                </a:solidFill>
              </a:rPr>
              <a:t>Pontuação </a:t>
            </a:r>
            <a:r>
              <a:rPr lang="pt-BR" sz="1500" b="1" u="sng" dirty="0">
                <a:solidFill>
                  <a:prstClr val="black"/>
                </a:solidFill>
              </a:rPr>
              <a:t>absoluta</a:t>
            </a:r>
            <a:r>
              <a:rPr lang="pt-BR" sz="1500" b="1" dirty="0">
                <a:solidFill>
                  <a:prstClr val="black"/>
                </a:solidFill>
              </a:rPr>
              <a:t> composta: 0–72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419872" y="5435932"/>
            <a:ext cx="578568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500" b="1" dirty="0">
                <a:solidFill>
                  <a:prstClr val="black"/>
                </a:solidFill>
              </a:rPr>
              <a:t>Resposta ao tratamento </a:t>
            </a:r>
            <a:r>
              <a:rPr lang="pt-BR" sz="1500" b="1" u="sng" dirty="0">
                <a:solidFill>
                  <a:prstClr val="black"/>
                </a:solidFill>
              </a:rPr>
              <a:t>com relação ao</a:t>
            </a:r>
            <a:r>
              <a:rPr lang="pt-BR" sz="1500" b="1" dirty="0">
                <a:solidFill>
                  <a:prstClr val="black"/>
                </a:solidFill>
              </a:rPr>
              <a:t> basal: PASI 75/90/100</a:t>
            </a:r>
          </a:p>
        </p:txBody>
      </p:sp>
      <p:sp>
        <p:nvSpPr>
          <p:cNvPr id="56" name="Rounded Rectangle 55"/>
          <p:cNvSpPr/>
          <p:nvPr/>
        </p:nvSpPr>
        <p:spPr bwMode="auto">
          <a:xfrm>
            <a:off x="1887216" y="2393641"/>
            <a:ext cx="1463040" cy="2999014"/>
          </a:xfrm>
          <a:prstGeom prst="roundRect">
            <a:avLst>
              <a:gd name="adj" fmla="val 10589"/>
            </a:avLst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pt-BR" b="1" dirty="0">
              <a:solidFill>
                <a:prstClr val="black"/>
              </a:solidFill>
            </a:endParaRPr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1546" y="2204864"/>
            <a:ext cx="4776074" cy="265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Rectangle 57"/>
          <p:cNvSpPr/>
          <p:nvPr/>
        </p:nvSpPr>
        <p:spPr>
          <a:xfrm>
            <a:off x="3707904" y="2931624"/>
            <a:ext cx="759467" cy="17797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714725" y="2959555"/>
            <a:ext cx="7088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>
                <a:solidFill>
                  <a:prstClr val="black"/>
                </a:solidFill>
              </a:rPr>
              <a:t>Eritema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58581" y="3645024"/>
            <a:ext cx="1013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>
                <a:solidFill>
                  <a:prstClr val="black"/>
                </a:solidFill>
              </a:rPr>
              <a:t>Infiltração/</a:t>
            </a:r>
          </a:p>
          <a:p>
            <a:r>
              <a:rPr lang="pt-BR" sz="1000" dirty="0" smtClean="0">
                <a:solidFill>
                  <a:prstClr val="black"/>
                </a:solidFill>
              </a:rPr>
              <a:t>espessamento</a:t>
            </a:r>
            <a:endParaRPr lang="pt-BR" sz="1000" dirty="0">
              <a:solidFill>
                <a:prstClr val="black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491880" y="4449797"/>
            <a:ext cx="9300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>
                <a:solidFill>
                  <a:prstClr val="black"/>
                </a:solidFill>
              </a:rPr>
              <a:t>Descamação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5508104" y="29789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32" name="TextBox 60"/>
          <p:cNvSpPr txBox="1"/>
          <p:nvPr/>
        </p:nvSpPr>
        <p:spPr>
          <a:xfrm>
            <a:off x="4645412" y="2564904"/>
            <a:ext cx="3847207" cy="1384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pt-BR" sz="900" dirty="0"/>
              <a:t>Pontuação 0   Pontuação 1    Pontuação 2     Pontuação 3      Pontuação 4 </a:t>
            </a:r>
          </a:p>
        </p:txBody>
      </p:sp>
      <p:sp>
        <p:nvSpPr>
          <p:cNvPr id="33" name="TextBox 60"/>
          <p:cNvSpPr txBox="1"/>
          <p:nvPr/>
        </p:nvSpPr>
        <p:spPr>
          <a:xfrm>
            <a:off x="3694820" y="2526714"/>
            <a:ext cx="772551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pt-BR" sz="1000" b="1" dirty="0"/>
              <a:t>Intensidade</a:t>
            </a:r>
          </a:p>
          <a:p>
            <a:pPr>
              <a:defRPr/>
            </a:pPr>
            <a:endParaRPr lang="pt-BR" sz="1000" b="1" dirty="0"/>
          </a:p>
        </p:txBody>
      </p:sp>
      <p:sp>
        <p:nvSpPr>
          <p:cNvPr id="35" name="TextBox 60"/>
          <p:cNvSpPr txBox="1"/>
          <p:nvPr/>
        </p:nvSpPr>
        <p:spPr>
          <a:xfrm>
            <a:off x="7884368" y="2245709"/>
            <a:ext cx="469502" cy="24225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endParaRPr lang="pt-BR" sz="900" dirty="0"/>
          </a:p>
        </p:txBody>
      </p:sp>
      <p:sp>
        <p:nvSpPr>
          <p:cNvPr id="34" name="TextBox 60"/>
          <p:cNvSpPr txBox="1"/>
          <p:nvPr/>
        </p:nvSpPr>
        <p:spPr>
          <a:xfrm>
            <a:off x="4716016" y="2411016"/>
            <a:ext cx="3847207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pt-BR" sz="1000" dirty="0"/>
              <a:t>Ausente            Leve          Moderada         Grave           Muito grave</a:t>
            </a:r>
          </a:p>
        </p:txBody>
      </p:sp>
    </p:spTree>
    <p:extLst>
      <p:ext uri="{BB962C8B-B14F-4D97-AF65-F5344CB8AC3E}">
        <p14:creationId xmlns:p14="http://schemas.microsoft.com/office/powerpoint/2010/main" val="188753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it 15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81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088910" y="404091"/>
            <a:ext cx="142009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19910" y="2309091"/>
            <a:ext cx="2436090" cy="5772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5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</a:t>
            </a:r>
            <a:r>
              <a:rPr lang="en-US" dirty="0" err="1" smtClean="0"/>
              <a:t>dalimumabe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Eficaz</a:t>
            </a:r>
            <a:r>
              <a:rPr lang="en-US" dirty="0" smtClean="0"/>
              <a:t> no </a:t>
            </a:r>
            <a:r>
              <a:rPr lang="en-US" dirty="0" err="1"/>
              <a:t>t</a:t>
            </a:r>
            <a:r>
              <a:rPr lang="en-US" dirty="0" err="1" smtClean="0"/>
              <a:t>ratamento</a:t>
            </a:r>
            <a:r>
              <a:rPr lang="en-US" dirty="0" smtClean="0"/>
              <a:t> das </a:t>
            </a:r>
            <a:r>
              <a:rPr lang="en-US" dirty="0" err="1" smtClean="0"/>
              <a:t>formas</a:t>
            </a:r>
            <a:r>
              <a:rPr lang="en-US" dirty="0" smtClean="0"/>
              <a:t> </a:t>
            </a:r>
            <a:r>
              <a:rPr lang="en-US" dirty="0" err="1" smtClean="0"/>
              <a:t>moderadas</a:t>
            </a:r>
            <a:r>
              <a:rPr lang="en-US" dirty="0" smtClean="0"/>
              <a:t> a grave da </a:t>
            </a:r>
            <a:r>
              <a:rPr lang="en-US" dirty="0" err="1" smtClean="0"/>
              <a:t>psoríase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placas</a:t>
            </a:r>
            <a:r>
              <a:rPr lang="en-US" dirty="0" smtClean="0"/>
              <a:t> dado </a:t>
            </a:r>
            <a:r>
              <a:rPr lang="en-US" dirty="0" err="1" smtClean="0"/>
              <a:t>em</a:t>
            </a:r>
            <a:r>
              <a:rPr lang="en-US" dirty="0" smtClean="0"/>
              <a:t> doses </a:t>
            </a:r>
            <a:r>
              <a:rPr lang="en-US" dirty="0" err="1" smtClean="0"/>
              <a:t>padronizadas</a:t>
            </a:r>
            <a:endParaRPr lang="en-US" dirty="0" smtClean="0"/>
          </a:p>
          <a:p>
            <a:pPr lvl="1"/>
            <a:r>
              <a:rPr lang="en-US" dirty="0" err="1"/>
              <a:t>Terapia</a:t>
            </a:r>
            <a:r>
              <a:rPr lang="en-US" dirty="0"/>
              <a:t> </a:t>
            </a:r>
            <a:r>
              <a:rPr lang="en-US" dirty="0" err="1"/>
              <a:t>subcutânea</a:t>
            </a:r>
            <a:r>
              <a:rPr lang="en-US" dirty="0"/>
              <a:t> 80 mg </a:t>
            </a:r>
            <a:r>
              <a:rPr lang="en-US" dirty="0" err="1"/>
              <a:t>semana</a:t>
            </a:r>
            <a:r>
              <a:rPr lang="en-US" dirty="0"/>
              <a:t> zero, 40 mg </a:t>
            </a:r>
            <a:r>
              <a:rPr lang="en-US" dirty="0" err="1"/>
              <a:t>semana</a:t>
            </a:r>
            <a:r>
              <a:rPr lang="en-US" dirty="0"/>
              <a:t> 1 e </a:t>
            </a:r>
            <a:r>
              <a:rPr lang="en-US" dirty="0" err="1"/>
              <a:t>manutenção</a:t>
            </a:r>
            <a:r>
              <a:rPr lang="en-US" dirty="0"/>
              <a:t> com 40 mg a </a:t>
            </a:r>
            <a:r>
              <a:rPr lang="en-US" dirty="0" err="1"/>
              <a:t>cada</a:t>
            </a:r>
            <a:r>
              <a:rPr lang="en-US" dirty="0"/>
              <a:t> 14 </a:t>
            </a:r>
            <a:r>
              <a:rPr lang="en-US" dirty="0" err="1"/>
              <a:t>semanas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998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Objetivo</a:t>
            </a:r>
            <a:r>
              <a:rPr lang="en-US" dirty="0" smtClean="0"/>
              <a:t> do </a:t>
            </a:r>
            <a:r>
              <a:rPr lang="en-US" dirty="0" err="1" smtClean="0"/>
              <a:t>estudo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err="1"/>
              <a:t>Estabelecer</a:t>
            </a:r>
            <a:r>
              <a:rPr lang="en-US" dirty="0"/>
              <a:t> um </a:t>
            </a:r>
            <a:r>
              <a:rPr lang="en-US" dirty="0" err="1"/>
              <a:t>intervalo</a:t>
            </a:r>
            <a:r>
              <a:rPr lang="en-US" dirty="0"/>
              <a:t> </a:t>
            </a:r>
            <a:r>
              <a:rPr lang="en-US" dirty="0" err="1"/>
              <a:t>terapêutico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níveis</a:t>
            </a:r>
            <a:r>
              <a:rPr lang="en-US" dirty="0"/>
              <a:t> </a:t>
            </a:r>
            <a:r>
              <a:rPr lang="en-US" dirty="0" err="1" smtClean="0"/>
              <a:t>séricos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 smtClean="0"/>
              <a:t>adalimumabe</a:t>
            </a:r>
            <a:r>
              <a:rPr lang="en-US" dirty="0" smtClean="0"/>
              <a:t> </a:t>
            </a:r>
            <a:r>
              <a:rPr lang="en-US" dirty="0"/>
              <a:t>no </a:t>
            </a:r>
            <a:r>
              <a:rPr lang="en-US" dirty="0" err="1"/>
              <a:t>tratamento</a:t>
            </a:r>
            <a:r>
              <a:rPr lang="en-US" dirty="0"/>
              <a:t> </a:t>
            </a:r>
            <a:r>
              <a:rPr lang="en-US" dirty="0" smtClean="0"/>
              <a:t>da </a:t>
            </a:r>
            <a:r>
              <a:rPr lang="en-US" dirty="0" err="1" smtClean="0"/>
              <a:t>psoríase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placas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25878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Desenho</a:t>
            </a:r>
            <a:r>
              <a:rPr lang="en-US" dirty="0" smtClean="0"/>
              <a:t> do </a:t>
            </a:r>
            <a:r>
              <a:rPr lang="en-US" dirty="0" err="1" smtClean="0"/>
              <a:t>estudo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err="1" smtClean="0"/>
              <a:t>Coorte</a:t>
            </a:r>
            <a:endParaRPr lang="en-US" dirty="0" smtClean="0"/>
          </a:p>
          <a:p>
            <a:r>
              <a:rPr lang="en-US" dirty="0" err="1" smtClean="0"/>
              <a:t>Prospectivo</a:t>
            </a:r>
            <a:endParaRPr lang="en-US" dirty="0" smtClean="0"/>
          </a:p>
          <a:p>
            <a:r>
              <a:rPr lang="en-US" dirty="0" err="1"/>
              <a:t>O</a:t>
            </a:r>
            <a:r>
              <a:rPr lang="en-US" dirty="0" err="1" smtClean="0"/>
              <a:t>bservacional</a:t>
            </a:r>
            <a:endParaRPr lang="en-US" dirty="0" smtClean="0"/>
          </a:p>
          <a:p>
            <a:r>
              <a:rPr lang="en-US" dirty="0" err="1" smtClean="0"/>
              <a:t>Multicêntrico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8682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Critérios</a:t>
            </a:r>
            <a:r>
              <a:rPr lang="en-US" dirty="0" smtClean="0"/>
              <a:t> de </a:t>
            </a:r>
            <a:r>
              <a:rPr lang="en-US" dirty="0" err="1" smtClean="0"/>
              <a:t>inclusão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Maiores</a:t>
            </a:r>
            <a:r>
              <a:rPr lang="en-US" dirty="0" smtClean="0"/>
              <a:t> de 18 </a:t>
            </a:r>
            <a:r>
              <a:rPr lang="en-US" dirty="0" err="1" smtClean="0"/>
              <a:t>anos</a:t>
            </a:r>
            <a:endParaRPr lang="en-US" dirty="0" smtClean="0"/>
          </a:p>
          <a:p>
            <a:r>
              <a:rPr lang="en-US" dirty="0" err="1" smtClean="0"/>
              <a:t>Psoríase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placa</a:t>
            </a:r>
            <a:r>
              <a:rPr lang="en-US" dirty="0" smtClean="0"/>
              <a:t> </a:t>
            </a:r>
            <a:r>
              <a:rPr lang="en-US" dirty="0" err="1" smtClean="0"/>
              <a:t>moderada</a:t>
            </a:r>
            <a:r>
              <a:rPr lang="en-US" dirty="0" smtClean="0"/>
              <a:t>/grave</a:t>
            </a:r>
          </a:p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/>
              <a:t>uso</a:t>
            </a:r>
            <a:r>
              <a:rPr lang="en-US" dirty="0"/>
              <a:t> de </a:t>
            </a:r>
            <a:r>
              <a:rPr lang="en-US" dirty="0" err="1"/>
              <a:t>adalimumabe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no </a:t>
            </a:r>
            <a:r>
              <a:rPr lang="en-US" dirty="0" err="1"/>
              <a:t>mínimo</a:t>
            </a:r>
            <a:r>
              <a:rPr lang="en-US" dirty="0"/>
              <a:t> 24 </a:t>
            </a:r>
            <a:r>
              <a:rPr lang="en-US" dirty="0" err="1" smtClean="0"/>
              <a:t>semanas</a:t>
            </a:r>
            <a:endParaRPr lang="en-US" dirty="0" smtClean="0"/>
          </a:p>
          <a:p>
            <a:pPr lvl="1"/>
            <a:r>
              <a:rPr lang="en-US" dirty="0" err="1" smtClean="0"/>
              <a:t>Intervalo</a:t>
            </a:r>
            <a:r>
              <a:rPr lang="en-US" dirty="0" smtClean="0"/>
              <a:t> de </a:t>
            </a:r>
            <a:r>
              <a:rPr lang="en-US" dirty="0" err="1" smtClean="0"/>
              <a:t>uso</a:t>
            </a:r>
            <a:r>
              <a:rPr lang="en-US" dirty="0" smtClean="0"/>
              <a:t> do </a:t>
            </a:r>
            <a:r>
              <a:rPr lang="en-US" dirty="0" err="1" smtClean="0"/>
              <a:t>medicamento</a:t>
            </a:r>
            <a:r>
              <a:rPr lang="en-US" dirty="0" smtClean="0"/>
              <a:t> de </a:t>
            </a:r>
            <a:r>
              <a:rPr lang="en-US" dirty="0" err="1" smtClean="0"/>
              <a:t>acordo</a:t>
            </a:r>
            <a:r>
              <a:rPr lang="en-US" dirty="0" smtClean="0"/>
              <a:t> com a </a:t>
            </a:r>
            <a:r>
              <a:rPr lang="en-US" dirty="0" err="1" smtClean="0"/>
              <a:t>bula</a:t>
            </a:r>
            <a:r>
              <a:rPr lang="en-US" dirty="0" smtClean="0"/>
              <a:t> ( 14 </a:t>
            </a:r>
            <a:r>
              <a:rPr lang="en-US" dirty="0" err="1" smtClean="0"/>
              <a:t>dias</a:t>
            </a:r>
            <a:r>
              <a:rPr lang="en-US" dirty="0" smtClean="0"/>
              <a:t> ) 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9596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2598</TotalTime>
  <Words>1482</Words>
  <Application>Microsoft Macintosh PowerPoint</Application>
  <PresentationFormat>On-screen Show (4:3)</PresentationFormat>
  <Paragraphs>164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Psoríase é uma doença crônica, incapacitante e sem cura</vt:lpstr>
      <vt:lpstr>Psoríase: doença sistêmica com manifestação cutânea</vt:lpstr>
      <vt:lpstr>Índice da Gravidade da Psoríase por Área (PASI)</vt:lpstr>
      <vt:lpstr>PowerPoint Presentation</vt:lpstr>
      <vt:lpstr>Adalimumabe</vt:lpstr>
      <vt:lpstr>Objetivo do estudo</vt:lpstr>
      <vt:lpstr>Desenho do estudo</vt:lpstr>
      <vt:lpstr>Critérios de inclusão</vt:lpstr>
      <vt:lpstr>Materiais e método</vt:lpstr>
      <vt:lpstr>Resultado: características da amostra</vt:lpstr>
      <vt:lpstr>Materiais e método</vt:lpstr>
      <vt:lpstr>Resultado</vt:lpstr>
      <vt:lpstr>Resultado: níveis de adalimumabe</vt:lpstr>
      <vt:lpstr>PowerPoint Presentation</vt:lpstr>
      <vt:lpstr>Resultado: análise da curva ROC</vt:lpstr>
      <vt:lpstr>Resultado: análise da curva ROC</vt:lpstr>
      <vt:lpstr>Resultado: Curva dose-resposta</vt:lpstr>
      <vt:lpstr>Resultado: Curva dose-resposta</vt:lpstr>
      <vt:lpstr>Resultado: Curva dose-resposta</vt:lpstr>
      <vt:lpstr>Resultado: Curva dose-resposta</vt:lpstr>
      <vt:lpstr>Resultado: Curva dose-resposta</vt:lpstr>
      <vt:lpstr>Resultado: Curva dose-resposta</vt:lpstr>
      <vt:lpstr>Resultado: Curva dose-resposta</vt:lpstr>
      <vt:lpstr>Conclusão</vt:lpstr>
      <vt:lpstr>Conclusão</vt:lpstr>
    </vt:vector>
  </TitlesOfParts>
  <Company>RETIRO DAS PEDRAS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Extensão e consequências da formação de anticorpos contra o adalimumabe em pacientes com psoríase </dc:title>
  <dc:creator>Ari Cobério</dc:creator>
  <cp:lastModifiedBy>Ari Cobério</cp:lastModifiedBy>
  <cp:revision>173</cp:revision>
  <dcterms:created xsi:type="dcterms:W3CDTF">2018-03-21T22:43:42Z</dcterms:created>
  <dcterms:modified xsi:type="dcterms:W3CDTF">2018-05-10T01:12:07Z</dcterms:modified>
</cp:coreProperties>
</file>