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9" r:id="rId14"/>
    <p:sldId id="288" r:id="rId15"/>
    <p:sldId id="283" r:id="rId16"/>
    <p:sldId id="284" r:id="rId17"/>
    <p:sldId id="285" r:id="rId18"/>
    <p:sldId id="286" r:id="rId19"/>
    <p:sldId id="287" r:id="rId20"/>
    <p:sldId id="272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8408F32-A2B5-4A3A-BB58-8CD2FFB2663A}" type="datetimeFigureOut">
              <a:rPr lang="pt-BR" smtClean="0"/>
              <a:t>16/05/2018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BD18A40-9F8A-4536-9E42-88B65CBB416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4293097"/>
            <a:ext cx="8229600" cy="1800200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pt-BR" dirty="0"/>
              <a:t>I</a:t>
            </a:r>
            <a:r>
              <a:rPr lang="pt-BR" dirty="0" smtClean="0"/>
              <a:t>ntegrantes:</a:t>
            </a:r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r>
              <a:rPr lang="pt-BR" dirty="0" smtClean="0"/>
              <a:t>Elias Melo</a:t>
            </a:r>
          </a:p>
          <a:p>
            <a:pPr marL="109728" indent="0">
              <a:buNone/>
            </a:pPr>
            <a:r>
              <a:rPr lang="pt-BR" dirty="0" smtClean="0"/>
              <a:t>Nívea Juscelino</a:t>
            </a:r>
          </a:p>
          <a:p>
            <a:pPr marL="109728" indent="0">
              <a:buNone/>
            </a:pPr>
            <a:r>
              <a:rPr lang="pt-BR" dirty="0" err="1" smtClean="0"/>
              <a:t>Polyane</a:t>
            </a:r>
            <a:r>
              <a:rPr lang="pt-BR" dirty="0" smtClean="0"/>
              <a:t> </a:t>
            </a:r>
            <a:r>
              <a:rPr lang="pt-BR" dirty="0"/>
              <a:t>Pereira </a:t>
            </a:r>
          </a:p>
          <a:p>
            <a:pPr marL="109728" indent="0">
              <a:buNone/>
            </a:pPr>
            <a:r>
              <a:rPr lang="pt-BR" dirty="0" smtClean="0"/>
              <a:t>Stephanie Belga</a:t>
            </a:r>
          </a:p>
          <a:p>
            <a:pPr marL="109728" indent="0">
              <a:buNone/>
            </a:pPr>
            <a:endParaRPr lang="pt-BR" dirty="0"/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"/>
            <a:ext cx="8882298" cy="422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32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pt-BR" sz="3000" dirty="0" smtClean="0"/>
              <a:t>Correlação entre medidas de acordo com método de Pearson.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Comparação das médias entre os dos dois grupos pelo teste t de </a:t>
            </a:r>
            <a:r>
              <a:rPr lang="pt-BR" sz="3000" dirty="0" err="1" smtClean="0"/>
              <a:t>Student</a:t>
            </a:r>
            <a:r>
              <a:rPr lang="pt-BR" sz="3000" dirty="0" smtClean="0"/>
              <a:t>. </a:t>
            </a:r>
          </a:p>
          <a:p>
            <a:pPr marL="109728" indent="0" algn="just">
              <a:buNone/>
            </a:pPr>
            <a:endParaRPr lang="pt-BR" sz="3000" dirty="0" smtClean="0"/>
          </a:p>
          <a:p>
            <a:pPr marL="109728" indent="0" algn="just">
              <a:buNone/>
            </a:pPr>
            <a:r>
              <a:rPr lang="pt-BR" sz="3000" dirty="0" smtClean="0"/>
              <a:t>Análise de covariância para comparação dos escores do MMSE entre grupos de escolaridade e idade dos pacientes.</a:t>
            </a:r>
          </a:p>
          <a:p>
            <a:pPr marL="109728" indent="0" algn="just">
              <a:buNone/>
            </a:pPr>
            <a:endParaRPr lang="pt-BR" sz="3000" dirty="0" smtClean="0"/>
          </a:p>
          <a:p>
            <a:pPr marL="109728" indent="0" algn="just">
              <a:buNone/>
            </a:pPr>
            <a:r>
              <a:rPr lang="pt-BR" sz="3000" dirty="0" smtClean="0"/>
              <a:t>Intervalo de confiança de 95%.</a:t>
            </a:r>
            <a:endParaRPr lang="pt-BR" sz="3000" dirty="0"/>
          </a:p>
          <a:p>
            <a:pPr marL="109728" indent="0" algn="just">
              <a:buNone/>
            </a:pPr>
            <a:endParaRPr lang="pt-BR" sz="30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ANÁLISE DOS DADOS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298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pt-BR" sz="3000" dirty="0" smtClean="0"/>
              <a:t>70 pacientes (33,2%) receberam diagnóstico de demência.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/>
              <a:t>N</a:t>
            </a:r>
            <a:r>
              <a:rPr lang="pt-BR" sz="3000" dirty="0" smtClean="0"/>
              <a:t>ão houve diferença significativa entre </a:t>
            </a:r>
            <a:r>
              <a:rPr lang="pt-BR" sz="3000" dirty="0" smtClean="0"/>
              <a:t>os sexos.</a:t>
            </a:r>
            <a:endParaRPr lang="pt-BR" sz="3000" dirty="0" smtClean="0"/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endParaRPr lang="pt-BR" sz="30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RESULTADOS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586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RESULTADOS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UARIO\Desktop\Gravura 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7954963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9660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30 possíveis escores foram avaliados segundo especificidade e sensibilidade.</a:t>
            </a:r>
          </a:p>
          <a:p>
            <a:r>
              <a:rPr lang="pt-BR" dirty="0" smtClean="0"/>
              <a:t>23/24 (casos/não casos): </a:t>
            </a:r>
            <a:r>
              <a:rPr lang="pt-BR" dirty="0" err="1" smtClean="0"/>
              <a:t>sens</a:t>
            </a:r>
            <a:r>
              <a:rPr lang="pt-BR" dirty="0" smtClean="0"/>
              <a:t>. 84,3% esp.60,3%</a:t>
            </a:r>
          </a:p>
          <a:p>
            <a:r>
              <a:rPr lang="pt-BR" dirty="0" smtClean="0"/>
              <a:t>22/23: </a:t>
            </a:r>
            <a:r>
              <a:rPr lang="pt-BR" dirty="0" err="1" smtClean="0"/>
              <a:t>sens</a:t>
            </a:r>
            <a:r>
              <a:rPr lang="pt-BR" dirty="0" smtClean="0"/>
              <a:t>. 78,6% esp.68,1%</a:t>
            </a:r>
          </a:p>
          <a:p>
            <a:r>
              <a:rPr lang="pt-BR" dirty="0" smtClean="0"/>
              <a:t>21/22: </a:t>
            </a:r>
            <a:r>
              <a:rPr lang="pt-BR" dirty="0" err="1" smtClean="0"/>
              <a:t>sens</a:t>
            </a:r>
            <a:r>
              <a:rPr lang="pt-BR" dirty="0" smtClean="0"/>
              <a:t>. 75,7% esp. 74,5%</a:t>
            </a:r>
          </a:p>
          <a:p>
            <a:endParaRPr lang="pt-BR" dirty="0"/>
          </a:p>
          <a:p>
            <a:r>
              <a:rPr lang="pt-BR" dirty="0" smtClean="0"/>
              <a:t>Pontos de corte mais baixos: declínio acelerado da sensibilidade </a:t>
            </a:r>
            <a:endParaRPr lang="pt-BR" dirty="0"/>
          </a:p>
        </p:txBody>
      </p:sp>
      <p:sp>
        <p:nvSpPr>
          <p:cNvPr id="4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RESULTADOS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619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0648"/>
            <a:ext cx="8779282" cy="5781725"/>
          </a:xfrm>
        </p:spPr>
      </p:pic>
    </p:spTree>
    <p:extLst>
      <p:ext uri="{BB962C8B-B14F-4D97-AF65-F5344CB8AC3E}">
        <p14:creationId xmlns:p14="http://schemas.microsoft.com/office/powerpoint/2010/main" val="3399097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RESULTADOS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USUARIO\Desktop\Gravura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75781"/>
            <a:ext cx="7324941" cy="427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9920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RESULTADOS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USUARIO\Desktop\gravura 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04864"/>
            <a:ext cx="8850313" cy="277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237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pt-BR" sz="3000" dirty="0" smtClean="0"/>
              <a:t>O estudo revelou que o ponto de corte 23/24 do MMSE está associado a Sensibilidade de 84% e Especificidade de 60% para o diagnostico de demência.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A utilização do MMSE como instrumento de “</a:t>
            </a:r>
            <a:r>
              <a:rPr lang="pt-BR" sz="3000" dirty="0" err="1" smtClean="0"/>
              <a:t>screening</a:t>
            </a:r>
            <a:r>
              <a:rPr lang="pt-BR" sz="3000" dirty="0" smtClean="0"/>
              <a:t>” para demência sugere ser mais desejável manter altos níveis de sensibilidade do que de especificidade.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DISCUSSÃO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4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638130"/>
            <a:ext cx="8229600" cy="4464496"/>
          </a:xfrm>
        </p:spPr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pt-BR" sz="3000" dirty="0" smtClean="0"/>
              <a:t>O tradicional ponto de corte 23/24 do MMSE parece ser adequado também no Brasil, embora o ponto de corte 21/22 tenha apresentado melhor equilíbrio entre as taxas de sensibilidade e especificidade.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A idade e o nível educacional se associam de forma significativa com o desempenho de idosos no MMSE: quanto mais jovem e maior o nível de escolaridade, maior será o escore final do MMSE.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DISCUSSÃO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243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pt-BR" sz="3000" dirty="0" smtClean="0"/>
              <a:t>Os escores do MMSE sofrem </a:t>
            </a:r>
            <a:r>
              <a:rPr lang="pt-BR" sz="3000" dirty="0" smtClean="0"/>
              <a:t>influência </a:t>
            </a:r>
            <a:r>
              <a:rPr lang="pt-BR" sz="3000" dirty="0" smtClean="0"/>
              <a:t>significativa da idade e da escolaridade, sugerindo a necessidade de se utilizarem pontos de corte diferenciados de acordo com a escolaridade.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No caso de idosos sem escolaridade o ponto de corte 19/20 era o mais adequado para o diagnóstico de demência.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CONCLUSÃO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731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514395"/>
          </a:xfrm>
        </p:spPr>
        <p:txBody>
          <a:bodyPr/>
          <a:lstStyle/>
          <a:p>
            <a:pPr marL="109728" indent="0" algn="just">
              <a:buNone/>
            </a:pPr>
            <a:r>
              <a:rPr lang="pt-BR" sz="2600" dirty="0" smtClean="0"/>
              <a:t>A demência é hoje o problema de saúde mental que mais rapidamente cresce em importância e número.</a:t>
            </a:r>
          </a:p>
          <a:p>
            <a:pPr marL="109728" indent="0" algn="just">
              <a:buNone/>
            </a:pPr>
            <a:endParaRPr lang="pt-BR" sz="2600" dirty="0"/>
          </a:p>
          <a:p>
            <a:pPr marL="109728" indent="0" algn="just">
              <a:buNone/>
            </a:pPr>
            <a:r>
              <a:rPr lang="pt-BR" sz="2600" dirty="0" smtClean="0"/>
              <a:t>Sua prevalência aumenta exponencialmente com idade (5% &gt; 60 e 20% &gt; 80).</a:t>
            </a:r>
            <a:endParaRPr lang="pt-BR" sz="2600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pt-BR" sz="3200" dirty="0">
                <a:latin typeface="Arial" pitchFamily="34" charset="0"/>
                <a:cs typeface="Arial" pitchFamily="34" charset="0"/>
              </a:rPr>
              <a:t>I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ntrodução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90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000" dirty="0" smtClean="0"/>
              <a:t>Oswaldo P. Almeida. </a:t>
            </a:r>
            <a:r>
              <a:rPr lang="pt-BR" sz="2000" b="1" dirty="0" smtClean="0"/>
              <a:t>Mini Exame do Estado Mental e o Diagnóstico de Demência no Brasil. </a:t>
            </a:r>
            <a:r>
              <a:rPr lang="pt-BR" sz="2000" dirty="0" smtClean="0"/>
              <a:t>Arquivo Neuropsiquiatria. 1998; 56(3-B):605-612.</a:t>
            </a:r>
            <a:endParaRPr lang="pt-BR" sz="2000" b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8042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858821"/>
            <a:ext cx="8229600" cy="4162467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pt-BR" sz="3000" dirty="0" smtClean="0"/>
              <a:t>Diagnóstico (CID-10 e DSM-IV)</a:t>
            </a:r>
          </a:p>
          <a:p>
            <a:pPr algn="just"/>
            <a:r>
              <a:rPr lang="pt-BR" sz="3000" dirty="0" smtClean="0"/>
              <a:t>presença de declínio da memória e de outras funções corticais superiores como linguagem, </a:t>
            </a:r>
            <a:r>
              <a:rPr lang="pt-BR" sz="3000" dirty="0" err="1" smtClean="0"/>
              <a:t>praxia</a:t>
            </a:r>
            <a:r>
              <a:rPr lang="pt-BR" sz="3000" dirty="0" smtClean="0"/>
              <a:t>, capacidade de reconhecer e identificar objetos, abstração, organização, capacidade de planejamento e sequenciamento.  </a:t>
            </a:r>
          </a:p>
          <a:p>
            <a:pPr marL="109728" indent="0">
              <a:buNone/>
            </a:pPr>
            <a:endParaRPr lang="pt-BR" sz="3000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pt-BR" sz="3200" dirty="0">
                <a:latin typeface="Arial" pitchFamily="34" charset="0"/>
                <a:cs typeface="Arial" pitchFamily="34" charset="0"/>
              </a:rPr>
              <a:t>I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ntrodução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46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2012437"/>
            <a:ext cx="8229600" cy="3744416"/>
          </a:xfrm>
        </p:spPr>
        <p:txBody>
          <a:bodyPr>
            <a:normAutofit fontScale="92500"/>
          </a:bodyPr>
          <a:lstStyle/>
          <a:p>
            <a:pPr marL="109728" indent="0" algn="just">
              <a:buNone/>
            </a:pPr>
            <a:r>
              <a:rPr lang="pt-BR" sz="3000" dirty="0" smtClean="0"/>
              <a:t>A abordagem de indivíduos com maior risco de demência (como é o caso dos idosos) deve incluir a avaliação das funções cognitivas.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As escalas CAMCOG, </a:t>
            </a:r>
            <a:r>
              <a:rPr lang="pt-BR" sz="3000" dirty="0" err="1" smtClean="0"/>
              <a:t>Blessed</a:t>
            </a:r>
            <a:r>
              <a:rPr lang="pt-BR" sz="3000" dirty="0" smtClean="0"/>
              <a:t>, ADAS-</a:t>
            </a:r>
            <a:r>
              <a:rPr lang="pt-BR" sz="3000" dirty="0" err="1" smtClean="0"/>
              <a:t>cog</a:t>
            </a:r>
            <a:r>
              <a:rPr lang="pt-BR" sz="3000" dirty="0" smtClean="0"/>
              <a:t> e o </a:t>
            </a:r>
            <a:r>
              <a:rPr lang="pt-BR" sz="3000" dirty="0" err="1" smtClean="0"/>
              <a:t>Mini-Exame</a:t>
            </a:r>
            <a:r>
              <a:rPr lang="pt-BR" sz="3000" dirty="0" smtClean="0"/>
              <a:t> do Estado Mental (MMSE) são instrumentos desenvolvidos com esse objetivo. Sendo o </a:t>
            </a:r>
            <a:r>
              <a:rPr lang="pt-BR" sz="3000" dirty="0" smtClean="0"/>
              <a:t>último </a:t>
            </a:r>
            <a:r>
              <a:rPr lang="pt-BR" sz="3000" dirty="0" smtClean="0"/>
              <a:t>o mais usado.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Introdução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58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627245"/>
            <a:ext cx="8229600" cy="4464496"/>
          </a:xfrm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pt-BR" sz="3000" dirty="0" smtClean="0"/>
              <a:t>Composto por </a:t>
            </a:r>
            <a:r>
              <a:rPr lang="pt-BR" sz="3000" dirty="0" smtClean="0"/>
              <a:t>questões agrupadas </a:t>
            </a:r>
            <a:r>
              <a:rPr lang="pt-BR" sz="3000" dirty="0" smtClean="0"/>
              <a:t>em 7 </a:t>
            </a:r>
            <a:r>
              <a:rPr lang="pt-BR" sz="3000" dirty="0" smtClean="0"/>
              <a:t>categorias, com </a:t>
            </a:r>
            <a:r>
              <a:rPr lang="pt-BR" sz="3000" dirty="0" smtClean="0"/>
              <a:t>o objetivo de avaliar “funções” cognitivas específicas:</a:t>
            </a:r>
          </a:p>
          <a:p>
            <a:pPr marL="109728" indent="0" algn="just">
              <a:buNone/>
            </a:pPr>
            <a:endParaRPr lang="pt-BR" sz="3000" dirty="0" smtClean="0"/>
          </a:p>
          <a:p>
            <a:pPr marL="109728" indent="0" algn="just">
              <a:buNone/>
            </a:pPr>
            <a:r>
              <a:rPr lang="pt-BR" sz="3000" dirty="0" smtClean="0"/>
              <a:t>Orientação </a:t>
            </a:r>
            <a:r>
              <a:rPr lang="pt-BR" sz="3000" dirty="0" smtClean="0"/>
              <a:t>para tempo (5 pontos);</a:t>
            </a:r>
          </a:p>
          <a:p>
            <a:pPr marL="109728" indent="0" algn="just">
              <a:buNone/>
            </a:pPr>
            <a:r>
              <a:rPr lang="pt-BR" sz="3000" dirty="0" smtClean="0"/>
              <a:t>Orientação para local (5 pontos);</a:t>
            </a:r>
          </a:p>
          <a:p>
            <a:pPr marL="109728" indent="0" algn="just">
              <a:buNone/>
            </a:pPr>
            <a:r>
              <a:rPr lang="pt-BR" sz="3000" dirty="0" smtClean="0"/>
              <a:t>Registro de três palavras (3 pontos);</a:t>
            </a:r>
          </a:p>
          <a:p>
            <a:pPr marL="109728" indent="0" algn="just">
              <a:buNone/>
            </a:pPr>
            <a:r>
              <a:rPr lang="pt-BR" sz="3000" dirty="0" smtClean="0"/>
              <a:t>Atenção e cálculo (5 pontos)</a:t>
            </a:r>
          </a:p>
          <a:p>
            <a:pPr marL="109728" indent="0" algn="just">
              <a:buNone/>
            </a:pPr>
            <a:r>
              <a:rPr lang="pt-BR" sz="3000" dirty="0" smtClean="0"/>
              <a:t>Lembrança das três palavras (3 pontos);</a:t>
            </a:r>
          </a:p>
          <a:p>
            <a:pPr marL="109728" indent="0" algn="just">
              <a:buNone/>
            </a:pPr>
            <a:r>
              <a:rPr lang="pt-BR" sz="3000" dirty="0" smtClean="0"/>
              <a:t>Linguagem (8 pontos);</a:t>
            </a:r>
          </a:p>
          <a:p>
            <a:pPr marL="109728" indent="0" algn="just">
              <a:buNone/>
            </a:pPr>
            <a:r>
              <a:rPr lang="pt-BR" sz="3000" dirty="0" smtClean="0"/>
              <a:t>Capacidade Construtiva </a:t>
            </a:r>
            <a:r>
              <a:rPr lang="pt-BR" sz="3000" dirty="0" smtClean="0"/>
              <a:t>Visual(1 ponto).</a:t>
            </a:r>
            <a:endParaRPr lang="pt-BR" sz="30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MMSE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22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 fontScale="85000" lnSpcReduction="10000"/>
          </a:bodyPr>
          <a:lstStyle/>
          <a:p>
            <a:pPr marL="109728" indent="0" algn="just">
              <a:buNone/>
            </a:pPr>
            <a:r>
              <a:rPr lang="pt-BR" sz="3000" dirty="0" smtClean="0"/>
              <a:t>O escore MMSE pode variar de um mínimo de 0 até um total máximo de 30 pontos.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Simples de usar (entre 5-10 minutos).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Boa consistência interna e confiabilidade teste-</a:t>
            </a:r>
            <a:r>
              <a:rPr lang="pt-BR" sz="3000" dirty="0" err="1" smtClean="0"/>
              <a:t>reteste</a:t>
            </a:r>
            <a:r>
              <a:rPr lang="pt-BR" sz="3000" dirty="0" smtClean="0"/>
              <a:t>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O ponto de corte 23/24 tem excelente sensibilidade e especificidade para o diagnóstico de demência (</a:t>
            </a:r>
            <a:r>
              <a:rPr lang="pt-BR" sz="3000" dirty="0" err="1" smtClean="0"/>
              <a:t>Tombaugh</a:t>
            </a:r>
            <a:r>
              <a:rPr lang="pt-BR" sz="3000" dirty="0" smtClean="0"/>
              <a:t> e </a:t>
            </a:r>
            <a:r>
              <a:rPr lang="pt-BR" sz="3000" dirty="0" err="1" smtClean="0"/>
              <a:t>McIntyre</a:t>
            </a:r>
            <a:r>
              <a:rPr lang="pt-BR" sz="3000" dirty="0" smtClean="0"/>
              <a:t>).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MMSE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456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pt-BR" sz="3000" dirty="0" smtClean="0"/>
              <a:t>1 - Investigar o melhor ponto de corte do MMSE para o diagnóstico de demência em uma amostra de pacientes idosos atendidos em um ambulatório de saúde mental;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2 – Investigar o impacto da idade e escolaridade sobre os escores do MMSE.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OBJETIVOS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51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 fontScale="92500"/>
          </a:bodyPr>
          <a:lstStyle/>
          <a:p>
            <a:pPr marL="109728" indent="0" algn="just">
              <a:buNone/>
            </a:pPr>
            <a:r>
              <a:rPr lang="pt-BR" sz="3000" dirty="0" smtClean="0"/>
              <a:t>Todos os casos novos atendidos (60&gt;) no Ambulatório da Unidade de Idosos do Departamento de saúde Mental da Santa Casa de São Paulo entre 02/1997 e 02/1998.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De um total de 289 casos novos atendidos, 78 foram excluídos por não apresentarem registro adequado referente ao diagnóstico clínico ou devido a não realização do MMSE. </a:t>
            </a:r>
          </a:p>
          <a:p>
            <a:pPr marL="109728" indent="0" algn="just">
              <a:buNone/>
            </a:pPr>
            <a:endParaRPr lang="pt-BR" sz="3000" dirty="0" smtClean="0"/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endParaRPr lang="pt-BR" sz="30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AMOSTRA E MÉTODOS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152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pt-BR" sz="3000" dirty="0" smtClean="0"/>
              <a:t>Os resultados desse estudo referem-se à 211 idosos. Foi utilizado o pacote estatístico SPSS. Análise das tabelas de contingência sendo distribuído como </a:t>
            </a:r>
            <a:r>
              <a:rPr lang="pt-BR" sz="3000" dirty="0" err="1" smtClean="0"/>
              <a:t>qui</a:t>
            </a:r>
            <a:r>
              <a:rPr lang="pt-BR" sz="3000" dirty="0" smtClean="0"/>
              <a:t>-quadrado de Pearson (x²).</a:t>
            </a:r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r>
              <a:rPr lang="pt-BR" sz="3000" dirty="0" smtClean="0"/>
              <a:t>Sensibilidade, Especificidade, VPP e VPN foram estimados a partir de tabela de contingência 2x2.</a:t>
            </a:r>
          </a:p>
          <a:p>
            <a:pPr marL="109728" indent="0" algn="just">
              <a:buNone/>
            </a:pPr>
            <a:endParaRPr lang="pt-BR" sz="3000" dirty="0" smtClean="0"/>
          </a:p>
          <a:p>
            <a:pPr marL="109728" indent="0" algn="just">
              <a:buNone/>
            </a:pPr>
            <a:endParaRPr lang="pt-BR" sz="3000" dirty="0"/>
          </a:p>
          <a:p>
            <a:pPr marL="109728" indent="0" algn="just">
              <a:buNone/>
            </a:pPr>
            <a:endParaRPr lang="pt-BR" sz="30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92088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ANÁLISE DOS DADOS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582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5640117</TotalTime>
  <Words>750</Words>
  <Application>Microsoft Office PowerPoint</Application>
  <PresentationFormat>Apresentação na tela (4:3)</PresentationFormat>
  <Paragraphs>85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6" baseType="lpstr">
      <vt:lpstr>Arial</vt:lpstr>
      <vt:lpstr>Lucida Sans Unicode</vt:lpstr>
      <vt:lpstr>Verdana</vt:lpstr>
      <vt:lpstr>Wingdings 2</vt:lpstr>
      <vt:lpstr>Wingdings 3</vt:lpstr>
      <vt:lpstr>Concurso</vt:lpstr>
      <vt:lpstr>Apresentação do PowerPoint</vt:lpstr>
      <vt:lpstr>Introdução</vt:lpstr>
      <vt:lpstr>Introdução</vt:lpstr>
      <vt:lpstr>Introdução</vt:lpstr>
      <vt:lpstr>MMSE</vt:lpstr>
      <vt:lpstr>MMSE</vt:lpstr>
      <vt:lpstr>OBJETIVOS</vt:lpstr>
      <vt:lpstr>AMOSTRA E MÉTODOS</vt:lpstr>
      <vt:lpstr>ANÁLISE DOS DADOS </vt:lpstr>
      <vt:lpstr>ANÁLISE DOS DADOS </vt:lpstr>
      <vt:lpstr>RESULTADOS </vt:lpstr>
      <vt:lpstr>RESULTADOS </vt:lpstr>
      <vt:lpstr>RESULTADOS </vt:lpstr>
      <vt:lpstr>Apresentação do PowerPoint</vt:lpstr>
      <vt:lpstr>RESULTADOS </vt:lpstr>
      <vt:lpstr>RESULTADOS </vt:lpstr>
      <vt:lpstr>DISCUSSÃO </vt:lpstr>
      <vt:lpstr>DISCUSSÃO </vt:lpstr>
      <vt:lpstr>CONCLUSÃO </vt:lpstr>
      <vt:lpstr>Referência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Cuidados de Enfermagem com o potencial doador de orgãos.</dc:title>
  <dc:creator>USUARIO</dc:creator>
  <cp:lastModifiedBy>Polyane VirgÃ­nia da Silva Pereira</cp:lastModifiedBy>
  <cp:revision>65</cp:revision>
  <dcterms:created xsi:type="dcterms:W3CDTF">2007-08-20T03:04:09Z</dcterms:created>
  <dcterms:modified xsi:type="dcterms:W3CDTF">2018-05-16T22:13:22Z</dcterms:modified>
</cp:coreProperties>
</file>