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2" r:id="rId9"/>
    <p:sldId id="263" r:id="rId10"/>
    <p:sldId id="264" r:id="rId11"/>
    <p:sldId id="269" r:id="rId12"/>
    <p:sldId id="270" r:id="rId13"/>
    <p:sldId id="265" r:id="rId14"/>
    <p:sldId id="266" r:id="rId15"/>
    <p:sldId id="267" r:id="rId1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8370-6500-4705-B516-144C216A8639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4568-8CDA-42ED-ABAA-A8DDC20842A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6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8370-6500-4705-B516-144C216A8639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4568-8CDA-42ED-ABAA-A8DDC20842A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501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8370-6500-4705-B516-144C216A8639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4568-8CDA-42ED-ABAA-A8DDC20842A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45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8370-6500-4705-B516-144C216A8639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4568-8CDA-42ED-ABAA-A8DDC20842A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487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8370-6500-4705-B516-144C216A8639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4568-8CDA-42ED-ABAA-A8DDC20842A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054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8370-6500-4705-B516-144C216A8639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4568-8CDA-42ED-ABAA-A8DDC20842A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441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8370-6500-4705-B516-144C216A8639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4568-8CDA-42ED-ABAA-A8DDC20842A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983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8370-6500-4705-B516-144C216A8639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4568-8CDA-42ED-ABAA-A8DDC20842A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435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8370-6500-4705-B516-144C216A8639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4568-8CDA-42ED-ABAA-A8DDC20842A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952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8370-6500-4705-B516-144C216A8639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4568-8CDA-42ED-ABAA-A8DDC20842A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732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8370-6500-4705-B516-144C216A8639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4568-8CDA-42ED-ABAA-A8DDC20842A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244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F8370-6500-4705-B516-144C216A8639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34568-8CDA-42ED-ABAA-A8DDC20842A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965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13645" y="363739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Universidade</a:t>
            </a:r>
            <a:r>
              <a:rPr lang="en-US" sz="2000" dirty="0" smtClean="0"/>
              <a:t> Federal de Minas </a:t>
            </a:r>
            <a:r>
              <a:rPr lang="en-US" sz="2000" dirty="0" err="1" smtClean="0"/>
              <a:t>Gerais</a:t>
            </a:r>
            <a:endParaRPr lang="en-US" sz="2000" dirty="0" smtClean="0"/>
          </a:p>
          <a:p>
            <a:r>
              <a:rPr lang="en-US" sz="2000" dirty="0" err="1" smtClean="0"/>
              <a:t>Faculdade</a:t>
            </a:r>
            <a:r>
              <a:rPr lang="en-US" sz="2000" dirty="0" smtClean="0"/>
              <a:t> de </a:t>
            </a:r>
            <a:r>
              <a:rPr lang="en-US" sz="2000" dirty="0" err="1" smtClean="0"/>
              <a:t>Medicina</a:t>
            </a:r>
            <a:endParaRPr lang="en-US" sz="2000" dirty="0" smtClean="0"/>
          </a:p>
          <a:p>
            <a:r>
              <a:rPr lang="en-US" sz="2000" dirty="0" err="1" smtClean="0"/>
              <a:t>Programa</a:t>
            </a:r>
            <a:r>
              <a:rPr lang="en-US" sz="2000" dirty="0" smtClean="0"/>
              <a:t> de </a:t>
            </a:r>
            <a:r>
              <a:rPr lang="en-US" sz="2000" dirty="0" err="1" smtClean="0"/>
              <a:t>Mestrado</a:t>
            </a:r>
            <a:r>
              <a:rPr lang="en-US" sz="2000" dirty="0" smtClean="0"/>
              <a:t> </a:t>
            </a:r>
            <a:r>
              <a:rPr lang="en-US" sz="2000" dirty="0" err="1" smtClean="0"/>
              <a:t>em</a:t>
            </a:r>
            <a:r>
              <a:rPr lang="en-US" sz="2000" dirty="0" smtClean="0"/>
              <a:t> </a:t>
            </a:r>
            <a:r>
              <a:rPr lang="en-US" sz="2000" dirty="0" err="1" smtClean="0"/>
              <a:t>Medicina</a:t>
            </a:r>
            <a:r>
              <a:rPr lang="en-US" sz="2000" dirty="0" smtClean="0"/>
              <a:t> Molecular </a:t>
            </a:r>
          </a:p>
          <a:p>
            <a:endParaRPr lang="en-US" sz="20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669701" y="5615189"/>
            <a:ext cx="5215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Aluna</a:t>
            </a:r>
            <a:r>
              <a:rPr lang="en-US" dirty="0" smtClean="0"/>
              <a:t>: </a:t>
            </a:r>
            <a:r>
              <a:rPr lang="en-US" dirty="0" err="1" smtClean="0"/>
              <a:t>Raíssa</a:t>
            </a:r>
            <a:r>
              <a:rPr lang="en-US" dirty="0" smtClean="0"/>
              <a:t> Lima </a:t>
            </a:r>
            <a:r>
              <a:rPr lang="en-US" dirty="0" err="1" smtClean="0"/>
              <a:t>Gonçalves</a:t>
            </a:r>
            <a:r>
              <a:rPr lang="en-US" dirty="0" smtClean="0"/>
              <a:t> Pereira</a:t>
            </a:r>
          </a:p>
          <a:p>
            <a:endParaRPr lang="en-US" dirty="0"/>
          </a:p>
          <a:p>
            <a:r>
              <a:rPr lang="en-US" dirty="0" smtClean="0"/>
              <a:t>Professor: Enrico </a:t>
            </a:r>
            <a:r>
              <a:rPr lang="en-US" dirty="0" err="1" smtClean="0"/>
              <a:t>Coloismo</a:t>
            </a:r>
            <a:endParaRPr lang="en-US" dirty="0"/>
          </a:p>
        </p:txBody>
      </p:sp>
      <p:pic>
        <p:nvPicPr>
          <p:cNvPr id="1026" name="Picture 2" descr="Resultado de imagem para faculdade de medici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5069" y="79163"/>
            <a:ext cx="1467365" cy="1467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399" y="1839197"/>
            <a:ext cx="9839460" cy="3595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360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5156" y="455444"/>
            <a:ext cx="4670856" cy="3820342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5653825" y="1481070"/>
            <a:ext cx="569997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Investigação da linearidade de para o soro AVR414,</a:t>
            </a:r>
          </a:p>
          <a:p>
            <a:r>
              <a:rPr lang="pt-BR" dirty="0" smtClean="0"/>
              <a:t>usando diluições de 1:25, 1: 100, 1: 250, 1: 500, 1: 1.000, 1: 2.500,</a:t>
            </a:r>
          </a:p>
          <a:p>
            <a:r>
              <a:rPr lang="pt-BR" dirty="0" smtClean="0"/>
              <a:t>1: 5.000 e 1: 10.000, 1: 25.000, 1: 50.000, 1: 100.000, 1: 250.000,</a:t>
            </a:r>
          </a:p>
          <a:p>
            <a:r>
              <a:rPr lang="pt-BR" dirty="0" smtClean="0"/>
              <a:t>1: 500.000 e 1: 1.000.000, produziu uma linearidade altamente significativa (média r2= 0,999; P </a:t>
            </a:r>
            <a:r>
              <a:rPr lang="pt-BR" dirty="0" smtClean="0"/>
              <a:t>0,0001 </a:t>
            </a:r>
            <a:r>
              <a:rPr lang="pt-BR" dirty="0" smtClean="0"/>
              <a:t>[Fig. 2]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758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285" y="686048"/>
            <a:ext cx="5144487" cy="4239553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5397772" y="2205659"/>
            <a:ext cx="56220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Avaliação da associação de</a:t>
            </a:r>
          </a:p>
          <a:p>
            <a:r>
              <a:rPr lang="pt-BR" dirty="0" smtClean="0"/>
              <a:t>concentrações de </a:t>
            </a:r>
            <a:r>
              <a:rPr lang="pt-BR" dirty="0" err="1" smtClean="0"/>
              <a:t>IgG</a:t>
            </a:r>
            <a:r>
              <a:rPr lang="pt-BR" dirty="0" smtClean="0"/>
              <a:t> </a:t>
            </a:r>
            <a:r>
              <a:rPr lang="pt-BR" dirty="0" err="1" smtClean="0"/>
              <a:t>anti-PA</a:t>
            </a:r>
            <a:r>
              <a:rPr lang="pt-BR" dirty="0" smtClean="0"/>
              <a:t> medidas por FCMIA e ELISA</a:t>
            </a:r>
          </a:p>
          <a:p>
            <a:r>
              <a:rPr lang="pt-BR" dirty="0" smtClean="0"/>
              <a:t>(Fig. 3) gerou uma correlação altamente significativa </a:t>
            </a:r>
          </a:p>
          <a:p>
            <a:r>
              <a:rPr lang="pt-BR" dirty="0" smtClean="0"/>
              <a:t>(r2= 0,852; P=0,0001).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2743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025" y="1111462"/>
            <a:ext cx="5154541" cy="4542363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49752" y="740133"/>
            <a:ext cx="4859002" cy="5583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291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Discussão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257577" y="1558344"/>
            <a:ext cx="1143644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O teste de ELISA que foi usado para comparação com o nosso </a:t>
            </a:r>
            <a:r>
              <a:rPr lang="pt-BR" dirty="0" err="1" smtClean="0"/>
              <a:t>anti-PA</a:t>
            </a:r>
            <a:r>
              <a:rPr lang="pt-BR" dirty="0" smtClean="0"/>
              <a:t> </a:t>
            </a:r>
            <a:r>
              <a:rPr lang="pt-BR" dirty="0" err="1" smtClean="0"/>
              <a:t>IgG</a:t>
            </a:r>
            <a:r>
              <a:rPr lang="pt-BR" dirty="0" smtClean="0"/>
              <a:t> FCMIA, tinha um mínimo</a:t>
            </a:r>
          </a:p>
          <a:p>
            <a:r>
              <a:rPr lang="pt-BR" dirty="0" smtClean="0"/>
              <a:t>limite de detecção de 0,06 g de </a:t>
            </a:r>
            <a:r>
              <a:rPr lang="pt-BR" dirty="0" err="1" smtClean="0"/>
              <a:t>IgG</a:t>
            </a:r>
            <a:r>
              <a:rPr lang="pt-BR" dirty="0" smtClean="0"/>
              <a:t> </a:t>
            </a:r>
            <a:r>
              <a:rPr lang="pt-BR" dirty="0" err="1" smtClean="0"/>
              <a:t>anti-PA</a:t>
            </a:r>
            <a:r>
              <a:rPr lang="pt-BR" dirty="0" smtClean="0"/>
              <a:t> / ml, um nível de limite de detecção de 0,09 g / ml, e um limite inferior de quantificação em amostras de soro não diluídas de 3,0 g / ml. O coeficiente de variação </a:t>
            </a:r>
            <a:r>
              <a:rPr lang="pt-BR" dirty="0" err="1" smtClean="0"/>
              <a:t>intra</a:t>
            </a:r>
            <a:r>
              <a:rPr lang="pt-BR" dirty="0" smtClean="0"/>
              <a:t> e extra ensaios  8,5 e 17,0%, respectivamente .A sensibilidade diagnóstica do ensaio foi de 97,6%, e a especificidade foi de 94,2%. 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O FCMIA </a:t>
            </a:r>
            <a:r>
              <a:rPr lang="pt-BR" dirty="0" err="1" smtClean="0"/>
              <a:t>anti-PA</a:t>
            </a:r>
            <a:r>
              <a:rPr lang="pt-BR" dirty="0" smtClean="0"/>
              <a:t> relatado no presente estudo tem </a:t>
            </a:r>
            <a:r>
              <a:rPr lang="pt-BR" dirty="0" err="1" smtClean="0"/>
              <a:t>intra</a:t>
            </a:r>
            <a:r>
              <a:rPr lang="pt-BR" dirty="0" smtClean="0"/>
              <a:t> e extra de coeficientes de variação de 5,7 e 13,1%, respectivamente, bem dentro dos 10 e 20% </a:t>
            </a:r>
            <a:r>
              <a:rPr lang="pt-BR" dirty="0" err="1" smtClean="0"/>
              <a:t>intra</a:t>
            </a:r>
            <a:r>
              <a:rPr lang="pt-BR" dirty="0" smtClean="0"/>
              <a:t> e </a:t>
            </a:r>
            <a:r>
              <a:rPr lang="pt-BR" dirty="0" err="1" smtClean="0"/>
              <a:t>interensaio</a:t>
            </a:r>
            <a:r>
              <a:rPr lang="pt-BR" dirty="0" smtClean="0"/>
              <a:t> sugerindo boa precisão (15). O FCMIA também produziu relação linear altamente significativa. O método MDC foi de 0,006 g / ml, o RDL foi de 0,020 g / ml e quando multiplicado pela diluição o MDC equivalente foi de 1,5 g / ml, indicando maior sensibilidade que a do ELISA.</a:t>
            </a:r>
          </a:p>
          <a:p>
            <a:endParaRPr lang="pt-BR" dirty="0"/>
          </a:p>
          <a:p>
            <a:r>
              <a:rPr lang="pt-BR" dirty="0" smtClean="0"/>
              <a:t>Os dados sugerem fortemente que o FCMIA e o ELISA são equivalentes para a medição de </a:t>
            </a:r>
            <a:r>
              <a:rPr lang="pt-BR" dirty="0" err="1" smtClean="0"/>
              <a:t>IgG</a:t>
            </a:r>
            <a:r>
              <a:rPr lang="pt-BR" dirty="0" smtClean="0"/>
              <a:t> </a:t>
            </a:r>
            <a:r>
              <a:rPr lang="pt-BR" dirty="0" err="1" smtClean="0"/>
              <a:t>anti-PA</a:t>
            </a:r>
            <a:r>
              <a:rPr lang="pt-BR" dirty="0" smtClean="0"/>
              <a:t>. Eles também</a:t>
            </a:r>
          </a:p>
          <a:p>
            <a:r>
              <a:rPr lang="pt-BR" dirty="0" smtClean="0"/>
              <a:t>indicam que o FCMIA para </a:t>
            </a:r>
            <a:r>
              <a:rPr lang="pt-BR" dirty="0" err="1" smtClean="0"/>
              <a:t>IgG</a:t>
            </a:r>
            <a:r>
              <a:rPr lang="pt-BR" dirty="0" smtClean="0"/>
              <a:t> </a:t>
            </a:r>
            <a:r>
              <a:rPr lang="pt-BR" dirty="0" err="1" smtClean="0"/>
              <a:t>anti-PA</a:t>
            </a:r>
            <a:r>
              <a:rPr lang="pt-BR" dirty="0" smtClean="0"/>
              <a:t>, semelhante ao ELISA, é preciso, reprodutível, </a:t>
            </a:r>
            <a:r>
              <a:rPr lang="pt-BR" dirty="0" smtClean="0"/>
              <a:t>sensível</a:t>
            </a:r>
            <a:r>
              <a:rPr lang="pt-BR" dirty="0"/>
              <a:t> </a:t>
            </a:r>
            <a:r>
              <a:rPr lang="pt-BR" dirty="0" smtClean="0"/>
              <a:t>e</a:t>
            </a:r>
            <a:r>
              <a:rPr lang="pt-BR" dirty="0" smtClean="0"/>
              <a:t> estável.</a:t>
            </a:r>
            <a:endParaRPr lang="pt-B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5573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Discrepâncias entre FCMIA e ELISA tornou-se evidente no limites inferiores de detecção de </a:t>
            </a:r>
            <a:r>
              <a:rPr lang="pt-BR" dirty="0" err="1" smtClean="0"/>
              <a:t>analitos</a:t>
            </a:r>
            <a:r>
              <a:rPr lang="pt-BR" dirty="0" smtClean="0"/>
              <a:t> (MDC e RDL).</a:t>
            </a:r>
          </a:p>
          <a:p>
            <a:r>
              <a:rPr lang="pt-BR" dirty="0" smtClean="0"/>
              <a:t>Um benefício inerente do FCMIA em relação ao ELISA é sua capacidade de ser multiplexado (isto é, medir numerosos </a:t>
            </a:r>
            <a:r>
              <a:rPr lang="pt-BR" dirty="0" err="1" smtClean="0"/>
              <a:t>analitos</a:t>
            </a:r>
            <a:r>
              <a:rPr lang="pt-BR" dirty="0" smtClean="0"/>
              <a:t> simultaneamente).Demonstramos isso medindo o </a:t>
            </a:r>
            <a:r>
              <a:rPr lang="pt-BR" dirty="0" err="1" smtClean="0"/>
              <a:t>anti-PA</a:t>
            </a:r>
            <a:r>
              <a:rPr lang="pt-BR" dirty="0" smtClean="0"/>
              <a:t> e níveis </a:t>
            </a:r>
            <a:r>
              <a:rPr lang="pt-BR" dirty="0" err="1" smtClean="0"/>
              <a:t>IgG</a:t>
            </a:r>
            <a:r>
              <a:rPr lang="pt-BR" dirty="0" smtClean="0"/>
              <a:t> </a:t>
            </a:r>
            <a:r>
              <a:rPr lang="pt-BR" dirty="0" err="1" smtClean="0"/>
              <a:t>anti-LF</a:t>
            </a:r>
            <a:r>
              <a:rPr lang="pt-BR" dirty="0" smtClean="0"/>
              <a:t> simultaneamente em uma amostra de soro de um paciente com uma infecção clínica confirmada por antraz. Ambos PA e LF, quando medidos como multiplex, renderam alta respostas lineares na diluição.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2955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0775" y="207024"/>
            <a:ext cx="10515600" cy="13255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/>
              <a:t>Comparado com ELISA, FMCIA melhorou a sensibilidade (ELISA MDC 3,0 g / ml; FCMIA MDC 1,5 g / ml) e uma maior faixa dinâmica (ELISA, 0,06 a 1,75 g / </a:t>
            </a:r>
            <a:r>
              <a:rPr lang="pt-BR" dirty="0" err="1" smtClean="0"/>
              <a:t>mL</a:t>
            </a:r>
            <a:r>
              <a:rPr lang="pt-BR" dirty="0" smtClean="0"/>
              <a:t>; FCMIA, 0,006 a 6,8 g / ml). O FCMIA também é mais rápido, usa menos amostra e tem reagentes estáveis ​​para até 9 meses a 4 ° C. Tem a capacidade de ser multiplexado, como evidenciada pela demonstração da medição simultânea </a:t>
            </a:r>
            <a:r>
              <a:rPr lang="pt-BR" dirty="0" err="1" smtClean="0"/>
              <a:t>anti-PA</a:t>
            </a:r>
            <a:r>
              <a:rPr lang="pt-BR" dirty="0" smtClean="0"/>
              <a:t> e </a:t>
            </a:r>
            <a:r>
              <a:rPr lang="pt-BR" dirty="0" err="1" smtClean="0"/>
              <a:t>anti-LF</a:t>
            </a:r>
            <a:r>
              <a:rPr lang="pt-BR" dirty="0" smtClean="0"/>
              <a:t> </a:t>
            </a:r>
            <a:r>
              <a:rPr lang="pt-BR" dirty="0" err="1" smtClean="0"/>
              <a:t>IgG</a:t>
            </a:r>
            <a:r>
              <a:rPr lang="pt-BR" dirty="0" smtClean="0"/>
              <a:t> no soro de paciente com confirmado caso de </a:t>
            </a:r>
            <a:r>
              <a:rPr lang="pt-BR" dirty="0" err="1" smtClean="0"/>
              <a:t>anthrax</a:t>
            </a:r>
            <a:r>
              <a:rPr lang="pt-B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830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Introdução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057445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Após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grande</a:t>
            </a:r>
            <a:r>
              <a:rPr lang="en-US" dirty="0" smtClean="0"/>
              <a:t> </a:t>
            </a:r>
            <a:r>
              <a:rPr lang="en-US" dirty="0" err="1" smtClean="0"/>
              <a:t>infecção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2001 </a:t>
            </a:r>
            <a:r>
              <a:rPr lang="en-US" dirty="0" err="1" smtClean="0"/>
              <a:t>causada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toxina</a:t>
            </a:r>
            <a:r>
              <a:rPr lang="en-US" dirty="0" smtClean="0"/>
              <a:t> da </a:t>
            </a:r>
            <a:r>
              <a:rPr lang="en-US" dirty="0" err="1" smtClean="0"/>
              <a:t>bactéria</a:t>
            </a:r>
            <a:r>
              <a:rPr lang="en-US" dirty="0" smtClean="0"/>
              <a:t> Bacillus anthracis, o </a:t>
            </a:r>
            <a:r>
              <a:rPr lang="en-US" dirty="0" err="1" smtClean="0"/>
              <a:t>centro</a:t>
            </a:r>
            <a:r>
              <a:rPr lang="en-US" dirty="0" smtClean="0"/>
              <a:t> de </a:t>
            </a:r>
            <a:r>
              <a:rPr lang="en-US" dirty="0" err="1" smtClean="0"/>
              <a:t>controle</a:t>
            </a:r>
            <a:r>
              <a:rPr lang="en-US" dirty="0" smtClean="0"/>
              <a:t> e </a:t>
            </a:r>
            <a:r>
              <a:rPr lang="en-US" dirty="0" err="1" smtClean="0"/>
              <a:t>prevenção</a:t>
            </a:r>
            <a:r>
              <a:rPr lang="en-US" dirty="0" smtClean="0"/>
              <a:t> de </a:t>
            </a:r>
            <a:r>
              <a:rPr lang="en-US" dirty="0" err="1" smtClean="0"/>
              <a:t>doenças</a:t>
            </a:r>
            <a:r>
              <a:rPr lang="en-US" dirty="0" smtClean="0"/>
              <a:t> de Atlanta </a:t>
            </a:r>
            <a:r>
              <a:rPr lang="en-US" dirty="0" err="1" smtClean="0"/>
              <a:t>padronizou</a:t>
            </a:r>
            <a:r>
              <a:rPr lang="en-US" dirty="0" smtClean="0"/>
              <a:t> um ELISA (</a:t>
            </a:r>
            <a:r>
              <a:rPr lang="en-US" dirty="0" err="1" smtClean="0"/>
              <a:t>ensaio</a:t>
            </a:r>
            <a:r>
              <a:rPr lang="en-US" dirty="0" smtClean="0"/>
              <a:t> de </a:t>
            </a:r>
            <a:r>
              <a:rPr lang="en-US" dirty="0" err="1" smtClean="0"/>
              <a:t>absorção</a:t>
            </a:r>
            <a:r>
              <a:rPr lang="en-US" dirty="0" smtClean="0"/>
              <a:t> </a:t>
            </a:r>
            <a:r>
              <a:rPr lang="en-US" dirty="0" err="1" smtClean="0"/>
              <a:t>imunoenzimatico</a:t>
            </a:r>
            <a:r>
              <a:rPr lang="en-US" dirty="0" smtClean="0"/>
              <a:t>) para </a:t>
            </a:r>
            <a:r>
              <a:rPr lang="en-US" dirty="0" err="1" smtClean="0"/>
              <a:t>quantificar</a:t>
            </a:r>
            <a:r>
              <a:rPr lang="en-US" dirty="0" smtClean="0"/>
              <a:t> </a:t>
            </a:r>
            <a:r>
              <a:rPr lang="en-US" dirty="0" err="1" smtClean="0"/>
              <a:t>anticorpos</a:t>
            </a:r>
            <a:r>
              <a:rPr lang="en-US" dirty="0" smtClean="0"/>
              <a:t> IgG anti-Bacillus anthracis (PA) </a:t>
            </a:r>
            <a:r>
              <a:rPr lang="en-US" dirty="0" err="1" smtClean="0"/>
              <a:t>em</a:t>
            </a:r>
            <a:r>
              <a:rPr lang="en-US" dirty="0"/>
              <a:t> </a:t>
            </a:r>
            <a:r>
              <a:rPr lang="en-US" dirty="0" err="1" smtClean="0"/>
              <a:t>soro</a:t>
            </a:r>
            <a:r>
              <a:rPr lang="en-US" dirty="0" smtClean="0"/>
              <a:t> </a:t>
            </a:r>
            <a:r>
              <a:rPr lang="en-US" dirty="0" err="1" smtClean="0"/>
              <a:t>humano</a:t>
            </a:r>
            <a:r>
              <a:rPr lang="en-US" dirty="0" smtClean="0"/>
              <a:t> para </a:t>
            </a:r>
            <a:r>
              <a:rPr lang="en-US" dirty="0" err="1" smtClean="0"/>
              <a:t>diagnóstico</a:t>
            </a:r>
            <a:r>
              <a:rPr lang="en-US" dirty="0" smtClean="0"/>
              <a:t> </a:t>
            </a:r>
            <a:r>
              <a:rPr lang="en-US" dirty="0" err="1" smtClean="0"/>
              <a:t>rápido</a:t>
            </a:r>
            <a:r>
              <a:rPr lang="en-US" dirty="0" smtClean="0"/>
              <a:t> da </a:t>
            </a:r>
            <a:r>
              <a:rPr lang="en-US" dirty="0" err="1" smtClean="0"/>
              <a:t>doença</a:t>
            </a:r>
            <a:r>
              <a:rPr lang="en-US" dirty="0"/>
              <a:t> </a:t>
            </a:r>
            <a:r>
              <a:rPr lang="en-US" dirty="0" smtClean="0"/>
              <a:t>e para </a:t>
            </a:r>
            <a:r>
              <a:rPr lang="en-US" dirty="0" err="1" smtClean="0"/>
              <a:t>rastreio</a:t>
            </a:r>
            <a:r>
              <a:rPr lang="en-US" dirty="0" smtClean="0"/>
              <a:t> dos </a:t>
            </a:r>
            <a:r>
              <a:rPr lang="en-US" dirty="0" err="1" smtClean="0"/>
              <a:t>anticorpos</a:t>
            </a:r>
            <a:r>
              <a:rPr lang="en-US" dirty="0" smtClean="0"/>
              <a:t> </a:t>
            </a:r>
            <a:r>
              <a:rPr lang="en-US" dirty="0" err="1" smtClean="0"/>
              <a:t>formados</a:t>
            </a:r>
            <a:r>
              <a:rPr lang="en-US" dirty="0" smtClean="0"/>
              <a:t> pela </a:t>
            </a:r>
            <a:r>
              <a:rPr lang="en-US" dirty="0" err="1" smtClean="0"/>
              <a:t>vacina</a:t>
            </a:r>
            <a:r>
              <a:rPr lang="en-US" dirty="0" smtClean="0"/>
              <a:t> anti-</a:t>
            </a:r>
            <a:r>
              <a:rPr lang="en-US" dirty="0" err="1" smtClean="0"/>
              <a:t>antrhax</a:t>
            </a:r>
            <a:endParaRPr lang="en-US" dirty="0" smtClean="0"/>
          </a:p>
          <a:p>
            <a:r>
              <a:rPr lang="en-US" dirty="0" smtClean="0"/>
              <a:t> O </a:t>
            </a:r>
            <a:r>
              <a:rPr lang="en-US" dirty="0" err="1" smtClean="0"/>
              <a:t>ensaio</a:t>
            </a:r>
            <a:r>
              <a:rPr lang="en-US" dirty="0"/>
              <a:t> </a:t>
            </a:r>
            <a:r>
              <a:rPr lang="en-US" dirty="0" err="1" smtClean="0"/>
              <a:t>padronizado</a:t>
            </a:r>
            <a:r>
              <a:rPr lang="en-US" dirty="0" smtClean="0"/>
              <a:t> </a:t>
            </a:r>
            <a:r>
              <a:rPr lang="en-US" dirty="0" err="1" smtClean="0"/>
              <a:t>mostrou</a:t>
            </a:r>
            <a:r>
              <a:rPr lang="en-US" dirty="0" smtClean="0"/>
              <a:t> </a:t>
            </a:r>
            <a:r>
              <a:rPr lang="pt-BR" dirty="0" smtClean="0"/>
              <a:t>sensibilidade diagnóstica de 97,6% e especificidade diagnóstica de 94,2%. </a:t>
            </a:r>
          </a:p>
          <a:p>
            <a:r>
              <a:rPr lang="pt-BR" dirty="0" smtClean="0"/>
              <a:t>O ELISA apresenta limitações quando é necessário dosar vários </a:t>
            </a:r>
            <a:r>
              <a:rPr lang="pt-BR" dirty="0" err="1" smtClean="0"/>
              <a:t>analitos</a:t>
            </a:r>
            <a:r>
              <a:rPr lang="pt-BR" dirty="0" smtClean="0"/>
              <a:t> de uma vez.</a:t>
            </a:r>
          </a:p>
          <a:p>
            <a:r>
              <a:rPr lang="pt-BR" dirty="0" smtClean="0"/>
              <a:t>Uma alternativa ao ELISA é um ensaio que pode multiplexar </a:t>
            </a:r>
            <a:r>
              <a:rPr lang="pt-BR" dirty="0" err="1" smtClean="0"/>
              <a:t>analitos</a:t>
            </a:r>
            <a:r>
              <a:rPr lang="pt-BR" dirty="0" smtClean="0"/>
              <a:t>, ou seja, medir vários </a:t>
            </a:r>
            <a:r>
              <a:rPr lang="pt-BR" dirty="0" err="1" smtClean="0"/>
              <a:t>analitos</a:t>
            </a:r>
            <a:r>
              <a:rPr lang="pt-BR" dirty="0"/>
              <a:t> </a:t>
            </a:r>
            <a:r>
              <a:rPr lang="pt-BR" dirty="0" smtClean="0"/>
              <a:t>simultaneamente.</a:t>
            </a:r>
          </a:p>
          <a:p>
            <a:r>
              <a:rPr lang="pt-BR" dirty="0" smtClean="0"/>
              <a:t>O </a:t>
            </a:r>
            <a:r>
              <a:rPr lang="pt-BR" dirty="0" err="1" smtClean="0"/>
              <a:t>Imunoensaio</a:t>
            </a:r>
            <a:r>
              <a:rPr lang="pt-BR" dirty="0" smtClean="0"/>
              <a:t> Multiplex com microesferas fluorescentes (FCMIA) é uma tecnologia que pode realizar a dosagem de vários </a:t>
            </a:r>
            <a:r>
              <a:rPr lang="pt-BR" dirty="0" err="1" smtClean="0"/>
              <a:t>analitos</a:t>
            </a:r>
            <a:r>
              <a:rPr lang="pt-BR" dirty="0" smtClean="0"/>
              <a:t> de uma vez.</a:t>
            </a:r>
          </a:p>
          <a:p>
            <a:endParaRPr lang="pt-BR" dirty="0" smtClean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alt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664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ELISA (</a:t>
            </a:r>
            <a:r>
              <a:rPr lang="en-US" dirty="0" err="1" smtClean="0"/>
              <a:t>Ensaio</a:t>
            </a:r>
            <a:r>
              <a:rPr lang="en-US" dirty="0" smtClean="0"/>
              <a:t> de </a:t>
            </a:r>
            <a:r>
              <a:rPr lang="en-US" dirty="0" err="1" smtClean="0"/>
              <a:t>absorção</a:t>
            </a:r>
            <a:r>
              <a:rPr lang="en-US" dirty="0" smtClean="0"/>
              <a:t> </a:t>
            </a:r>
            <a:r>
              <a:rPr lang="en-US" dirty="0" err="1" smtClean="0"/>
              <a:t>imunoenzimática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3074" name="Picture 2" descr="Resultado de imagem para ELISA DIRETO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455313"/>
            <a:ext cx="10380186" cy="3964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1481071" y="5535877"/>
            <a:ext cx="949172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FIG 1. </a:t>
            </a:r>
            <a:r>
              <a:rPr lang="en-US" sz="1400" dirty="0" err="1" smtClean="0"/>
              <a:t>Tipos</a:t>
            </a:r>
            <a:r>
              <a:rPr lang="en-US" sz="1400" dirty="0" smtClean="0"/>
              <a:t> de ELISA</a:t>
            </a:r>
          </a:p>
          <a:p>
            <a:r>
              <a:rPr lang="en-US" sz="1400" dirty="0" smtClean="0"/>
              <a:t>Fonte: Online Immunology Notes</a:t>
            </a:r>
          </a:p>
          <a:p>
            <a:r>
              <a:rPr lang="en-US" sz="1400" dirty="0" err="1" smtClean="0"/>
              <a:t>Disponível</a:t>
            </a:r>
            <a:r>
              <a:rPr lang="en-US" sz="1400" dirty="0" smtClean="0"/>
              <a:t> </a:t>
            </a:r>
            <a:r>
              <a:rPr lang="en-US" sz="1400" dirty="0" err="1" smtClean="0"/>
              <a:t>em</a:t>
            </a:r>
            <a:r>
              <a:rPr lang="en-US" sz="1400" dirty="0" smtClean="0"/>
              <a:t>: https://immunologynotes.com/enzyme-linked-immunosorbent-assay-elisa/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05757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7817" y="254503"/>
            <a:ext cx="10515600" cy="1325563"/>
          </a:xfrm>
        </p:spPr>
        <p:txBody>
          <a:bodyPr/>
          <a:lstStyle/>
          <a:p>
            <a:r>
              <a:rPr lang="en-US" dirty="0" smtClean="0"/>
              <a:t>ENSAIO MULTIPLEX </a:t>
            </a:r>
            <a:endParaRPr lang="en-US" dirty="0"/>
          </a:p>
        </p:txBody>
      </p:sp>
      <p:pic>
        <p:nvPicPr>
          <p:cNvPr id="4098" name="Picture 2" descr="Luminex Assay Principle Step 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17" y="1580066"/>
            <a:ext cx="4671543" cy="37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Luminex Assay Principle Step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5324" y="1580066"/>
            <a:ext cx="5228389" cy="3610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3328516" y="5481796"/>
            <a:ext cx="79849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FIG. 2 </a:t>
            </a:r>
            <a:r>
              <a:rPr lang="en-US" sz="1200" dirty="0" err="1" smtClean="0"/>
              <a:t>Princípios</a:t>
            </a:r>
            <a:r>
              <a:rPr lang="en-US" sz="1200" dirty="0" smtClean="0"/>
              <a:t> do </a:t>
            </a:r>
            <a:r>
              <a:rPr lang="en-US" sz="1200" dirty="0" err="1" smtClean="0"/>
              <a:t>ensaio</a:t>
            </a:r>
            <a:r>
              <a:rPr lang="en-US" sz="1200" dirty="0" smtClean="0"/>
              <a:t> Multiplex </a:t>
            </a:r>
            <a:r>
              <a:rPr lang="en-US" sz="1200" dirty="0" err="1" smtClean="0"/>
              <a:t>Luminex</a:t>
            </a:r>
            <a:endParaRPr lang="en-US" sz="1200" dirty="0" smtClean="0"/>
          </a:p>
          <a:p>
            <a:r>
              <a:rPr lang="en-US" sz="1200" dirty="0" smtClean="0"/>
              <a:t>Fonte: R&amp;D Systems</a:t>
            </a:r>
          </a:p>
          <a:p>
            <a:r>
              <a:rPr lang="en-US" sz="1200" dirty="0" err="1" smtClean="0"/>
              <a:t>Disponível</a:t>
            </a:r>
            <a:r>
              <a:rPr lang="en-US" sz="1200" dirty="0" smtClean="0"/>
              <a:t> </a:t>
            </a:r>
            <a:r>
              <a:rPr lang="en-US" sz="1200" dirty="0" err="1" smtClean="0"/>
              <a:t>em</a:t>
            </a:r>
            <a:r>
              <a:rPr lang="en-US" sz="1200" dirty="0" smtClean="0"/>
              <a:t>: https://www.rndsystems.com/resources/technical/luminex-assay-principle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697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6896" y="300258"/>
            <a:ext cx="10515600" cy="1325563"/>
          </a:xfrm>
        </p:spPr>
        <p:txBody>
          <a:bodyPr/>
          <a:lstStyle/>
          <a:p>
            <a:r>
              <a:rPr lang="en-US" dirty="0" err="1" smtClean="0"/>
              <a:t>Objetivo</a:t>
            </a:r>
            <a:r>
              <a:rPr lang="en-US" dirty="0" err="1"/>
              <a:t>s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319052" y="1761029"/>
            <a:ext cx="11672300" cy="147732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pt-BR" altLang="pt-BR" sz="2400" dirty="0" smtClean="0">
                <a:latin typeface="Arial" panose="020B0604020202020204" pitchFamily="34" charset="0"/>
              </a:rPr>
              <a:t>D</a:t>
            </a:r>
            <a:r>
              <a:rPr kumimoji="0" lang="pt-BR" alt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escrever e padronizar um novo FCMIA e comparar como</a:t>
            </a:r>
            <a:r>
              <a:rPr kumimoji="0" lang="pt-BR" altLang="pt-B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</a:t>
            </a:r>
            <a:r>
              <a:rPr lang="pt-BR" altLang="pt-BR" sz="2400" dirty="0">
                <a:latin typeface="Arial" panose="020B0604020202020204" pitchFamily="34" charset="0"/>
              </a:rPr>
              <a:t> </a:t>
            </a:r>
            <a:r>
              <a:rPr kumimoji="0" lang="pt-BR" alt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ELISA específico, sensível e quantitativo para </a:t>
            </a:r>
            <a:r>
              <a:rPr kumimoji="0" lang="pt-BR" altLang="pt-B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IgG</a:t>
            </a:r>
            <a:r>
              <a:rPr kumimoji="0" lang="pt-BR" alt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anti-PA</a:t>
            </a:r>
            <a:r>
              <a:rPr kumimoji="0" lang="pt-BR" alt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</a:t>
            </a:r>
            <a:r>
              <a:rPr kumimoji="0" lang="pt-BR" altLang="pt-B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também apresentar</a:t>
            </a:r>
            <a:r>
              <a:rPr kumimoji="0" lang="pt-BR" altLang="pt-B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os</a:t>
            </a:r>
            <a:r>
              <a:rPr kumimoji="0" lang="pt-BR" alt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dados do</a:t>
            </a:r>
            <a:r>
              <a:rPr kumimoji="0" lang="pt-BR" altLang="pt-B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ensaio multiplex</a:t>
            </a:r>
            <a:r>
              <a:rPr kumimoji="0" lang="pt-BR" alt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para mensuração de </a:t>
            </a:r>
            <a:r>
              <a:rPr kumimoji="0" lang="pt-BR" altLang="pt-B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anti-PA</a:t>
            </a:r>
            <a:r>
              <a:rPr kumimoji="0" lang="pt-BR" alt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 </a:t>
            </a:r>
            <a:r>
              <a:rPr lang="pt-BR" altLang="pt-BR" sz="2400" dirty="0" smtClean="0">
                <a:latin typeface="Arial" panose="020B0604020202020204" pitchFamily="34" charset="0"/>
              </a:rPr>
              <a:t>fator </a:t>
            </a:r>
            <a:r>
              <a:rPr lang="pt-BR" altLang="pt-BR" sz="2400" dirty="0" err="1" smtClean="0">
                <a:latin typeface="Arial" panose="020B0604020202020204" pitchFamily="34" charset="0"/>
              </a:rPr>
              <a:t>antiletal</a:t>
            </a:r>
            <a:r>
              <a:rPr lang="pt-BR" altLang="pt-BR" sz="2400" dirty="0" smtClean="0">
                <a:latin typeface="Arial" panose="020B0604020202020204" pitchFamily="34" charset="0"/>
              </a:rPr>
              <a:t> </a:t>
            </a:r>
            <a:r>
              <a:rPr kumimoji="0" lang="pt-BR" alt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</a:t>
            </a:r>
            <a:r>
              <a:rPr kumimoji="0" lang="pt-BR" alt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LF) </a:t>
            </a:r>
            <a:r>
              <a:rPr kumimoji="0" lang="pt-BR" altLang="pt-B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IgG</a:t>
            </a:r>
            <a:r>
              <a:rPr kumimoji="0" lang="pt-BR" alt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no soro de um caso clínico confirmado de infecção</a:t>
            </a:r>
            <a:r>
              <a:rPr kumimoji="0" lang="pt-BR" altLang="pt-B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por </a:t>
            </a:r>
            <a:r>
              <a:rPr kumimoji="0" lang="pt-BR" altLang="pt-B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anthrax</a:t>
            </a:r>
            <a:r>
              <a:rPr kumimoji="0" lang="pt-BR" alt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t-BR" alt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em humano.</a:t>
            </a:r>
            <a:endParaRPr kumimoji="0" lang="pt-PT" alt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244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Materiais</a:t>
            </a:r>
            <a:r>
              <a:rPr lang="en-US" dirty="0" smtClean="0"/>
              <a:t> e </a:t>
            </a:r>
            <a:r>
              <a:rPr lang="en-US" dirty="0" err="1" smtClean="0"/>
              <a:t>métodos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651" y="1690688"/>
            <a:ext cx="10515600" cy="4351338"/>
          </a:xfrm>
        </p:spPr>
        <p:txBody>
          <a:bodyPr>
            <a:normAutofit fontScale="77500" lnSpcReduction="20000"/>
          </a:bodyPr>
          <a:lstStyle/>
          <a:p>
            <a:endParaRPr kumimoji="0" lang="pt-PT" altLang="pt-BR" sz="20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r>
              <a:rPr kumimoji="0" lang="pt-PT" altLang="pt-BR" sz="3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Amostras de soro: 22 amostras </a:t>
            </a:r>
            <a:r>
              <a:rPr kumimoji="0" lang="pt-BR" altLang="pt-BR" sz="3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(3 amostras</a:t>
            </a:r>
            <a:r>
              <a:rPr kumimoji="0" lang="pt-BR" altLang="pt-BR" sz="3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padrão controle positivo</a:t>
            </a:r>
            <a:r>
              <a:rPr kumimoji="0" lang="pt-BR" altLang="pt-BR" sz="3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1</a:t>
            </a:r>
          </a:p>
          <a:p>
            <a:pPr marL="0" indent="0">
              <a:buNone/>
            </a:pPr>
            <a:r>
              <a:rPr kumimoji="0" lang="pt-BR" altLang="pt-BR" sz="3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padrão de controle negativo,16 amostras desconhecidas, uma amostra de um</a:t>
            </a:r>
            <a:r>
              <a:rPr kumimoji="0" lang="pt-BR" altLang="pt-BR" sz="3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caso </a:t>
            </a:r>
            <a:r>
              <a:rPr kumimoji="0" lang="pt-BR" altLang="pt-BR" sz="3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clinicamente confirmado de infecção</a:t>
            </a:r>
            <a:r>
              <a:rPr kumimoji="0" lang="pt-BR" altLang="pt-BR" sz="3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por </a:t>
            </a:r>
            <a:r>
              <a:rPr kumimoji="0" lang="pt-BR" altLang="pt-BR" sz="3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antrhax</a:t>
            </a:r>
            <a:r>
              <a:rPr lang="pt-BR" altLang="pt-BR" sz="3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pt-BR" altLang="pt-BR" sz="3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kumimoji="0" lang="pt-BR" altLang="pt-BR" sz="3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uma amostra padrão de vacina </a:t>
            </a:r>
            <a:r>
              <a:rPr kumimoji="0" lang="pt-BR" altLang="pt-BR" sz="3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anti-antrhax</a:t>
            </a:r>
            <a:r>
              <a:rPr kumimoji="0" lang="pt-BR" altLang="pt-BR" sz="3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humano)</a:t>
            </a:r>
            <a:endParaRPr kumimoji="0" lang="pt-PT" altLang="pt-BR" sz="3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0" lang="pt-PT" altLang="pt-BR" sz="3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Antígeno: Para o ELISA, o bacilus Antrhax foi produzido por sequencia de aminoácidos recombinate, da mesma forma da utilizada na vacina.</a:t>
            </a:r>
          </a:p>
          <a:p>
            <a:r>
              <a:rPr kumimoji="0" lang="pt-BR" altLang="pt-BR" sz="3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Os antígenos utilizados no FCMIA foram PA recombinante e LF obtidos de</a:t>
            </a:r>
            <a:r>
              <a:rPr kumimoji="0" lang="pt-BR" altLang="pt-BR" sz="3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pt-BR" altLang="pt-BR" sz="3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List</a:t>
            </a:r>
            <a:r>
              <a:rPr kumimoji="0" lang="pt-BR" altLang="pt-BR" sz="3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pt-BR" altLang="pt-BR" sz="3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Biological</a:t>
            </a:r>
            <a:r>
              <a:rPr kumimoji="0" lang="pt-BR" altLang="pt-BR" sz="3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pt-BR" altLang="pt-BR" sz="3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Laboratories</a:t>
            </a:r>
            <a:r>
              <a:rPr kumimoji="0" lang="pt-BR" altLang="pt-BR" sz="3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Inc., (Campbell, CA). Ambos os antígenos migraram</a:t>
            </a:r>
            <a:r>
              <a:rPr kumimoji="0" lang="pt-BR" altLang="pt-BR" sz="3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pt-BR" altLang="pt-BR" sz="3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bandas individuais maiores com massas moleculares aparentes de 83.000 Da (PA) e</a:t>
            </a:r>
            <a:r>
              <a:rPr kumimoji="0" lang="pt-BR" altLang="pt-BR" sz="3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pt-BR" altLang="pt-BR" sz="3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90.000 Da (LF) em géis de </a:t>
            </a:r>
            <a:r>
              <a:rPr kumimoji="0" lang="pt-BR" altLang="pt-BR" sz="3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poliacrilamida</a:t>
            </a:r>
            <a:r>
              <a:rPr kumimoji="0" lang="pt-BR" altLang="pt-BR" sz="3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 10%</a:t>
            </a:r>
            <a:r>
              <a:rPr kumimoji="0" lang="pt-BR" altLang="pt-BR" sz="3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de SDS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alt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143961"/>
            <a:ext cx="32060" cy="16927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B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pt-PT" alt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alt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alt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901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altLang="pt-BR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Procedimento</a:t>
            </a:r>
            <a:r>
              <a:rPr lang="pt-BR" alt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do ELISA</a:t>
            </a:r>
          </a:p>
          <a:p>
            <a:r>
              <a:rPr lang="pt-BR" alt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Acoplamento do PA E LF nas microesferas via EDC e </a:t>
            </a:r>
            <a:r>
              <a:rPr lang="pt-BR" altLang="pt-B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Sulfo</a:t>
            </a:r>
            <a:r>
              <a:rPr lang="pt-BR" alt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NHS</a:t>
            </a:r>
          </a:p>
          <a:p>
            <a:r>
              <a:rPr lang="pt-BR" alt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Ensaio de competição por FCMIA foi utilizado para calcular a especificidade do ensaio. </a:t>
            </a:r>
            <a:endParaRPr kumimoji="0" lang="pt-PT" alt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5866" y="4651150"/>
            <a:ext cx="5760894" cy="1247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03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696532" y="718042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 err="1" smtClean="0"/>
              <a:t>Análise</a:t>
            </a:r>
            <a:r>
              <a:rPr lang="en-US" dirty="0" smtClean="0"/>
              <a:t> </a:t>
            </a:r>
            <a:r>
              <a:rPr lang="en-US" dirty="0" err="1" smtClean="0"/>
              <a:t>estatistica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err="1" smtClean="0"/>
              <a:t>Análise</a:t>
            </a:r>
            <a:r>
              <a:rPr lang="en-US" dirty="0" smtClean="0"/>
              <a:t> de </a:t>
            </a:r>
            <a:r>
              <a:rPr lang="en-US" dirty="0" err="1" smtClean="0"/>
              <a:t>variância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ANOVA</a:t>
            </a:r>
          </a:p>
          <a:p>
            <a:pPr marL="0" indent="0">
              <a:buNone/>
            </a:pPr>
            <a:r>
              <a:rPr lang="en-US" dirty="0" err="1" smtClean="0"/>
              <a:t>Limite</a:t>
            </a:r>
            <a:r>
              <a:rPr lang="en-US" dirty="0" smtClean="0"/>
              <a:t> de </a:t>
            </a:r>
            <a:r>
              <a:rPr lang="en-US" dirty="0" err="1" smtClean="0"/>
              <a:t>detecção</a:t>
            </a:r>
            <a:r>
              <a:rPr lang="en-US" dirty="0" smtClean="0"/>
              <a:t> </a:t>
            </a:r>
            <a:r>
              <a:rPr lang="en-US" dirty="0" err="1" smtClean="0"/>
              <a:t>mínimo</a:t>
            </a:r>
            <a:r>
              <a:rPr lang="en-US" dirty="0" smtClean="0"/>
              <a:t> e </a:t>
            </a:r>
            <a:r>
              <a:rPr lang="en-US" dirty="0" err="1" smtClean="0"/>
              <a:t>limite</a:t>
            </a:r>
            <a:r>
              <a:rPr lang="en-US" dirty="0" smtClean="0"/>
              <a:t> de </a:t>
            </a:r>
            <a:r>
              <a:rPr lang="en-US" dirty="0" err="1" smtClean="0"/>
              <a:t>deteção</a:t>
            </a:r>
            <a:r>
              <a:rPr lang="en-US" dirty="0" smtClean="0"/>
              <a:t> </a:t>
            </a:r>
            <a:r>
              <a:rPr lang="en-US" dirty="0" err="1" smtClean="0"/>
              <a:t>confiável</a:t>
            </a:r>
            <a:r>
              <a:rPr lang="en-US" dirty="0" smtClean="0"/>
              <a:t>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calculado</a:t>
            </a:r>
            <a:r>
              <a:rPr lang="en-US" dirty="0" smtClean="0"/>
              <a:t> a com </a:t>
            </a:r>
            <a:r>
              <a:rPr lang="en-US" dirty="0" err="1" smtClean="0"/>
              <a:t>intervalo</a:t>
            </a:r>
            <a:r>
              <a:rPr lang="en-US" dirty="0" smtClean="0"/>
              <a:t> de </a:t>
            </a:r>
            <a:r>
              <a:rPr lang="en-US" dirty="0" err="1" smtClean="0"/>
              <a:t>confiança</a:t>
            </a:r>
            <a:r>
              <a:rPr lang="en-US" dirty="0" smtClean="0"/>
              <a:t> de 95%</a:t>
            </a:r>
            <a:r>
              <a:rPr lang="pt-BR" dirty="0" smtClean="0"/>
              <a:t> da regressão. </a:t>
            </a:r>
          </a:p>
          <a:p>
            <a:pPr marL="0" indent="0">
              <a:buNone/>
            </a:pPr>
            <a:r>
              <a:rPr lang="pt-BR" dirty="0" smtClean="0"/>
              <a:t>Valores de p de 0,05 foram considerados estatisticamente significantes.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646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0741" y="0"/>
            <a:ext cx="4120331" cy="6858000"/>
          </a:xfrm>
          <a:prstGeom prst="rect">
            <a:avLst/>
          </a:prstGeom>
        </p:spPr>
      </p:pic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586729" y="219706"/>
            <a:ext cx="1154162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Resultados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4881093" y="1004552"/>
            <a:ext cx="731090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O ensaio FCMIA </a:t>
            </a:r>
            <a:r>
              <a:rPr lang="pt-BR" dirty="0" err="1" smtClean="0"/>
              <a:t>anti-PA</a:t>
            </a:r>
            <a:r>
              <a:rPr lang="pt-BR" dirty="0" smtClean="0"/>
              <a:t> produziu um excelente ajuste para o  4-PL (Fig. 1A) O coeficiente de regressão foi r2= 0,999 (P&lt;0.001)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O MDC</a:t>
            </a:r>
            <a:r>
              <a:rPr lang="pt-BR" dirty="0"/>
              <a:t> </a:t>
            </a:r>
            <a:r>
              <a:rPr lang="pt-BR" dirty="0" smtClean="0"/>
              <a:t>(não ajustado para a diluição do soro) foi de 0,006 g de </a:t>
            </a:r>
            <a:r>
              <a:rPr lang="pt-BR" dirty="0" err="1" smtClean="0"/>
              <a:t>IgG</a:t>
            </a:r>
            <a:r>
              <a:rPr lang="pt-BR" dirty="0" smtClean="0"/>
              <a:t> </a:t>
            </a:r>
            <a:r>
              <a:rPr lang="pt-BR" dirty="0" err="1" smtClean="0"/>
              <a:t>anti-PA</a:t>
            </a:r>
            <a:r>
              <a:rPr lang="pt-BR" dirty="0"/>
              <a:t> </a:t>
            </a:r>
            <a:r>
              <a:rPr lang="pt-BR" dirty="0" smtClean="0"/>
              <a:t>por ml, enquanto o RDL foi de 0,016 g de </a:t>
            </a:r>
            <a:r>
              <a:rPr lang="pt-BR" dirty="0" err="1" smtClean="0"/>
              <a:t>IgG</a:t>
            </a:r>
            <a:r>
              <a:rPr lang="pt-BR" dirty="0" smtClean="0"/>
              <a:t> </a:t>
            </a:r>
            <a:r>
              <a:rPr lang="pt-BR" dirty="0" err="1" smtClean="0"/>
              <a:t>anti-PA</a:t>
            </a:r>
            <a:r>
              <a:rPr lang="pt-BR" dirty="0" smtClean="0"/>
              <a:t> por ml (Fig. 1B)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 Quando o MDC foi multiplicado pela diluição de 1: 250  equivalente em soro total foi de 1,5g de </a:t>
            </a:r>
            <a:r>
              <a:rPr lang="pt-BR" dirty="0" err="1" smtClean="0"/>
              <a:t>anti-PA</a:t>
            </a:r>
            <a:r>
              <a:rPr lang="pt-BR" dirty="0" smtClean="0"/>
              <a:t> </a:t>
            </a:r>
            <a:r>
              <a:rPr lang="pt-BR" dirty="0" err="1" smtClean="0"/>
              <a:t>IgG</a:t>
            </a:r>
            <a:r>
              <a:rPr lang="pt-BR" dirty="0" smtClean="0"/>
              <a:t> por ml.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O ensaio FCMIA produziu resultados de Coeficiente de variação de 5,7 e 13,1% (n= 3 ensaios independentes, 20 soros, analisados ​​em duplicado), respectivamente.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9824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</TotalTime>
  <Words>1093</Words>
  <Application>Microsoft Office PowerPoint</Application>
  <PresentationFormat>Widescreen</PresentationFormat>
  <Paragraphs>61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Tema do Office</vt:lpstr>
      <vt:lpstr>Apresentação do PowerPoint</vt:lpstr>
      <vt:lpstr>Introdução</vt:lpstr>
      <vt:lpstr>ELISA (Ensaio de absorção imunoenzimática)</vt:lpstr>
      <vt:lpstr>ENSAIO MULTIPLEX </vt:lpstr>
      <vt:lpstr>Objetivos</vt:lpstr>
      <vt:lpstr>Materiais e métodos</vt:lpstr>
      <vt:lpstr>Apresentação do PowerPoint</vt:lpstr>
      <vt:lpstr>Apresentação do PowerPoint</vt:lpstr>
      <vt:lpstr>Resultados</vt:lpstr>
      <vt:lpstr>Apresentação do PowerPoint</vt:lpstr>
      <vt:lpstr>Apresentação do PowerPoint</vt:lpstr>
      <vt:lpstr>Apresentação do PowerPoint</vt:lpstr>
      <vt:lpstr>Discussão 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37</cp:revision>
  <dcterms:created xsi:type="dcterms:W3CDTF">2018-04-25T12:36:34Z</dcterms:created>
  <dcterms:modified xsi:type="dcterms:W3CDTF">2018-04-26T12:23:23Z</dcterms:modified>
</cp:coreProperties>
</file>