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81" r:id="rId5"/>
    <p:sldId id="258" r:id="rId6"/>
    <p:sldId id="287" r:id="rId7"/>
    <p:sldId id="266" r:id="rId8"/>
    <p:sldId id="268" r:id="rId9"/>
    <p:sldId id="277" r:id="rId10"/>
    <p:sldId id="282" r:id="rId11"/>
    <p:sldId id="283" r:id="rId12"/>
    <p:sldId id="284" r:id="rId13"/>
    <p:sldId id="259" r:id="rId14"/>
    <p:sldId id="288" r:id="rId15"/>
    <p:sldId id="260" r:id="rId16"/>
    <p:sldId id="274" r:id="rId17"/>
    <p:sldId id="289" r:id="rId18"/>
    <p:sldId id="271" r:id="rId19"/>
    <p:sldId id="265" r:id="rId20"/>
    <p:sldId id="264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51" autoAdjust="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5C2B-2DE6-4981-9F57-9B41C8EB105D}" type="datetimeFigureOut">
              <a:rPr lang="pt-BR" smtClean="0"/>
              <a:pPr/>
              <a:t>07/06/2018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F71-56ED-4AA9-B34E-A7EAD2A006F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466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5C2B-2DE6-4981-9F57-9B41C8EB105D}" type="datetimeFigureOut">
              <a:rPr lang="pt-BR" smtClean="0"/>
              <a:pPr/>
              <a:t>07/06/2018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F71-56ED-4AA9-B34E-A7EAD2A006F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858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5C2B-2DE6-4981-9F57-9B41C8EB105D}" type="datetimeFigureOut">
              <a:rPr lang="pt-BR" smtClean="0"/>
              <a:pPr/>
              <a:t>07/06/2018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F71-56ED-4AA9-B34E-A7EAD2A006F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560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5C2B-2DE6-4981-9F57-9B41C8EB105D}" type="datetimeFigureOut">
              <a:rPr lang="pt-BR" smtClean="0"/>
              <a:pPr/>
              <a:t>07/06/2018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F71-56ED-4AA9-B34E-A7EAD2A006F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290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5C2B-2DE6-4981-9F57-9B41C8EB105D}" type="datetimeFigureOut">
              <a:rPr lang="pt-BR" smtClean="0"/>
              <a:pPr/>
              <a:t>07/06/2018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F71-56ED-4AA9-B34E-A7EAD2A006F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418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5C2B-2DE6-4981-9F57-9B41C8EB105D}" type="datetimeFigureOut">
              <a:rPr lang="pt-BR" smtClean="0"/>
              <a:pPr/>
              <a:t>07/06/2018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F71-56ED-4AA9-B34E-A7EAD2A006F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924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5C2B-2DE6-4981-9F57-9B41C8EB105D}" type="datetimeFigureOut">
              <a:rPr lang="pt-BR" smtClean="0"/>
              <a:pPr/>
              <a:t>07/06/2018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F71-56ED-4AA9-B34E-A7EAD2A006F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664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5C2B-2DE6-4981-9F57-9B41C8EB105D}" type="datetimeFigureOut">
              <a:rPr lang="pt-BR" smtClean="0"/>
              <a:pPr/>
              <a:t>07/06/2018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F71-56ED-4AA9-B34E-A7EAD2A006F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698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5C2B-2DE6-4981-9F57-9B41C8EB105D}" type="datetimeFigureOut">
              <a:rPr lang="pt-BR" smtClean="0"/>
              <a:pPr/>
              <a:t>07/06/2018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F71-56ED-4AA9-B34E-A7EAD2A006F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59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5C2B-2DE6-4981-9F57-9B41C8EB105D}" type="datetimeFigureOut">
              <a:rPr lang="pt-BR" smtClean="0"/>
              <a:pPr/>
              <a:t>07/06/2018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F71-56ED-4AA9-B34E-A7EAD2A006F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861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5C2B-2DE6-4981-9F57-9B41C8EB105D}" type="datetimeFigureOut">
              <a:rPr lang="pt-BR" smtClean="0"/>
              <a:pPr/>
              <a:t>07/06/2018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FF71-56ED-4AA9-B34E-A7EAD2A006F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038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A5C2B-2DE6-4981-9F57-9B41C8EB105D}" type="datetimeFigureOut">
              <a:rPr lang="pt-BR" smtClean="0"/>
              <a:pPr/>
              <a:t>07/06/2018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FF71-56ED-4AA9-B34E-A7EAD2A006F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80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/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r="50000"/>
          <a:stretch/>
        </p:blipFill>
        <p:spPr bwMode="auto">
          <a:xfrm>
            <a:off x="251520" y="245856"/>
            <a:ext cx="2000264" cy="12358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2107768" y="44624"/>
            <a:ext cx="6536198" cy="163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pt-BR" sz="2000" b="1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UNIVERSIDADE FEDERAL </a:t>
            </a:r>
            <a:r>
              <a:rPr lang="pt-BR" altLang="pt-BR" sz="20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DE MINAS </a:t>
            </a:r>
            <a:r>
              <a:rPr lang="pt-BR" altLang="pt-BR" sz="2000" b="1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GERAIS</a:t>
            </a:r>
          </a:p>
          <a:p>
            <a:pPr algn="ctr"/>
            <a:r>
              <a:rPr lang="pt-BR" altLang="pt-BR" sz="2000" b="1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Disciplina: Princípios de Bioestatística </a:t>
            </a:r>
            <a:endParaRPr lang="pt-BR" altLang="pt-BR" sz="20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6300192" y="4437112"/>
            <a:ext cx="2841414" cy="196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altLang="pt-BR" sz="2000" b="1" dirty="0" smtClean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altLang="pt-BR" sz="2000" b="1" dirty="0" smtClean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altLang="pt-BR" sz="200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Carla Marien Peres</a:t>
            </a:r>
          </a:p>
          <a:p>
            <a:r>
              <a:rPr lang="pt-BR" altLang="pt-BR" sz="200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Elisângela Pessoa</a:t>
            </a:r>
          </a:p>
          <a:p>
            <a:r>
              <a:rPr lang="pt-BR" altLang="pt-BR" sz="200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Julia Soares</a:t>
            </a:r>
          </a:p>
          <a:p>
            <a:r>
              <a:rPr lang="pt-BR" altLang="pt-BR" sz="200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Sarah Liduário</a:t>
            </a:r>
          </a:p>
          <a:p>
            <a:pPr algn="ctr"/>
            <a:endParaRPr lang="pt-BR" altLang="pt-BR" sz="2000" b="1" dirty="0" smtClean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altLang="pt-BR" sz="20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851920" y="6381328"/>
            <a:ext cx="1656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Junho, 2018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428596" y="2420888"/>
            <a:ext cx="8286808" cy="15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pt-BR" sz="5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Apresentação de Artigo</a:t>
            </a:r>
            <a:endParaRPr lang="pt-BR" altLang="pt-BR" sz="5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93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836712"/>
            <a:ext cx="8820472" cy="547260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Variáveis Independentes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sociodemográficas e o comportamento alimentar, prática de atividade física, peso, altura, tabagismo, entre outros.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Variáveis estudadas: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Consumo regular de bebidas açucaradas (consumo de refrigerante ou suco artificial cinco dias ou mais por semana); atividade física suficiente (prática de 150 minutos semanais de atividade física no lazer, no trabalho ou no deslocamento); hábito de assistir televisão (relato de assistir televisão por três ou mais horas/dia); dentre outras.</a:t>
            </a:r>
          </a:p>
        </p:txBody>
      </p:sp>
    </p:spTree>
    <p:extLst>
      <p:ext uri="{BB962C8B-B14F-4D97-AF65-F5344CB8AC3E}">
        <p14:creationId xmlns:p14="http://schemas.microsoft.com/office/powerpoint/2010/main" val="373238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3121" y="1340768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Estimadas prevalências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indicador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consumo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bebidas açucaradas para as crianças menores de dois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anos: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60000" indent="-342900"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00"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Intervalos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confiança de 95% (IC95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 -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total e segundo categorias das variáveis de hábitos familiares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características do domicílio.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42900" algn="just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42900"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bivariada:</a:t>
            </a:r>
          </a:p>
          <a:p>
            <a:pPr marL="17100"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Calculando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odds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(OR) bruta, empregando o teste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-quadrado de Pearson com nível de significância de 0,05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00"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5536" y="33265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DE DADOS</a:t>
            </a:r>
            <a:endParaRPr lang="pt-BR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62857" y="1052736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00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regressão logística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múltipla: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avaliar as influências de hábitos familiares e características do domicílio sobre o consumo de bebidas açucaradas pelas crianças.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42900" algn="just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Inseriram-se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modelo múltiplo as variáveis independentes que apresentaram associação com o desfecho em nível de p &lt; 0,20, calculando a OR ajustada e IC95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marL="360000" indent="-342900" algn="just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análises dos dados foram realizadas por meio do software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versão 11.0.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5536" y="33265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DE DADOS</a:t>
            </a:r>
            <a:endParaRPr lang="pt-BR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7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2"/>
          <a:srcRect l="30076" t="24406" r="6279" b="70672"/>
          <a:stretch/>
        </p:blipFill>
        <p:spPr>
          <a:xfrm>
            <a:off x="593710" y="2420888"/>
            <a:ext cx="8280920" cy="36004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22882" t="26375" r="26755" b="63629"/>
          <a:stretch/>
        </p:blipFill>
        <p:spPr>
          <a:xfrm>
            <a:off x="593710" y="2708920"/>
            <a:ext cx="8388624" cy="9361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58" y="147059"/>
            <a:ext cx="4320481" cy="500066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8028384" y="4149080"/>
            <a:ext cx="5040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8028384" y="5229200"/>
            <a:ext cx="5040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8028384" y="5733256"/>
            <a:ext cx="5040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Agrupar 5"/>
          <p:cNvGrpSpPr/>
          <p:nvPr/>
        </p:nvGrpSpPr>
        <p:grpSpPr>
          <a:xfrm>
            <a:off x="611559" y="674866"/>
            <a:ext cx="8352929" cy="5508268"/>
            <a:chOff x="329247" y="674866"/>
            <a:chExt cx="8352929" cy="5508268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/>
            <a:srcRect l="29523" t="16532" r="6279" b="58859"/>
            <a:stretch/>
          </p:blipFill>
          <p:spPr>
            <a:xfrm>
              <a:off x="329247" y="674866"/>
              <a:ext cx="8352929" cy="1800200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5"/>
            <a:srcRect l="29523" t="21453" r="6832" b="42866"/>
            <a:stretch/>
          </p:blipFill>
          <p:spPr>
            <a:xfrm>
              <a:off x="387187" y="3573016"/>
              <a:ext cx="8280921" cy="2610118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7596336" y="2204864"/>
              <a:ext cx="576064" cy="2702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7644260" y="3302814"/>
              <a:ext cx="576064" cy="2702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7604387" y="4166910"/>
              <a:ext cx="576064" cy="2702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7610847" y="5661248"/>
              <a:ext cx="576064" cy="2702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7610847" y="4725144"/>
              <a:ext cx="576064" cy="2702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677603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58" y="147059"/>
            <a:ext cx="4320481" cy="500066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531451" y="980728"/>
            <a:ext cx="8375096" cy="5328592"/>
            <a:chOff x="531451" y="980728"/>
            <a:chExt cx="8375096" cy="5328592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2"/>
            <a:srcRect l="29523" t="56505" r="6832" b="18500"/>
            <a:stretch/>
          </p:blipFill>
          <p:spPr>
            <a:xfrm>
              <a:off x="531451" y="1556792"/>
              <a:ext cx="8280921" cy="1828336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3"/>
            <a:srcRect l="29523" t="23422" r="6279" b="67719"/>
            <a:stretch/>
          </p:blipFill>
          <p:spPr>
            <a:xfrm>
              <a:off x="553618" y="980728"/>
              <a:ext cx="8352929" cy="648072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 rotWithShape="1">
            <a:blip r:embed="rId4"/>
            <a:srcRect l="29523" t="37202" r="6280" b="22439"/>
            <a:stretch/>
          </p:blipFill>
          <p:spPr>
            <a:xfrm>
              <a:off x="539552" y="3356992"/>
              <a:ext cx="8352928" cy="2952328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7812360" y="3933056"/>
              <a:ext cx="576064" cy="2702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7812360" y="4797152"/>
              <a:ext cx="576064" cy="2702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7812360" y="5085184"/>
              <a:ext cx="576064" cy="2702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7812360" y="1916832"/>
              <a:ext cx="576064" cy="2702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7812360" y="3086790"/>
              <a:ext cx="576064" cy="2702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89446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9523" t="17517" r="6279" b="10624"/>
          <a:stretch/>
        </p:blipFill>
        <p:spPr>
          <a:xfrm>
            <a:off x="539552" y="764704"/>
            <a:ext cx="8352929" cy="5256584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5915000" cy="92867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516216" y="2780928"/>
            <a:ext cx="21602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8969" t="75594" r="6279" b="18501"/>
          <a:stretch/>
        </p:blipFill>
        <p:spPr>
          <a:xfrm>
            <a:off x="467545" y="6021288"/>
            <a:ext cx="84249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17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6279" t="53402" r="6279" b="34150"/>
          <a:stretch/>
        </p:blipFill>
        <p:spPr>
          <a:xfrm>
            <a:off x="35496" y="5083440"/>
            <a:ext cx="9018980" cy="7218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6832" t="18511" r="6279" b="8646"/>
          <a:stretch/>
        </p:blipFill>
        <p:spPr>
          <a:xfrm>
            <a:off x="125019" y="908720"/>
            <a:ext cx="8893961" cy="41920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200" dirty="0">
              <a:solidFill>
                <a:schemeClr val="accent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788024" y="2060848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788024" y="4175948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020272" y="4149080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020272" y="2060848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/>
          <p:cNvGrpSpPr/>
          <p:nvPr/>
        </p:nvGrpSpPr>
        <p:grpSpPr>
          <a:xfrm>
            <a:off x="135640" y="800521"/>
            <a:ext cx="8928992" cy="5796831"/>
            <a:chOff x="135640" y="991469"/>
            <a:chExt cx="8928992" cy="5796831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6279" t="23422" r="6279" b="62797"/>
            <a:stretch/>
          </p:blipFill>
          <p:spPr>
            <a:xfrm>
              <a:off x="165829" y="991469"/>
              <a:ext cx="8888648" cy="787601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6279" t="21454" r="6832" b="5165"/>
            <a:stretch/>
          </p:blipFill>
          <p:spPr>
            <a:xfrm>
              <a:off x="165829" y="1737258"/>
              <a:ext cx="8870667" cy="4212022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/>
            <a:srcRect l="6279" t="76578" r="6832" b="8656"/>
            <a:stretch/>
          </p:blipFill>
          <p:spPr>
            <a:xfrm>
              <a:off x="135640" y="5935212"/>
              <a:ext cx="8928992" cy="853088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200" dirty="0">
              <a:solidFill>
                <a:schemeClr val="accent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059411" y="2536768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860032" y="3702964"/>
            <a:ext cx="576064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4860032" y="5088228"/>
            <a:ext cx="576064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076544" y="3686548"/>
            <a:ext cx="576064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092280" y="5085184"/>
            <a:ext cx="576064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7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857224" y="4214818"/>
            <a:ext cx="7659914" cy="14965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80728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5720" y="1357298"/>
            <a:ext cx="8606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itchFamily="34" charset="0"/>
              </a:rPr>
              <a:t>P</a:t>
            </a:r>
            <a:r>
              <a:rPr lang="pt-BR" sz="2400" dirty="0" smtClean="0">
                <a:latin typeface="Arial" panose="020B0604020202020204" pitchFamily="34" charset="0"/>
                <a:cs typeface="Arial" pitchFamily="34" charset="0"/>
              </a:rPr>
              <a:t>revalência de consumo de bebidas açucaradas, reconhecido como fator de risco para obesidade infantil, foi alta nas crianças menores de dois anos estudadas pela PNS, em 2013</a:t>
            </a:r>
          </a:p>
        </p:txBody>
      </p:sp>
      <p:sp>
        <p:nvSpPr>
          <p:cNvPr id="8" name="Seta para baixo 7"/>
          <p:cNvSpPr/>
          <p:nvPr/>
        </p:nvSpPr>
        <p:spPr>
          <a:xfrm>
            <a:off x="4143372" y="3143248"/>
            <a:ext cx="642942" cy="57150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57224" y="4357694"/>
            <a:ext cx="7631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 dados da PNS sinalizam que essa influência comportamental familiar pode ocorrer mesmo na fase inicial do curso da vida, i.e., a primeira infância.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7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67544" y="1772816"/>
            <a:ext cx="8064896" cy="3528392"/>
            <a:chOff x="467544" y="1772816"/>
            <a:chExt cx="8064896" cy="3528392"/>
          </a:xfrm>
        </p:grpSpPr>
        <p:sp>
          <p:nvSpPr>
            <p:cNvPr id="7" name="Retângulo 6"/>
            <p:cNvSpPr/>
            <p:nvPr/>
          </p:nvSpPr>
          <p:spPr>
            <a:xfrm>
              <a:off x="539552" y="1772816"/>
              <a:ext cx="7992888" cy="3528392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67544" y="1800504"/>
              <a:ext cx="7632848" cy="3356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lnSpc>
                  <a:spcPct val="150000"/>
                </a:lnSpc>
                <a:buClr>
                  <a:srgbClr val="C00000"/>
                </a:buClr>
              </a:pPr>
              <a:r>
                <a:rPr lang="pt-BR" sz="2400" dirty="0" smtClean="0"/>
                <a:t>	</a:t>
              </a:r>
              <a:r>
                <a:rPr lang="pt-BR" sz="2400" dirty="0" smtClean="0">
                  <a:latin typeface="Arial" panose="020B0604020202020204" pitchFamily="34" charset="0"/>
                  <a:cs typeface="Arial" pitchFamily="34" charset="0"/>
                </a:rPr>
                <a:t>Os achados do presente estudo expõem a alta prevalência de consumo de bebidas açucaradas em crianças brasileiras menores de dois anos e que características sociodemográficas e hábitos familiares influenciam essa prática alimentar não recomendada na infância.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897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41174"/>
            <a:ext cx="9043697" cy="393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9495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JAIME, P.C.; PRADO, R.R.; MALTA, D.C. Influência familiar no consumo de bebidas açucaradas em crianças menores de dois anos.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Revista de Saúde Pública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51Supl 1:13s, 2017.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4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23728" y="539969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395536" y="1556792"/>
            <a:ext cx="8435171" cy="5078312"/>
            <a:chOff x="672514" y="3667087"/>
            <a:chExt cx="8064896" cy="6778183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672514" y="3667087"/>
              <a:ext cx="8064896" cy="5766678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endParaRPr lang="pt-BR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788769" y="3667087"/>
              <a:ext cx="7832385" cy="6778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Clr>
                  <a:srgbClr val="C00000"/>
                </a:buClr>
              </a:pPr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  <a:p>
              <a:pPr marL="285750" indent="-285750" algn="just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O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besidade na infância: </a:t>
              </a:r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emergente problema de saúde pública; </a:t>
              </a:r>
            </a:p>
            <a:p>
              <a:pPr marL="285750" indent="-285750" algn="just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pt-BR" sz="2400" dirty="0">
                  <a:latin typeface="Arial" pitchFamily="34" charset="0"/>
                  <a:cs typeface="Arial" pitchFamily="34" charset="0"/>
                </a:rPr>
                <a:t> A</a:t>
              </a:r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umento de sua prevalência;</a:t>
              </a:r>
            </a:p>
            <a:p>
              <a:pPr marL="285750" indent="-285750" algn="just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pt-BR" sz="2400" dirty="0">
                  <a:latin typeface="Arial" pitchFamily="34" charset="0"/>
                  <a:cs typeface="Arial" pitchFamily="34" charset="0"/>
                </a:rPr>
                <a:t> R</a:t>
              </a:r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isco associado no desenvolvimento de 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doenças crônicas não transmissíveis (DCNT) </a:t>
              </a:r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outras fases do curso da vida.</a:t>
              </a:r>
            </a:p>
            <a:p>
              <a:pPr algn="just">
                <a:lnSpc>
                  <a:spcPct val="150000"/>
                </a:lnSpc>
                <a:buClr>
                  <a:srgbClr val="C00000"/>
                </a:buClr>
              </a:pPr>
              <a:endParaRPr lang="pt-BR" sz="24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  <a:buClr>
                  <a:srgbClr val="C00000"/>
                </a:buClr>
              </a:pPr>
              <a:endParaRPr lang="pt-BR" sz="24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47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23728" y="26064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21"/>
          <p:cNvGrpSpPr/>
          <p:nvPr/>
        </p:nvGrpSpPr>
        <p:grpSpPr>
          <a:xfrm>
            <a:off x="395536" y="794468"/>
            <a:ext cx="8435171" cy="5298828"/>
            <a:chOff x="672514" y="3387586"/>
            <a:chExt cx="8064896" cy="6046179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672514" y="3846608"/>
              <a:ext cx="8064896" cy="5587157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endParaRPr lang="pt-BR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788769" y="3387586"/>
              <a:ext cx="7832385" cy="549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C00000"/>
                </a:buClr>
              </a:pPr>
              <a:endParaRPr lang="pt-BR" sz="2400" dirty="0" smtClean="0">
                <a:latin typeface="Arial" pitchFamily="34" charset="0"/>
                <a:cs typeface="Arial" pitchFamily="34" charset="0"/>
              </a:endParaRPr>
            </a:p>
            <a:p>
              <a:pPr marL="285750" indent="-285750" algn="just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Bebidas açucaradas: </a:t>
              </a:r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baixa qualidade nutricional (açúcares, como sacarose e frutose); </a:t>
              </a:r>
            </a:p>
            <a:p>
              <a:pPr marL="285750" indent="-285750" algn="just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Não proporcionam a mesma sensação de saciedade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do que alimentos sólidos; </a:t>
              </a:r>
            </a:p>
            <a:p>
              <a:pPr marL="285750" indent="-285750" algn="just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pt-BR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Intensa propaganda nos diversos tipos de mídia; </a:t>
              </a:r>
            </a:p>
            <a:p>
              <a:pPr marL="285750" indent="-285750" algn="just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pt-BR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Associadas ao excesso de calorias ingeridas e ao excesso de peso e obesidade em crianças e adolescentes.</a:t>
              </a:r>
              <a:endParaRPr lang="pt-BR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47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619672" y="476672"/>
            <a:ext cx="5842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09511" y="1437844"/>
            <a:ext cx="8463314" cy="177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Avaliar a influência de hábitos familiares e características do domicílio sobre o consumo de bebidas açucaradas em crianças brasileiras menores de dois anos.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Resultado de imagem para objetiv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8183">
            <a:off x="5808989" y="3857902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67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619672" y="476672"/>
            <a:ext cx="5842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HIPÓTESE</a:t>
            </a:r>
            <a:endParaRPr lang="pt-BR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09511" y="1437844"/>
            <a:ext cx="846331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Hábitos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familiares e características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domicílio estariam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associados ao consumo de bebidas açucaradas em crianças brasileiras menores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dois anos.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Resultado de imagem para hipot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2839136" cy="172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1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8863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None/>
            </a:pPr>
            <a:endParaRPr lang="pt-BR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Estudo transversal;</a:t>
            </a:r>
          </a:p>
          <a:p>
            <a:pPr algn="just">
              <a:buClr>
                <a:srgbClr val="C00000"/>
              </a:buClr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Dados secundários gerados pela PNS  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nquérito populacional de base domiciliar, parte do Sistema Integrado de Pesquisas Domiciliares do IBGE);</a:t>
            </a:r>
          </a:p>
          <a:p>
            <a:pPr algn="just">
              <a:buClr>
                <a:srgbClr val="C00000"/>
              </a:buClr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 provenientes do Censo Demográfico de 2010;</a:t>
            </a:r>
          </a:p>
          <a:p>
            <a:pPr algn="just">
              <a:buClr>
                <a:srgbClr val="C00000"/>
              </a:buClr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Amostra representativa do Brasil, macrorregiões, população urbana e rural e capitais.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None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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oleta de dados ocorreu entre </a:t>
            </a:r>
          </a:p>
          <a:p>
            <a:pPr algn="just">
              <a:buClr>
                <a:srgbClr val="C00000"/>
              </a:buClr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Agosto de 2013 e Fevereiro de 2014.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568" y="5157192"/>
            <a:ext cx="6336704" cy="144016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450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7606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Selecionado por amostragem aleatória simples por meio do Cadastro Nacional de Endereços para Fins Estatísticos.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Todas as crianças dessa idade residentes nos domicílios sorteados foram investigadas.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		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539552" y="5013176"/>
            <a:ext cx="820891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Foram estudados 4.839 pares de crianças menores de dois anos e adultos entrevistados no mesmo domicílio.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6744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4726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Variável Dependente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Estimou-se a prevalência do consumo de bebidas açucaradas por crianças menores de dois anos (questionário de frequência alimentar referente ao consumo nas 24 horas anteriores).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7323850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635</Words>
  <Application>Microsoft Office PowerPoint</Application>
  <PresentationFormat>Apresentação na tela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OBJETIVO</vt:lpstr>
      <vt:lpstr>HIPÓTESE</vt:lpstr>
      <vt:lpstr>MÉTODOS</vt:lpstr>
      <vt:lpstr>MÉTODOS</vt:lpstr>
      <vt:lpstr>MÉTODOS </vt:lpstr>
      <vt:lpstr>MÉTODOS </vt:lpstr>
      <vt:lpstr>Apresentação do PowerPoint</vt:lpstr>
      <vt:lpstr>Apresentação do PowerPoint</vt:lpstr>
      <vt:lpstr>RESULTADOS</vt:lpstr>
      <vt:lpstr>RESULTADOS</vt:lpstr>
      <vt:lpstr>RESULTADOS</vt:lpstr>
      <vt:lpstr>RESULTADOS</vt:lpstr>
      <vt:lpstr>RESULTADOS</vt:lpstr>
      <vt:lpstr>DISCUSSÃO</vt:lpstr>
      <vt:lpstr>CONSIDERAÇÕES FINAIS</vt:lpstr>
      <vt:lpstr>REFERÊNCIA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 MARIEN DA COSTA PERES</dc:creator>
  <cp:lastModifiedBy>user</cp:lastModifiedBy>
  <cp:revision>92</cp:revision>
  <dcterms:created xsi:type="dcterms:W3CDTF">2018-04-24T12:08:49Z</dcterms:created>
  <dcterms:modified xsi:type="dcterms:W3CDTF">2018-06-07T15:37:40Z</dcterms:modified>
</cp:coreProperties>
</file>