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2"/>
  </p:sldMasterIdLst>
  <p:notesMasterIdLst>
    <p:notesMasterId r:id="rId22"/>
  </p:notesMasterIdLst>
  <p:sldIdLst>
    <p:sldId id="284" r:id="rId3"/>
    <p:sldId id="266" r:id="rId4"/>
    <p:sldId id="286" r:id="rId5"/>
    <p:sldId id="285" r:id="rId6"/>
    <p:sldId id="287" r:id="rId7"/>
    <p:sldId id="288" r:id="rId8"/>
    <p:sldId id="257" r:id="rId9"/>
    <p:sldId id="289" r:id="rId10"/>
    <p:sldId id="290" r:id="rId11"/>
    <p:sldId id="272" r:id="rId12"/>
    <p:sldId id="271" r:id="rId13"/>
    <p:sldId id="273" r:id="rId14"/>
    <p:sldId id="276" r:id="rId15"/>
    <p:sldId id="277" r:id="rId16"/>
    <p:sldId id="292" r:id="rId17"/>
    <p:sldId id="281" r:id="rId18"/>
    <p:sldId id="274" r:id="rId19"/>
    <p:sldId id="283" r:id="rId20"/>
    <p:sldId id="29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ália Torres" initials="NT" lastIdx="2" clrIdx="0">
    <p:extLst>
      <p:ext uri="{19B8F6BF-5375-455C-9EA6-DF929625EA0E}">
        <p15:presenceInfo xmlns:p15="http://schemas.microsoft.com/office/powerpoint/2012/main" xmlns="" userId="d9f38c339c65c5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3300"/>
    <a:srgbClr val="6600FF"/>
    <a:srgbClr val="009999"/>
    <a:srgbClr val="FF6633"/>
    <a:srgbClr val="F8F8F8"/>
    <a:srgbClr val="FFFF99"/>
    <a:srgbClr val="FFFF00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0" autoAdjust="0"/>
  </p:normalViewPr>
  <p:slideViewPr>
    <p:cSldViewPr>
      <p:cViewPr>
        <p:scale>
          <a:sx n="66" d="100"/>
          <a:sy n="66" d="100"/>
        </p:scale>
        <p:origin x="-153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0C936-6FBC-48CB-B638-7329932983A6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09FCB9-67A4-4794-88E4-2E7F665FD28D}">
      <dgm:prSet phldrT="[Texto]"/>
      <dgm:spPr/>
      <dgm:t>
        <a:bodyPr/>
        <a:lstStyle/>
        <a:p>
          <a:r>
            <a:rPr lang="pt-PT" dirty="0" smtClean="0"/>
            <a:t>Probabilidade de ter &gt;75 anos, fumante, </a:t>
          </a:r>
          <a:r>
            <a:rPr lang="pt-PT" dirty="0" smtClean="0">
              <a:solidFill>
                <a:srgbClr val="FF0000"/>
              </a:solidFill>
            </a:rPr>
            <a:t>abstêmio</a:t>
          </a:r>
          <a:r>
            <a:rPr lang="pt-PT" dirty="0" smtClean="0"/>
            <a:t>; hipertenso, baixa escolaridade, visitas não regulares ao dentista; escovar os dentes menos de 2x/dia; usar prótese</a:t>
          </a:r>
          <a:endParaRPr lang="pt-BR" dirty="0"/>
        </a:p>
      </dgm:t>
    </dgm:pt>
    <dgm:pt modelId="{01C3C5C6-B46B-4A44-BE27-AC6C84B862EA}" type="parTrans" cxnId="{E16100AB-77F3-4780-8490-44B7038E7D39}">
      <dgm:prSet/>
      <dgm:spPr/>
      <dgm:t>
        <a:bodyPr/>
        <a:lstStyle/>
        <a:p>
          <a:endParaRPr lang="pt-BR"/>
        </a:p>
      </dgm:t>
    </dgm:pt>
    <dgm:pt modelId="{D0EC7187-888D-4FA3-940A-A2399D5D3733}" type="sibTrans" cxnId="{E16100AB-77F3-4780-8490-44B7038E7D39}">
      <dgm:prSet/>
      <dgm:spPr/>
      <dgm:t>
        <a:bodyPr/>
        <a:lstStyle/>
        <a:p>
          <a:endParaRPr lang="pt-BR"/>
        </a:p>
      </dgm:t>
    </dgm:pt>
    <dgm:pt modelId="{0AB3F8CC-9E2D-4202-9AD7-F75E0DB2966E}">
      <dgm:prSet phldrT="[Texto]"/>
      <dgm:spPr/>
      <dgm:t>
        <a:bodyPr/>
        <a:lstStyle/>
        <a:p>
          <a:r>
            <a:rPr lang="pt-PT" dirty="0" smtClean="0"/>
            <a:t>Número de dentes remanescentes</a:t>
          </a:r>
          <a:endParaRPr lang="pt-BR" dirty="0"/>
        </a:p>
      </dgm:t>
    </dgm:pt>
    <dgm:pt modelId="{266CDB4C-5B92-4B21-88EE-9A99234902FC}" type="parTrans" cxnId="{6A925FC1-7300-4102-8664-F8903F517E0C}">
      <dgm:prSet/>
      <dgm:spPr/>
      <dgm:t>
        <a:bodyPr/>
        <a:lstStyle/>
        <a:p>
          <a:endParaRPr lang="pt-BR"/>
        </a:p>
      </dgm:t>
    </dgm:pt>
    <dgm:pt modelId="{B8140BCD-671F-4A0F-8582-4EE26DB2313C}" type="sibTrans" cxnId="{6A925FC1-7300-4102-8664-F8903F517E0C}">
      <dgm:prSet/>
      <dgm:spPr/>
      <dgm:t>
        <a:bodyPr/>
        <a:lstStyle/>
        <a:p>
          <a:endParaRPr lang="pt-BR"/>
        </a:p>
      </dgm:t>
    </dgm:pt>
    <dgm:pt modelId="{12940C98-F7C5-4CB5-8DFB-9F69FF3BCD86}" type="pres">
      <dgm:prSet presAssocID="{5FA0C936-6FBC-48CB-B638-7329932983A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C35CEA8-78BE-41FF-90CA-892842EAFC4C}" type="pres">
      <dgm:prSet presAssocID="{DB09FCB9-67A4-4794-88E4-2E7F665FD28D}" presName="upArrow" presStyleLbl="node1" presStyleIdx="0" presStyleCnt="2"/>
      <dgm:spPr/>
    </dgm:pt>
    <dgm:pt modelId="{AFCCDCD7-C406-4CA4-B125-F102F78064C4}" type="pres">
      <dgm:prSet presAssocID="{DB09FCB9-67A4-4794-88E4-2E7F665FD28D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5A6893-AE85-4642-8CC2-A21A52A781BE}" type="pres">
      <dgm:prSet presAssocID="{0AB3F8CC-9E2D-4202-9AD7-F75E0DB2966E}" presName="downArrow" presStyleLbl="node1" presStyleIdx="1" presStyleCnt="2"/>
      <dgm:spPr/>
    </dgm:pt>
    <dgm:pt modelId="{28705822-028F-4D51-920C-6F11F029AC01}" type="pres">
      <dgm:prSet presAssocID="{0AB3F8CC-9E2D-4202-9AD7-F75E0DB2966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95B000-E5CE-48A6-A790-C1BC2710E833}" type="presOf" srcId="{5FA0C936-6FBC-48CB-B638-7329932983A6}" destId="{12940C98-F7C5-4CB5-8DFB-9F69FF3BCD86}" srcOrd="0" destOrd="0" presId="urn:microsoft.com/office/officeart/2005/8/layout/arrow4"/>
    <dgm:cxn modelId="{E16100AB-77F3-4780-8490-44B7038E7D39}" srcId="{5FA0C936-6FBC-48CB-B638-7329932983A6}" destId="{DB09FCB9-67A4-4794-88E4-2E7F665FD28D}" srcOrd="0" destOrd="0" parTransId="{01C3C5C6-B46B-4A44-BE27-AC6C84B862EA}" sibTransId="{D0EC7187-888D-4FA3-940A-A2399D5D3733}"/>
    <dgm:cxn modelId="{6A925FC1-7300-4102-8664-F8903F517E0C}" srcId="{5FA0C936-6FBC-48CB-B638-7329932983A6}" destId="{0AB3F8CC-9E2D-4202-9AD7-F75E0DB2966E}" srcOrd="1" destOrd="0" parTransId="{266CDB4C-5B92-4B21-88EE-9A99234902FC}" sibTransId="{B8140BCD-671F-4A0F-8582-4EE26DB2313C}"/>
    <dgm:cxn modelId="{C0826813-42E8-4CDF-8528-923F6F805C49}" type="presOf" srcId="{DB09FCB9-67A4-4794-88E4-2E7F665FD28D}" destId="{AFCCDCD7-C406-4CA4-B125-F102F78064C4}" srcOrd="0" destOrd="0" presId="urn:microsoft.com/office/officeart/2005/8/layout/arrow4"/>
    <dgm:cxn modelId="{6C2E6B63-D73F-464C-A2CC-E4FBDCB23262}" type="presOf" srcId="{0AB3F8CC-9E2D-4202-9AD7-F75E0DB2966E}" destId="{28705822-028F-4D51-920C-6F11F029AC01}" srcOrd="0" destOrd="0" presId="urn:microsoft.com/office/officeart/2005/8/layout/arrow4"/>
    <dgm:cxn modelId="{9F15E9B4-8383-4542-B033-C81E30655062}" type="presParOf" srcId="{12940C98-F7C5-4CB5-8DFB-9F69FF3BCD86}" destId="{FC35CEA8-78BE-41FF-90CA-892842EAFC4C}" srcOrd="0" destOrd="0" presId="urn:microsoft.com/office/officeart/2005/8/layout/arrow4"/>
    <dgm:cxn modelId="{C537C846-3BF4-453D-8431-3257B325A41F}" type="presParOf" srcId="{12940C98-F7C5-4CB5-8DFB-9F69FF3BCD86}" destId="{AFCCDCD7-C406-4CA4-B125-F102F78064C4}" srcOrd="1" destOrd="0" presId="urn:microsoft.com/office/officeart/2005/8/layout/arrow4"/>
    <dgm:cxn modelId="{D5114F26-BF1F-424C-9AD1-C5A0DAB14407}" type="presParOf" srcId="{12940C98-F7C5-4CB5-8DFB-9F69FF3BCD86}" destId="{F45A6893-AE85-4642-8CC2-A21A52A781BE}" srcOrd="2" destOrd="0" presId="urn:microsoft.com/office/officeart/2005/8/layout/arrow4"/>
    <dgm:cxn modelId="{98305D93-4A31-4DEE-8E07-09E430A2A8C9}" type="presParOf" srcId="{12940C98-F7C5-4CB5-8DFB-9F69FF3BCD86}" destId="{28705822-028F-4D51-920C-6F11F029AC0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525319-38D6-4A82-8415-C3378BD829D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EE638D-3EA4-46DD-AAAA-534A66180BEC}">
      <dgm:prSet/>
      <dgm:spPr/>
      <dgm:t>
        <a:bodyPr/>
        <a:lstStyle/>
        <a:p>
          <a:pPr rtl="0"/>
          <a:r>
            <a:rPr lang="pt-PT" dirty="0" smtClean="0">
              <a:solidFill>
                <a:schemeClr val="tx1"/>
              </a:solidFill>
            </a:rPr>
            <a:t>Em </a:t>
          </a:r>
          <a:r>
            <a:rPr lang="pt-PT" b="1" dirty="0" smtClean="0">
              <a:solidFill>
                <a:schemeClr val="tx1"/>
              </a:solidFill>
            </a:rPr>
            <a:t>5,3 anos </a:t>
          </a:r>
          <a:r>
            <a:rPr lang="pt-PT" dirty="0" smtClean="0">
              <a:solidFill>
                <a:schemeClr val="tx1"/>
              </a:solidFill>
            </a:rPr>
            <a:t>(variação de 0,1 a 5,4 anos)</a:t>
          </a:r>
          <a:endParaRPr lang="pt-BR" dirty="0">
            <a:solidFill>
              <a:schemeClr val="tx1"/>
            </a:solidFill>
          </a:endParaRPr>
        </a:p>
      </dgm:t>
    </dgm:pt>
    <dgm:pt modelId="{66BBD3EE-E04D-4DC7-AA57-9ADEB94E84D8}" type="parTrans" cxnId="{663B4BE7-9C11-4454-AE45-6F8FD0A525C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159A5C4-F413-4B5E-B590-8FCCEAA1AFF2}" type="sibTrans" cxnId="{663B4BE7-9C11-4454-AE45-6F8FD0A525C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7C1BEA6-FFF4-4492-9CCE-131D9C723BD2}">
      <dgm:prSet/>
      <dgm:spPr/>
      <dgm:t>
        <a:bodyPr/>
        <a:lstStyle/>
        <a:p>
          <a:pPr rtl="0"/>
          <a:r>
            <a:rPr lang="pt-PT" dirty="0" smtClean="0">
              <a:solidFill>
                <a:schemeClr val="tx1"/>
              </a:solidFill>
            </a:rPr>
            <a:t>9 com AD e 8 com VaD tinham outros subtipos coexistentes, dos quais oito eram um tipo misto de DA e DV. Esses casos foram contados para cada subtipo. </a:t>
          </a:r>
          <a:endParaRPr lang="pt-BR" dirty="0">
            <a:solidFill>
              <a:schemeClr val="tx1"/>
            </a:solidFill>
          </a:endParaRPr>
        </a:p>
      </dgm:t>
    </dgm:pt>
    <dgm:pt modelId="{67D80678-5690-497C-90AC-C500C2903F5D}" type="parTrans" cxnId="{0B9334C4-BB95-470D-BEAA-EA190BF2175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B7784C1-10F0-4F31-8720-2219EB89B4B9}" type="sibTrans" cxnId="{0B9334C4-BB95-470D-BEAA-EA190BF2175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A06D8C-8D26-4759-96CB-80D20727C15A}">
      <dgm:prSet/>
      <dgm:spPr/>
      <dgm:t>
        <a:bodyPr/>
        <a:lstStyle/>
        <a:p>
          <a:pPr rtl="0"/>
          <a:r>
            <a:rPr lang="pt-PT" dirty="0" smtClean="0">
              <a:solidFill>
                <a:schemeClr val="tx1"/>
              </a:solidFill>
            </a:rPr>
            <a:t>127 AD</a:t>
          </a:r>
          <a:endParaRPr lang="pt-BR" dirty="0">
            <a:solidFill>
              <a:schemeClr val="tx1"/>
            </a:solidFill>
          </a:endParaRPr>
        </a:p>
      </dgm:t>
    </dgm:pt>
    <dgm:pt modelId="{F44754AA-6140-4149-95E6-4F70D3ACEAF2}" type="parTrans" cxnId="{A51D3703-CA80-4B84-82A2-D3C0B96E53F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6E9136A-8358-43D5-9A81-B8C2AEA45EA8}" type="sibTrans" cxnId="{A51D3703-CA80-4B84-82A2-D3C0B96E53F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5D651FF-AD08-4A1A-BC02-3AB8FC1C79D5}">
      <dgm:prSet/>
      <dgm:spPr/>
      <dgm:t>
        <a:bodyPr/>
        <a:lstStyle/>
        <a:p>
          <a:pPr rtl="0"/>
          <a:r>
            <a:rPr lang="pt-PT" b="1" smtClean="0">
              <a:solidFill>
                <a:schemeClr val="tx1"/>
              </a:solidFill>
            </a:rPr>
            <a:t>180 indivíduos </a:t>
          </a:r>
          <a:r>
            <a:rPr lang="pt-PT" smtClean="0">
              <a:solidFill>
                <a:schemeClr val="tx1"/>
              </a:solidFill>
            </a:rPr>
            <a:t>(64 homens, 116 mulheres) desenvolveram </a:t>
          </a:r>
          <a:r>
            <a:rPr lang="pt-PT" b="1" smtClean="0">
              <a:solidFill>
                <a:schemeClr val="tx1"/>
              </a:solidFill>
            </a:rPr>
            <a:t>demência</a:t>
          </a:r>
          <a:endParaRPr lang="pt-BR" dirty="0">
            <a:solidFill>
              <a:schemeClr val="tx1"/>
            </a:solidFill>
          </a:endParaRPr>
        </a:p>
      </dgm:t>
    </dgm:pt>
    <dgm:pt modelId="{80C238E0-320E-4F78-B1D0-94B31E93DA8B}" type="parTrans" cxnId="{8453C1A2-08D8-476D-97E0-C861BB18630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A8CD5EF-5452-44CE-B504-5684C4A76AD7}" type="sibTrans" cxnId="{8453C1A2-08D8-476D-97E0-C861BB18630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65BDB6A-4E9C-4432-9FA1-BE0BDD4F7518}">
      <dgm:prSet/>
      <dgm:spPr/>
      <dgm:t>
        <a:bodyPr/>
        <a:lstStyle/>
        <a:p>
          <a:pPr rtl="0"/>
          <a:r>
            <a:rPr lang="pt-PT" dirty="0" smtClean="0">
              <a:solidFill>
                <a:schemeClr val="tx1"/>
              </a:solidFill>
            </a:rPr>
            <a:t> 42 VaD</a:t>
          </a:r>
          <a:endParaRPr lang="pt-BR" dirty="0">
            <a:solidFill>
              <a:schemeClr val="tx1"/>
            </a:solidFill>
          </a:endParaRPr>
        </a:p>
      </dgm:t>
    </dgm:pt>
    <dgm:pt modelId="{11982B85-8D4B-47B2-9B9F-1C16431A620D}" type="parTrans" cxnId="{58B45160-3D09-475A-9B71-342542BEB15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6B15B0E-D1FE-4AE0-BE3C-6081B4E0D66C}" type="sibTrans" cxnId="{58B45160-3D09-475A-9B71-342542BEB15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BD6E96F-35FD-4CE9-BE11-248FA9277864}" type="pres">
      <dgm:prSet presAssocID="{A7525319-38D6-4A82-8415-C3378BD829D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562A4F2-0FB8-427E-99D9-622686210719}" type="pres">
      <dgm:prSet presAssocID="{D4EE638D-3EA4-46DD-AAAA-534A66180BEC}" presName="root1" presStyleCnt="0"/>
      <dgm:spPr/>
    </dgm:pt>
    <dgm:pt modelId="{AE5B1B46-2AD2-4962-A083-42A565E3A1B8}" type="pres">
      <dgm:prSet presAssocID="{D4EE638D-3EA4-46DD-AAAA-534A66180BE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1CE809-1E6F-4776-ACF4-9B9F4660772B}" type="pres">
      <dgm:prSet presAssocID="{D4EE638D-3EA4-46DD-AAAA-534A66180BEC}" presName="level2hierChild" presStyleCnt="0"/>
      <dgm:spPr/>
    </dgm:pt>
    <dgm:pt modelId="{3F0134FC-6363-4215-BF90-B55E97717E20}" type="pres">
      <dgm:prSet presAssocID="{80C238E0-320E-4F78-B1D0-94B31E93DA8B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7A5AB58D-D7D7-48B1-9F65-8C29119BA366}" type="pres">
      <dgm:prSet presAssocID="{80C238E0-320E-4F78-B1D0-94B31E93DA8B}" presName="connTx" presStyleLbl="parChTrans1D2" presStyleIdx="0" presStyleCnt="2"/>
      <dgm:spPr/>
      <dgm:t>
        <a:bodyPr/>
        <a:lstStyle/>
        <a:p>
          <a:endParaRPr lang="pt-BR"/>
        </a:p>
      </dgm:t>
    </dgm:pt>
    <dgm:pt modelId="{1AFDFED9-F478-4E4C-85AE-180627E65B4E}" type="pres">
      <dgm:prSet presAssocID="{95D651FF-AD08-4A1A-BC02-3AB8FC1C79D5}" presName="root2" presStyleCnt="0"/>
      <dgm:spPr/>
    </dgm:pt>
    <dgm:pt modelId="{95D60F6C-CA84-4707-AC47-5373FFB71A2A}" type="pres">
      <dgm:prSet presAssocID="{95D651FF-AD08-4A1A-BC02-3AB8FC1C79D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B28D9C-FF39-461F-8761-B54AF5CA6152}" type="pres">
      <dgm:prSet presAssocID="{95D651FF-AD08-4A1A-BC02-3AB8FC1C79D5}" presName="level3hierChild" presStyleCnt="0"/>
      <dgm:spPr/>
    </dgm:pt>
    <dgm:pt modelId="{EFABDAFD-918B-4F6F-B37A-FDF25459B8AE}" type="pres">
      <dgm:prSet presAssocID="{F44754AA-6140-4149-95E6-4F70D3ACEAF2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3F12F8D9-1425-405C-873C-EB1EB8731B6C}" type="pres">
      <dgm:prSet presAssocID="{F44754AA-6140-4149-95E6-4F70D3ACEAF2}" presName="connTx" presStyleLbl="parChTrans1D3" presStyleIdx="0" presStyleCnt="2"/>
      <dgm:spPr/>
      <dgm:t>
        <a:bodyPr/>
        <a:lstStyle/>
        <a:p>
          <a:endParaRPr lang="pt-BR"/>
        </a:p>
      </dgm:t>
    </dgm:pt>
    <dgm:pt modelId="{5DA99E2B-180E-4519-9914-3A16E44E1C3A}" type="pres">
      <dgm:prSet presAssocID="{DCA06D8C-8D26-4759-96CB-80D20727C15A}" presName="root2" presStyleCnt="0"/>
      <dgm:spPr/>
    </dgm:pt>
    <dgm:pt modelId="{3B47A204-103B-40B7-91E6-2CB75AE18152}" type="pres">
      <dgm:prSet presAssocID="{DCA06D8C-8D26-4759-96CB-80D20727C15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42FAEC-E032-40DB-A849-2867CD7385D7}" type="pres">
      <dgm:prSet presAssocID="{DCA06D8C-8D26-4759-96CB-80D20727C15A}" presName="level3hierChild" presStyleCnt="0"/>
      <dgm:spPr/>
    </dgm:pt>
    <dgm:pt modelId="{15A99E1E-64CF-43B7-A1A8-C303E4D6686D}" type="pres">
      <dgm:prSet presAssocID="{11982B85-8D4B-47B2-9B9F-1C16431A620D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15415DAA-E0EE-49EC-99D8-D2268F0670A2}" type="pres">
      <dgm:prSet presAssocID="{11982B85-8D4B-47B2-9B9F-1C16431A620D}" presName="connTx" presStyleLbl="parChTrans1D3" presStyleIdx="1" presStyleCnt="2"/>
      <dgm:spPr/>
      <dgm:t>
        <a:bodyPr/>
        <a:lstStyle/>
        <a:p>
          <a:endParaRPr lang="pt-BR"/>
        </a:p>
      </dgm:t>
    </dgm:pt>
    <dgm:pt modelId="{51DA69FF-4CE5-4DA9-B372-C714C805E4C9}" type="pres">
      <dgm:prSet presAssocID="{865BDB6A-4E9C-4432-9FA1-BE0BDD4F7518}" presName="root2" presStyleCnt="0"/>
      <dgm:spPr/>
    </dgm:pt>
    <dgm:pt modelId="{5AA0F54F-B075-4792-A796-501D697A86E4}" type="pres">
      <dgm:prSet presAssocID="{865BDB6A-4E9C-4432-9FA1-BE0BDD4F751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9D1E31D-8AF3-4DF4-B9C1-04F689319A45}" type="pres">
      <dgm:prSet presAssocID="{865BDB6A-4E9C-4432-9FA1-BE0BDD4F7518}" presName="level3hierChild" presStyleCnt="0"/>
      <dgm:spPr/>
    </dgm:pt>
    <dgm:pt modelId="{9FF0BA1F-CDC9-40C3-9B4F-ABDE6AE0A4BF}" type="pres">
      <dgm:prSet presAssocID="{67D80678-5690-497C-90AC-C500C2903F5D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919FBDB2-613D-492A-9B47-01E2FC3BA404}" type="pres">
      <dgm:prSet presAssocID="{67D80678-5690-497C-90AC-C500C2903F5D}" presName="connTx" presStyleLbl="parChTrans1D2" presStyleIdx="1" presStyleCnt="2"/>
      <dgm:spPr/>
      <dgm:t>
        <a:bodyPr/>
        <a:lstStyle/>
        <a:p>
          <a:endParaRPr lang="pt-BR"/>
        </a:p>
      </dgm:t>
    </dgm:pt>
    <dgm:pt modelId="{D2F4C942-A396-44BA-B527-94AEAEDC6C04}" type="pres">
      <dgm:prSet presAssocID="{F7C1BEA6-FFF4-4492-9CCE-131D9C723BD2}" presName="root2" presStyleCnt="0"/>
      <dgm:spPr/>
    </dgm:pt>
    <dgm:pt modelId="{A3B26D7F-D68E-4BE4-9CB2-189F6C76D43B}" type="pres">
      <dgm:prSet presAssocID="{F7C1BEA6-FFF4-4492-9CCE-131D9C723BD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387A98-3C3D-4F7E-9620-C9773BE6D580}" type="pres">
      <dgm:prSet presAssocID="{F7C1BEA6-FFF4-4492-9CCE-131D9C723BD2}" presName="level3hierChild" presStyleCnt="0"/>
      <dgm:spPr/>
    </dgm:pt>
  </dgm:ptLst>
  <dgm:cxnLst>
    <dgm:cxn modelId="{4ABEA288-F336-49D6-93B8-682CE2A60E35}" type="presOf" srcId="{F44754AA-6140-4149-95E6-4F70D3ACEAF2}" destId="{EFABDAFD-918B-4F6F-B37A-FDF25459B8AE}" srcOrd="0" destOrd="0" presId="urn:microsoft.com/office/officeart/2005/8/layout/hierarchy2"/>
    <dgm:cxn modelId="{8BF33440-9222-47CD-8A41-352A2933EDC6}" type="presOf" srcId="{D4EE638D-3EA4-46DD-AAAA-534A66180BEC}" destId="{AE5B1B46-2AD2-4962-A083-42A565E3A1B8}" srcOrd="0" destOrd="0" presId="urn:microsoft.com/office/officeart/2005/8/layout/hierarchy2"/>
    <dgm:cxn modelId="{3FC9FFD7-8114-4B7E-A85B-F342D49F5CBC}" type="presOf" srcId="{11982B85-8D4B-47B2-9B9F-1C16431A620D}" destId="{15415DAA-E0EE-49EC-99D8-D2268F0670A2}" srcOrd="1" destOrd="0" presId="urn:microsoft.com/office/officeart/2005/8/layout/hierarchy2"/>
    <dgm:cxn modelId="{7035F969-A421-40CA-842C-CD3CFEE561D0}" type="presOf" srcId="{DCA06D8C-8D26-4759-96CB-80D20727C15A}" destId="{3B47A204-103B-40B7-91E6-2CB75AE18152}" srcOrd="0" destOrd="0" presId="urn:microsoft.com/office/officeart/2005/8/layout/hierarchy2"/>
    <dgm:cxn modelId="{0B9334C4-BB95-470D-BEAA-EA190BF21757}" srcId="{D4EE638D-3EA4-46DD-AAAA-534A66180BEC}" destId="{F7C1BEA6-FFF4-4492-9CCE-131D9C723BD2}" srcOrd="1" destOrd="0" parTransId="{67D80678-5690-497C-90AC-C500C2903F5D}" sibTransId="{4B7784C1-10F0-4F31-8720-2219EB89B4B9}"/>
    <dgm:cxn modelId="{DA801833-DA09-4E24-B792-AD8434771C66}" type="presOf" srcId="{67D80678-5690-497C-90AC-C500C2903F5D}" destId="{919FBDB2-613D-492A-9B47-01E2FC3BA404}" srcOrd="1" destOrd="0" presId="urn:microsoft.com/office/officeart/2005/8/layout/hierarchy2"/>
    <dgm:cxn modelId="{617B5EE9-C54F-49C6-8D3D-32F5E4761990}" type="presOf" srcId="{80C238E0-320E-4F78-B1D0-94B31E93DA8B}" destId="{7A5AB58D-D7D7-48B1-9F65-8C29119BA366}" srcOrd="1" destOrd="0" presId="urn:microsoft.com/office/officeart/2005/8/layout/hierarchy2"/>
    <dgm:cxn modelId="{58B45160-3D09-475A-9B71-342542BEB154}" srcId="{95D651FF-AD08-4A1A-BC02-3AB8FC1C79D5}" destId="{865BDB6A-4E9C-4432-9FA1-BE0BDD4F7518}" srcOrd="1" destOrd="0" parTransId="{11982B85-8D4B-47B2-9B9F-1C16431A620D}" sibTransId="{86B15B0E-D1FE-4AE0-BE3C-6081B4E0D66C}"/>
    <dgm:cxn modelId="{190BD66F-4A5B-41B6-8583-A3B7828D8C22}" type="presOf" srcId="{F44754AA-6140-4149-95E6-4F70D3ACEAF2}" destId="{3F12F8D9-1425-405C-873C-EB1EB8731B6C}" srcOrd="1" destOrd="0" presId="urn:microsoft.com/office/officeart/2005/8/layout/hierarchy2"/>
    <dgm:cxn modelId="{EA7D5CC8-278D-45E8-AA74-5FE4C79CDA24}" type="presOf" srcId="{80C238E0-320E-4F78-B1D0-94B31E93DA8B}" destId="{3F0134FC-6363-4215-BF90-B55E97717E20}" srcOrd="0" destOrd="0" presId="urn:microsoft.com/office/officeart/2005/8/layout/hierarchy2"/>
    <dgm:cxn modelId="{3FC4C30D-716A-4E35-865B-3B5EF14D03B6}" type="presOf" srcId="{F7C1BEA6-FFF4-4492-9CCE-131D9C723BD2}" destId="{A3B26D7F-D68E-4BE4-9CB2-189F6C76D43B}" srcOrd="0" destOrd="0" presId="urn:microsoft.com/office/officeart/2005/8/layout/hierarchy2"/>
    <dgm:cxn modelId="{BCAA2F56-8C50-4A0E-8771-A2409B070B27}" type="presOf" srcId="{67D80678-5690-497C-90AC-C500C2903F5D}" destId="{9FF0BA1F-CDC9-40C3-9B4F-ABDE6AE0A4BF}" srcOrd="0" destOrd="0" presId="urn:microsoft.com/office/officeart/2005/8/layout/hierarchy2"/>
    <dgm:cxn modelId="{A51D3703-CA80-4B84-82A2-D3C0B96E53F3}" srcId="{95D651FF-AD08-4A1A-BC02-3AB8FC1C79D5}" destId="{DCA06D8C-8D26-4759-96CB-80D20727C15A}" srcOrd="0" destOrd="0" parTransId="{F44754AA-6140-4149-95E6-4F70D3ACEAF2}" sibTransId="{D6E9136A-8358-43D5-9A81-B8C2AEA45EA8}"/>
    <dgm:cxn modelId="{CF959794-E86E-432B-880E-CFE65A75DCFC}" type="presOf" srcId="{11982B85-8D4B-47B2-9B9F-1C16431A620D}" destId="{15A99E1E-64CF-43B7-A1A8-C303E4D6686D}" srcOrd="0" destOrd="0" presId="urn:microsoft.com/office/officeart/2005/8/layout/hierarchy2"/>
    <dgm:cxn modelId="{663B4BE7-9C11-4454-AE45-6F8FD0A525C7}" srcId="{A7525319-38D6-4A82-8415-C3378BD829D0}" destId="{D4EE638D-3EA4-46DD-AAAA-534A66180BEC}" srcOrd="0" destOrd="0" parTransId="{66BBD3EE-E04D-4DC7-AA57-9ADEB94E84D8}" sibTransId="{6159A5C4-F413-4B5E-B590-8FCCEAA1AFF2}"/>
    <dgm:cxn modelId="{FFAD7358-681D-4718-9846-CEC81C2DD4B8}" type="presOf" srcId="{95D651FF-AD08-4A1A-BC02-3AB8FC1C79D5}" destId="{95D60F6C-CA84-4707-AC47-5373FFB71A2A}" srcOrd="0" destOrd="0" presId="urn:microsoft.com/office/officeart/2005/8/layout/hierarchy2"/>
    <dgm:cxn modelId="{D7794FDD-0B30-40FD-B583-CC7982563685}" type="presOf" srcId="{865BDB6A-4E9C-4432-9FA1-BE0BDD4F7518}" destId="{5AA0F54F-B075-4792-A796-501D697A86E4}" srcOrd="0" destOrd="0" presId="urn:microsoft.com/office/officeart/2005/8/layout/hierarchy2"/>
    <dgm:cxn modelId="{0F68484A-E2D8-4A2D-83EA-AA00359900C3}" type="presOf" srcId="{A7525319-38D6-4A82-8415-C3378BD829D0}" destId="{0BD6E96F-35FD-4CE9-BE11-248FA9277864}" srcOrd="0" destOrd="0" presId="urn:microsoft.com/office/officeart/2005/8/layout/hierarchy2"/>
    <dgm:cxn modelId="{8453C1A2-08D8-476D-97E0-C861BB186305}" srcId="{D4EE638D-3EA4-46DD-AAAA-534A66180BEC}" destId="{95D651FF-AD08-4A1A-BC02-3AB8FC1C79D5}" srcOrd="0" destOrd="0" parTransId="{80C238E0-320E-4F78-B1D0-94B31E93DA8B}" sibTransId="{8A8CD5EF-5452-44CE-B504-5684C4A76AD7}"/>
    <dgm:cxn modelId="{295D829A-55AF-4F05-A444-630AE6E63033}" type="presParOf" srcId="{0BD6E96F-35FD-4CE9-BE11-248FA9277864}" destId="{6562A4F2-0FB8-427E-99D9-622686210719}" srcOrd="0" destOrd="0" presId="urn:microsoft.com/office/officeart/2005/8/layout/hierarchy2"/>
    <dgm:cxn modelId="{A2D49EAF-6282-4C05-9650-71C7EDA7385A}" type="presParOf" srcId="{6562A4F2-0FB8-427E-99D9-622686210719}" destId="{AE5B1B46-2AD2-4962-A083-42A565E3A1B8}" srcOrd="0" destOrd="0" presId="urn:microsoft.com/office/officeart/2005/8/layout/hierarchy2"/>
    <dgm:cxn modelId="{AD330E05-20B0-477B-A87B-6E0ADACFA283}" type="presParOf" srcId="{6562A4F2-0FB8-427E-99D9-622686210719}" destId="{F71CE809-1E6F-4776-ACF4-9B9F4660772B}" srcOrd="1" destOrd="0" presId="urn:microsoft.com/office/officeart/2005/8/layout/hierarchy2"/>
    <dgm:cxn modelId="{1A0C920C-078D-4415-8955-466AF50D62E5}" type="presParOf" srcId="{F71CE809-1E6F-4776-ACF4-9B9F4660772B}" destId="{3F0134FC-6363-4215-BF90-B55E97717E20}" srcOrd="0" destOrd="0" presId="urn:microsoft.com/office/officeart/2005/8/layout/hierarchy2"/>
    <dgm:cxn modelId="{BE92285B-6606-4CD5-8FC3-7A8C856B4427}" type="presParOf" srcId="{3F0134FC-6363-4215-BF90-B55E97717E20}" destId="{7A5AB58D-D7D7-48B1-9F65-8C29119BA366}" srcOrd="0" destOrd="0" presId="urn:microsoft.com/office/officeart/2005/8/layout/hierarchy2"/>
    <dgm:cxn modelId="{B577EE9D-9CC3-4295-B2E6-DCAB48D9CB56}" type="presParOf" srcId="{F71CE809-1E6F-4776-ACF4-9B9F4660772B}" destId="{1AFDFED9-F478-4E4C-85AE-180627E65B4E}" srcOrd="1" destOrd="0" presId="urn:microsoft.com/office/officeart/2005/8/layout/hierarchy2"/>
    <dgm:cxn modelId="{993604A8-B434-4242-8F3E-2281A9C13110}" type="presParOf" srcId="{1AFDFED9-F478-4E4C-85AE-180627E65B4E}" destId="{95D60F6C-CA84-4707-AC47-5373FFB71A2A}" srcOrd="0" destOrd="0" presId="urn:microsoft.com/office/officeart/2005/8/layout/hierarchy2"/>
    <dgm:cxn modelId="{6F97D735-4CEE-49D4-9FC9-6956356A3CA8}" type="presParOf" srcId="{1AFDFED9-F478-4E4C-85AE-180627E65B4E}" destId="{7CB28D9C-FF39-461F-8761-B54AF5CA6152}" srcOrd="1" destOrd="0" presId="urn:microsoft.com/office/officeart/2005/8/layout/hierarchy2"/>
    <dgm:cxn modelId="{B2894E21-F6A3-4DDB-A652-03CE92B7EEB9}" type="presParOf" srcId="{7CB28D9C-FF39-461F-8761-B54AF5CA6152}" destId="{EFABDAFD-918B-4F6F-B37A-FDF25459B8AE}" srcOrd="0" destOrd="0" presId="urn:microsoft.com/office/officeart/2005/8/layout/hierarchy2"/>
    <dgm:cxn modelId="{318A80B2-4B07-4CF0-ADC2-369CF5EEA924}" type="presParOf" srcId="{EFABDAFD-918B-4F6F-B37A-FDF25459B8AE}" destId="{3F12F8D9-1425-405C-873C-EB1EB8731B6C}" srcOrd="0" destOrd="0" presId="urn:microsoft.com/office/officeart/2005/8/layout/hierarchy2"/>
    <dgm:cxn modelId="{3983DCE6-2CE2-4CC1-B572-75E8B433BC9D}" type="presParOf" srcId="{7CB28D9C-FF39-461F-8761-B54AF5CA6152}" destId="{5DA99E2B-180E-4519-9914-3A16E44E1C3A}" srcOrd="1" destOrd="0" presId="urn:microsoft.com/office/officeart/2005/8/layout/hierarchy2"/>
    <dgm:cxn modelId="{6019DAF6-5243-4EF8-8DF2-0F75A47D6294}" type="presParOf" srcId="{5DA99E2B-180E-4519-9914-3A16E44E1C3A}" destId="{3B47A204-103B-40B7-91E6-2CB75AE18152}" srcOrd="0" destOrd="0" presId="urn:microsoft.com/office/officeart/2005/8/layout/hierarchy2"/>
    <dgm:cxn modelId="{19FA2041-6721-4D96-8EAF-E96D4C60C475}" type="presParOf" srcId="{5DA99E2B-180E-4519-9914-3A16E44E1C3A}" destId="{9242FAEC-E032-40DB-A849-2867CD7385D7}" srcOrd="1" destOrd="0" presId="urn:microsoft.com/office/officeart/2005/8/layout/hierarchy2"/>
    <dgm:cxn modelId="{5BE48FC4-D9CE-4D0E-AF6E-98BD75D300A8}" type="presParOf" srcId="{7CB28D9C-FF39-461F-8761-B54AF5CA6152}" destId="{15A99E1E-64CF-43B7-A1A8-C303E4D6686D}" srcOrd="2" destOrd="0" presId="urn:microsoft.com/office/officeart/2005/8/layout/hierarchy2"/>
    <dgm:cxn modelId="{E860C2BB-FEF1-43D2-AE4E-AF9109217EB1}" type="presParOf" srcId="{15A99E1E-64CF-43B7-A1A8-C303E4D6686D}" destId="{15415DAA-E0EE-49EC-99D8-D2268F0670A2}" srcOrd="0" destOrd="0" presId="urn:microsoft.com/office/officeart/2005/8/layout/hierarchy2"/>
    <dgm:cxn modelId="{376C730B-C0F5-45E7-A45C-7EB078A59A52}" type="presParOf" srcId="{7CB28D9C-FF39-461F-8761-B54AF5CA6152}" destId="{51DA69FF-4CE5-4DA9-B372-C714C805E4C9}" srcOrd="3" destOrd="0" presId="urn:microsoft.com/office/officeart/2005/8/layout/hierarchy2"/>
    <dgm:cxn modelId="{7532C290-ADB9-496C-BF4F-05236F7F867E}" type="presParOf" srcId="{51DA69FF-4CE5-4DA9-B372-C714C805E4C9}" destId="{5AA0F54F-B075-4792-A796-501D697A86E4}" srcOrd="0" destOrd="0" presId="urn:microsoft.com/office/officeart/2005/8/layout/hierarchy2"/>
    <dgm:cxn modelId="{F5DAD568-3376-48F7-B972-6E4DFCFD1692}" type="presParOf" srcId="{51DA69FF-4CE5-4DA9-B372-C714C805E4C9}" destId="{79D1E31D-8AF3-4DF4-B9C1-04F689319A45}" srcOrd="1" destOrd="0" presId="urn:microsoft.com/office/officeart/2005/8/layout/hierarchy2"/>
    <dgm:cxn modelId="{BD8FAC18-39C5-4500-A634-749BF227B3E5}" type="presParOf" srcId="{F71CE809-1E6F-4776-ACF4-9B9F4660772B}" destId="{9FF0BA1F-CDC9-40C3-9B4F-ABDE6AE0A4BF}" srcOrd="2" destOrd="0" presId="urn:microsoft.com/office/officeart/2005/8/layout/hierarchy2"/>
    <dgm:cxn modelId="{2CA9A119-7B57-4779-A0D4-B0ADD3DD158C}" type="presParOf" srcId="{9FF0BA1F-CDC9-40C3-9B4F-ABDE6AE0A4BF}" destId="{919FBDB2-613D-492A-9B47-01E2FC3BA404}" srcOrd="0" destOrd="0" presId="urn:microsoft.com/office/officeart/2005/8/layout/hierarchy2"/>
    <dgm:cxn modelId="{0014F7D1-DB18-44DF-9B01-F34EBC93EF8B}" type="presParOf" srcId="{F71CE809-1E6F-4776-ACF4-9B9F4660772B}" destId="{D2F4C942-A396-44BA-B527-94AEAEDC6C04}" srcOrd="3" destOrd="0" presId="urn:microsoft.com/office/officeart/2005/8/layout/hierarchy2"/>
    <dgm:cxn modelId="{FA4EAE66-FB4E-494B-92ED-F47296A7A1D9}" type="presParOf" srcId="{D2F4C942-A396-44BA-B527-94AEAEDC6C04}" destId="{A3B26D7F-D68E-4BE4-9CB2-189F6C76D43B}" srcOrd="0" destOrd="0" presId="urn:microsoft.com/office/officeart/2005/8/layout/hierarchy2"/>
    <dgm:cxn modelId="{9742A8B1-CE9C-42D5-8C1B-5AA218A6EA14}" type="presParOf" srcId="{D2F4C942-A396-44BA-B527-94AEAEDC6C04}" destId="{7D387A98-3C3D-4F7E-9620-C9773BE6D58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9C155B-CDFB-4135-BE92-DD2BF2910DFD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B03722-2E36-4518-A711-323CF47C7FD1}">
      <dgm:prSet/>
      <dgm:spPr/>
      <dgm:t>
        <a:bodyPr/>
        <a:lstStyle/>
        <a:p>
          <a:pPr rtl="0"/>
          <a:r>
            <a:rPr lang="pt-BR" dirty="0" smtClean="0"/>
            <a:t>RISCO</a:t>
          </a:r>
          <a:endParaRPr lang="pt-BR" dirty="0"/>
        </a:p>
      </dgm:t>
    </dgm:pt>
    <dgm:pt modelId="{15135A38-9EF9-485C-B901-4AEE42DB330B}" type="parTrans" cxnId="{28FD3CC5-D07D-4748-9A0C-663E1C691AF9}">
      <dgm:prSet/>
      <dgm:spPr/>
      <dgm:t>
        <a:bodyPr/>
        <a:lstStyle/>
        <a:p>
          <a:endParaRPr lang="pt-BR"/>
        </a:p>
      </dgm:t>
    </dgm:pt>
    <dgm:pt modelId="{6ED7183E-EE59-453C-8433-F8A818EEE88D}" type="sibTrans" cxnId="{28FD3CC5-D07D-4748-9A0C-663E1C691AF9}">
      <dgm:prSet/>
      <dgm:spPr/>
      <dgm:t>
        <a:bodyPr/>
        <a:lstStyle/>
        <a:p>
          <a:endParaRPr lang="pt-BR"/>
        </a:p>
      </dgm:t>
    </dgm:pt>
    <dgm:pt modelId="{30F06C33-47C5-4270-8E96-05FB6870035F}">
      <dgm:prSet/>
      <dgm:spPr/>
      <dgm:t>
        <a:bodyPr/>
        <a:lstStyle/>
        <a:p>
          <a:pPr rtl="0"/>
          <a:r>
            <a:rPr lang="pt-BR" dirty="0" smtClean="0"/>
            <a:t>DENTES</a:t>
          </a:r>
          <a:endParaRPr lang="pt-BR" dirty="0"/>
        </a:p>
      </dgm:t>
    </dgm:pt>
    <dgm:pt modelId="{2ADF3BF0-8DF9-47D9-82D3-C4B52E7474A1}" type="parTrans" cxnId="{15949B75-7ED5-4729-9EC5-BEC7C5CB6E6E}">
      <dgm:prSet/>
      <dgm:spPr/>
      <dgm:t>
        <a:bodyPr/>
        <a:lstStyle/>
        <a:p>
          <a:endParaRPr lang="pt-BR"/>
        </a:p>
      </dgm:t>
    </dgm:pt>
    <dgm:pt modelId="{2A9D91F9-FE90-40C6-B0B7-56AA858E164C}" type="sibTrans" cxnId="{15949B75-7ED5-4729-9EC5-BEC7C5CB6E6E}">
      <dgm:prSet/>
      <dgm:spPr/>
      <dgm:t>
        <a:bodyPr/>
        <a:lstStyle/>
        <a:p>
          <a:endParaRPr lang="pt-BR"/>
        </a:p>
      </dgm:t>
    </dgm:pt>
    <dgm:pt modelId="{CF62988B-455D-4271-85D0-334DEA79D836}">
      <dgm:prSet/>
      <dgm:spPr/>
      <dgm:t>
        <a:bodyPr/>
        <a:lstStyle/>
        <a:p>
          <a:pPr rtl="0"/>
          <a:r>
            <a:rPr lang="pt-BR" dirty="0" smtClean="0"/>
            <a:t>Demência por todas as causas (p &lt; 0,001)</a:t>
          </a:r>
          <a:endParaRPr lang="pt-BR" dirty="0"/>
        </a:p>
      </dgm:t>
    </dgm:pt>
    <dgm:pt modelId="{633F5D4A-3617-418E-AE97-43E4E288E0BD}" type="parTrans" cxnId="{04CEDAF7-9B9B-406E-9D74-3441BFB7B70B}">
      <dgm:prSet/>
      <dgm:spPr/>
      <dgm:t>
        <a:bodyPr/>
        <a:lstStyle/>
        <a:p>
          <a:endParaRPr lang="pt-BR"/>
        </a:p>
      </dgm:t>
    </dgm:pt>
    <dgm:pt modelId="{80CC98CA-4540-4884-88B5-F9D596CEC113}" type="sibTrans" cxnId="{04CEDAF7-9B9B-406E-9D74-3441BFB7B70B}">
      <dgm:prSet/>
      <dgm:spPr/>
      <dgm:t>
        <a:bodyPr/>
        <a:lstStyle/>
        <a:p>
          <a:endParaRPr lang="pt-BR"/>
        </a:p>
      </dgm:t>
    </dgm:pt>
    <dgm:pt modelId="{4D367F6E-D92F-459A-984C-85860E89ECA6}">
      <dgm:prSet/>
      <dgm:spPr/>
      <dgm:t>
        <a:bodyPr/>
        <a:lstStyle/>
        <a:p>
          <a:pPr rtl="0"/>
          <a:r>
            <a:rPr lang="pt-BR" dirty="0" smtClean="0"/>
            <a:t>Perda de dentes mesmo após ajuste para </a:t>
          </a:r>
          <a:r>
            <a:rPr lang="pt-BR" dirty="0" err="1" smtClean="0"/>
            <a:t>covariáveis</a:t>
          </a:r>
          <a:endParaRPr lang="pt-BR" dirty="0"/>
        </a:p>
      </dgm:t>
    </dgm:pt>
    <dgm:pt modelId="{E9A01D95-C287-4E1C-B280-E234613DBDFD}" type="parTrans" cxnId="{AA6F1EC0-17CC-4BB1-B1C6-3060C3CC3E14}">
      <dgm:prSet/>
      <dgm:spPr/>
      <dgm:t>
        <a:bodyPr/>
        <a:lstStyle/>
        <a:p>
          <a:endParaRPr lang="pt-BR"/>
        </a:p>
      </dgm:t>
    </dgm:pt>
    <dgm:pt modelId="{CC73FBC2-428E-4718-B809-52239E18BCC5}" type="sibTrans" cxnId="{AA6F1EC0-17CC-4BB1-B1C6-3060C3CC3E14}">
      <dgm:prSet/>
      <dgm:spPr/>
      <dgm:t>
        <a:bodyPr/>
        <a:lstStyle/>
        <a:p>
          <a:endParaRPr lang="pt-BR"/>
        </a:p>
      </dgm:t>
    </dgm:pt>
    <dgm:pt modelId="{EB59A500-A637-476B-B188-B7CC9F70A720}" type="pres">
      <dgm:prSet presAssocID="{B09C155B-CDFB-4135-BE92-DD2BF2910DFD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DE41103-BF26-4879-BAC5-501C77340F18}" type="pres">
      <dgm:prSet presAssocID="{B09C155B-CDFB-4135-BE92-DD2BF2910DFD}" presName="Background" presStyleLbl="node1" presStyleIdx="0" presStyleCnt="1"/>
      <dgm:spPr/>
    </dgm:pt>
    <dgm:pt modelId="{05648034-468B-4488-B938-AC552F989AFB}" type="pres">
      <dgm:prSet presAssocID="{B09C155B-CDFB-4135-BE92-DD2BF2910DFD}" presName="Divider" presStyleLbl="callout" presStyleIdx="0" presStyleCnt="1"/>
      <dgm:spPr/>
    </dgm:pt>
    <dgm:pt modelId="{3D0BD6E4-0F4F-48A0-AA51-175C82469550}" type="pres">
      <dgm:prSet presAssocID="{B09C155B-CDFB-4135-BE92-DD2BF2910DFD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2B12EB-0BA6-4796-8851-D8E7ABC9D594}" type="pres">
      <dgm:prSet presAssocID="{B09C155B-CDFB-4135-BE92-DD2BF2910DFD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30F785-5DC7-4887-81AF-EC73D88CD838}" type="pres">
      <dgm:prSet presAssocID="{B09C155B-CDFB-4135-BE92-DD2BF2910DFD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0533A5BF-9CD1-4D41-BD7E-4926E9A18081}" type="pres">
      <dgm:prSet presAssocID="{B09C155B-CDFB-4135-BE92-DD2BF2910DFD}" presName="ParentShape1" presStyleLbl="alignImgPlace1" presStyleIdx="0" presStyleCnt="2">
        <dgm:presLayoutVars/>
      </dgm:prSet>
      <dgm:spPr/>
      <dgm:t>
        <a:bodyPr/>
        <a:lstStyle/>
        <a:p>
          <a:endParaRPr lang="pt-BR"/>
        </a:p>
      </dgm:t>
    </dgm:pt>
    <dgm:pt modelId="{C42A5884-B110-4C14-A856-BAA397429305}" type="pres">
      <dgm:prSet presAssocID="{B09C155B-CDFB-4135-BE92-DD2BF2910DFD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A04E81CA-FE83-4A1F-AC6B-1C894AE954A1}" type="pres">
      <dgm:prSet presAssocID="{B09C155B-CDFB-4135-BE92-DD2BF2910DFD}" presName="ParentShape2" presStyleLbl="alignImgPlace1" presStyleIdx="1" presStyleCnt="2">
        <dgm:presLayoutVars/>
      </dgm:prSet>
      <dgm:spPr/>
      <dgm:t>
        <a:bodyPr/>
        <a:lstStyle/>
        <a:p>
          <a:endParaRPr lang="pt-BR"/>
        </a:p>
      </dgm:t>
    </dgm:pt>
  </dgm:ptLst>
  <dgm:cxnLst>
    <dgm:cxn modelId="{ACBE5B5E-0C66-45ED-9BC2-DDA0AA2B8B09}" type="presOf" srcId="{B09C155B-CDFB-4135-BE92-DD2BF2910DFD}" destId="{EB59A500-A637-476B-B188-B7CC9F70A720}" srcOrd="0" destOrd="0" presId="urn:microsoft.com/office/officeart/2009/3/layout/OpposingIdeas"/>
    <dgm:cxn modelId="{9954E206-3F61-4AFD-B3F4-3B23FACA5821}" type="presOf" srcId="{E1B03722-2E36-4518-A711-323CF47C7FD1}" destId="{6A30F785-5DC7-4887-81AF-EC73D88CD838}" srcOrd="0" destOrd="0" presId="urn:microsoft.com/office/officeart/2009/3/layout/OpposingIdeas"/>
    <dgm:cxn modelId="{AA6F1EC0-17CC-4BB1-B1C6-3060C3CC3E14}" srcId="{30F06C33-47C5-4270-8E96-05FB6870035F}" destId="{4D367F6E-D92F-459A-984C-85860E89ECA6}" srcOrd="0" destOrd="0" parTransId="{E9A01D95-C287-4E1C-B280-E234613DBDFD}" sibTransId="{CC73FBC2-428E-4718-B809-52239E18BCC5}"/>
    <dgm:cxn modelId="{8BAB4B94-A8F8-4004-B942-2D88E898A5D4}" type="presOf" srcId="{E1B03722-2E36-4518-A711-323CF47C7FD1}" destId="{0533A5BF-9CD1-4D41-BD7E-4926E9A18081}" srcOrd="1" destOrd="0" presId="urn:microsoft.com/office/officeart/2009/3/layout/OpposingIdeas"/>
    <dgm:cxn modelId="{FBD844D5-06BC-4429-8D7A-E7D1D318D2DA}" type="presOf" srcId="{4D367F6E-D92F-459A-984C-85860E89ECA6}" destId="{A12B12EB-0BA6-4796-8851-D8E7ABC9D594}" srcOrd="0" destOrd="0" presId="urn:microsoft.com/office/officeart/2009/3/layout/OpposingIdeas"/>
    <dgm:cxn modelId="{28FD3CC5-D07D-4748-9A0C-663E1C691AF9}" srcId="{B09C155B-CDFB-4135-BE92-DD2BF2910DFD}" destId="{E1B03722-2E36-4518-A711-323CF47C7FD1}" srcOrd="0" destOrd="0" parTransId="{15135A38-9EF9-485C-B901-4AEE42DB330B}" sibTransId="{6ED7183E-EE59-453C-8433-F8A818EEE88D}"/>
    <dgm:cxn modelId="{C4348BF9-1D65-4EC1-B0C1-9B376C7D3B6F}" type="presOf" srcId="{30F06C33-47C5-4270-8E96-05FB6870035F}" destId="{A04E81CA-FE83-4A1F-AC6B-1C894AE954A1}" srcOrd="1" destOrd="0" presId="urn:microsoft.com/office/officeart/2009/3/layout/OpposingIdeas"/>
    <dgm:cxn modelId="{04CEDAF7-9B9B-406E-9D74-3441BFB7B70B}" srcId="{E1B03722-2E36-4518-A711-323CF47C7FD1}" destId="{CF62988B-455D-4271-85D0-334DEA79D836}" srcOrd="0" destOrd="0" parTransId="{633F5D4A-3617-418E-AE97-43E4E288E0BD}" sibTransId="{80CC98CA-4540-4884-88B5-F9D596CEC113}"/>
    <dgm:cxn modelId="{3897173E-49CF-4895-85BC-4A24CD8F8E3A}" type="presOf" srcId="{30F06C33-47C5-4270-8E96-05FB6870035F}" destId="{C42A5884-B110-4C14-A856-BAA397429305}" srcOrd="0" destOrd="0" presId="urn:microsoft.com/office/officeart/2009/3/layout/OpposingIdeas"/>
    <dgm:cxn modelId="{FFDC1E91-83F7-477D-B9D5-BB916797B3EA}" type="presOf" srcId="{CF62988B-455D-4271-85D0-334DEA79D836}" destId="{3D0BD6E4-0F4F-48A0-AA51-175C82469550}" srcOrd="0" destOrd="0" presId="urn:microsoft.com/office/officeart/2009/3/layout/OpposingIdeas"/>
    <dgm:cxn modelId="{15949B75-7ED5-4729-9EC5-BEC7C5CB6E6E}" srcId="{B09C155B-CDFB-4135-BE92-DD2BF2910DFD}" destId="{30F06C33-47C5-4270-8E96-05FB6870035F}" srcOrd="1" destOrd="0" parTransId="{2ADF3BF0-8DF9-47D9-82D3-C4B52E7474A1}" sibTransId="{2A9D91F9-FE90-40C6-B0B7-56AA858E164C}"/>
    <dgm:cxn modelId="{AC4622A4-108C-4BCB-B5C1-3E27967FEEA7}" type="presParOf" srcId="{EB59A500-A637-476B-B188-B7CC9F70A720}" destId="{3DE41103-BF26-4879-BAC5-501C77340F18}" srcOrd="0" destOrd="0" presId="urn:microsoft.com/office/officeart/2009/3/layout/OpposingIdeas"/>
    <dgm:cxn modelId="{62BFD6D5-AF37-4D3A-B534-01E0D038C38F}" type="presParOf" srcId="{EB59A500-A637-476B-B188-B7CC9F70A720}" destId="{05648034-468B-4488-B938-AC552F989AFB}" srcOrd="1" destOrd="0" presId="urn:microsoft.com/office/officeart/2009/3/layout/OpposingIdeas"/>
    <dgm:cxn modelId="{61D37EE1-ED55-4B0A-A455-104CCD9BA612}" type="presParOf" srcId="{EB59A500-A637-476B-B188-B7CC9F70A720}" destId="{3D0BD6E4-0F4F-48A0-AA51-175C82469550}" srcOrd="2" destOrd="0" presId="urn:microsoft.com/office/officeart/2009/3/layout/OpposingIdeas"/>
    <dgm:cxn modelId="{D8DB1ACD-7E71-4A95-B290-9691E59208D6}" type="presParOf" srcId="{EB59A500-A637-476B-B188-B7CC9F70A720}" destId="{A12B12EB-0BA6-4796-8851-D8E7ABC9D594}" srcOrd="3" destOrd="0" presId="urn:microsoft.com/office/officeart/2009/3/layout/OpposingIdeas"/>
    <dgm:cxn modelId="{327117F8-C139-4E9D-B0B4-9E4F0B93722A}" type="presParOf" srcId="{EB59A500-A637-476B-B188-B7CC9F70A720}" destId="{6A30F785-5DC7-4887-81AF-EC73D88CD838}" srcOrd="4" destOrd="0" presId="urn:microsoft.com/office/officeart/2009/3/layout/OpposingIdeas"/>
    <dgm:cxn modelId="{76E961C9-5625-42CB-8778-09BB37CBBE9F}" type="presParOf" srcId="{EB59A500-A637-476B-B188-B7CC9F70A720}" destId="{0533A5BF-9CD1-4D41-BD7E-4926E9A18081}" srcOrd="5" destOrd="0" presId="urn:microsoft.com/office/officeart/2009/3/layout/OpposingIdeas"/>
    <dgm:cxn modelId="{34176C15-C4EB-4EAC-8B6D-B3D2AE4CC124}" type="presParOf" srcId="{EB59A500-A637-476B-B188-B7CC9F70A720}" destId="{C42A5884-B110-4C14-A856-BAA397429305}" srcOrd="6" destOrd="0" presId="urn:microsoft.com/office/officeart/2009/3/layout/OpposingIdeas"/>
    <dgm:cxn modelId="{25182CCB-430B-4AB8-A2CF-79E3B6939579}" type="presParOf" srcId="{EB59A500-A637-476B-B188-B7CC9F70A720}" destId="{A04E81CA-FE83-4A1F-AC6B-1C894AE954A1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EBC231-29B5-4CE5-93E7-CB36C786193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6A1CFB2-3150-4475-913B-AAC47BFF840C}">
      <dgm:prSet/>
      <dgm:spPr/>
      <dgm:t>
        <a:bodyPr/>
        <a:lstStyle/>
        <a:p>
          <a:pPr rtl="0"/>
          <a:r>
            <a:rPr lang="pt-BR" dirty="0" smtClean="0"/>
            <a:t>&gt; 20 dentes (referência)</a:t>
          </a:r>
          <a:endParaRPr lang="pt-BR" dirty="0"/>
        </a:p>
      </dgm:t>
    </dgm:pt>
    <dgm:pt modelId="{8CD2D504-88EB-4FB8-8532-1B18E645B039}" type="parTrans" cxnId="{CCDDC680-4A17-4684-8C52-839422BE3C32}">
      <dgm:prSet/>
      <dgm:spPr/>
      <dgm:t>
        <a:bodyPr/>
        <a:lstStyle/>
        <a:p>
          <a:endParaRPr lang="pt-BR"/>
        </a:p>
      </dgm:t>
    </dgm:pt>
    <dgm:pt modelId="{5F1191A6-55D5-4C7B-A748-ACF7054FD9C0}" type="sibTrans" cxnId="{CCDDC680-4A17-4684-8C52-839422BE3C32}">
      <dgm:prSet/>
      <dgm:spPr/>
      <dgm:t>
        <a:bodyPr/>
        <a:lstStyle/>
        <a:p>
          <a:endParaRPr lang="pt-BR"/>
        </a:p>
      </dgm:t>
    </dgm:pt>
    <dgm:pt modelId="{446056F3-CFC2-4D67-87B4-8F6F7730900B}">
      <dgm:prSet/>
      <dgm:spPr/>
      <dgm:t>
        <a:bodyPr/>
        <a:lstStyle/>
        <a:p>
          <a:pPr rtl="0"/>
          <a:r>
            <a:rPr lang="pt-PT" b="1" dirty="0" smtClean="0"/>
            <a:t>10 a 19 dentes </a:t>
          </a:r>
          <a:r>
            <a:rPr lang="pt-PT" dirty="0" smtClean="0"/>
            <a:t>(HR 1,62, IC95 1,06-2,46)</a:t>
          </a:r>
          <a:endParaRPr lang="pt-BR" dirty="0"/>
        </a:p>
      </dgm:t>
    </dgm:pt>
    <dgm:pt modelId="{1302612A-AED7-40B6-9344-1CA9E1BCEA8D}" type="parTrans" cxnId="{31C95297-74CD-48ED-A6D3-4CE389675C87}">
      <dgm:prSet/>
      <dgm:spPr/>
      <dgm:t>
        <a:bodyPr/>
        <a:lstStyle/>
        <a:p>
          <a:endParaRPr lang="pt-BR"/>
        </a:p>
      </dgm:t>
    </dgm:pt>
    <dgm:pt modelId="{520F8CAC-33A7-4600-8367-BF8C6470A62A}" type="sibTrans" cxnId="{31C95297-74CD-48ED-A6D3-4CE389675C87}">
      <dgm:prSet/>
      <dgm:spPr/>
      <dgm:t>
        <a:bodyPr/>
        <a:lstStyle/>
        <a:p>
          <a:endParaRPr lang="pt-BR"/>
        </a:p>
      </dgm:t>
    </dgm:pt>
    <dgm:pt modelId="{131520FF-32B3-4227-8F1B-D0CEBE1000B6}">
      <dgm:prSet/>
      <dgm:spPr/>
      <dgm:t>
        <a:bodyPr/>
        <a:lstStyle/>
        <a:p>
          <a:pPr rtl="0"/>
          <a:r>
            <a:rPr lang="pt-PT" b="1" dirty="0" smtClean="0"/>
            <a:t>sem dentes </a:t>
          </a:r>
          <a:r>
            <a:rPr lang="pt-PT" dirty="0" smtClean="0"/>
            <a:t>(HR 1,63, IC 95% 0,95–2,80)</a:t>
          </a:r>
          <a:endParaRPr lang="pt-BR" dirty="0"/>
        </a:p>
      </dgm:t>
    </dgm:pt>
    <dgm:pt modelId="{82AE349E-A7C8-46DD-A554-C784B408E997}" type="parTrans" cxnId="{76C79878-F011-4597-977A-DDE2DA3F87D7}">
      <dgm:prSet/>
      <dgm:spPr/>
      <dgm:t>
        <a:bodyPr/>
        <a:lstStyle/>
        <a:p>
          <a:endParaRPr lang="pt-BR"/>
        </a:p>
      </dgm:t>
    </dgm:pt>
    <dgm:pt modelId="{F64CA95E-2621-4D51-A012-C7BDF78A1577}" type="sibTrans" cxnId="{76C79878-F011-4597-977A-DDE2DA3F87D7}">
      <dgm:prSet/>
      <dgm:spPr/>
      <dgm:t>
        <a:bodyPr/>
        <a:lstStyle/>
        <a:p>
          <a:endParaRPr lang="pt-BR"/>
        </a:p>
      </dgm:t>
    </dgm:pt>
    <dgm:pt modelId="{52399D7C-E4B0-4EB2-A2A7-F6E08B32E308}">
      <dgm:prSet/>
      <dgm:spPr/>
      <dgm:t>
        <a:bodyPr/>
        <a:lstStyle/>
        <a:p>
          <a:pPr rtl="0"/>
          <a:r>
            <a:rPr lang="pt-PT" b="1" dirty="0" smtClean="0"/>
            <a:t>um a nove dentes </a:t>
          </a:r>
          <a:r>
            <a:rPr lang="pt-PT" dirty="0" smtClean="0"/>
            <a:t>(HR 1,81, IC 95% 1,11–2,94)</a:t>
          </a:r>
          <a:endParaRPr lang="pt-BR" dirty="0"/>
        </a:p>
      </dgm:t>
    </dgm:pt>
    <dgm:pt modelId="{3B8B7209-A981-41D3-88D6-CF25214A1F96}" type="parTrans" cxnId="{20400B4F-3317-4A28-886B-4A9B4C14CF31}">
      <dgm:prSet/>
      <dgm:spPr/>
      <dgm:t>
        <a:bodyPr/>
        <a:lstStyle/>
        <a:p>
          <a:endParaRPr lang="pt-BR"/>
        </a:p>
      </dgm:t>
    </dgm:pt>
    <dgm:pt modelId="{95AFD798-0821-4412-B8E9-FAE10C0D5BE5}" type="sibTrans" cxnId="{20400B4F-3317-4A28-886B-4A9B4C14CF31}">
      <dgm:prSet/>
      <dgm:spPr/>
      <dgm:t>
        <a:bodyPr/>
        <a:lstStyle/>
        <a:p>
          <a:endParaRPr lang="pt-BR"/>
        </a:p>
      </dgm:t>
    </dgm:pt>
    <dgm:pt modelId="{99C1CC29-DFCD-4B16-8787-88497E49957F}" type="pres">
      <dgm:prSet presAssocID="{08EBC231-29B5-4CE5-93E7-CB36C786193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50A3C0C-79B8-4CF5-8B6F-DAE988C6ED1D}" type="pres">
      <dgm:prSet presAssocID="{08EBC231-29B5-4CE5-93E7-CB36C7861937}" presName="arrow" presStyleLbl="bgShp" presStyleIdx="0" presStyleCnt="1"/>
      <dgm:spPr/>
    </dgm:pt>
    <dgm:pt modelId="{9FFC654E-059A-4108-A35F-4F8507297CC9}" type="pres">
      <dgm:prSet presAssocID="{08EBC231-29B5-4CE5-93E7-CB36C7861937}" presName="arrowDiagram4" presStyleCnt="0"/>
      <dgm:spPr/>
    </dgm:pt>
    <dgm:pt modelId="{13494B3C-7C23-4D95-A426-158DCCE28F47}" type="pres">
      <dgm:prSet presAssocID="{96A1CFB2-3150-4475-913B-AAC47BFF840C}" presName="bullet4a" presStyleLbl="node1" presStyleIdx="0" presStyleCnt="4"/>
      <dgm:spPr/>
    </dgm:pt>
    <dgm:pt modelId="{565B1929-30F1-4DAB-A8FA-2BCB20F4DD09}" type="pres">
      <dgm:prSet presAssocID="{96A1CFB2-3150-4475-913B-AAC47BFF840C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24410B-7045-48E4-A0F1-98CD08D1E8AC}" type="pres">
      <dgm:prSet presAssocID="{446056F3-CFC2-4D67-87B4-8F6F7730900B}" presName="bullet4b" presStyleLbl="node1" presStyleIdx="1" presStyleCnt="4"/>
      <dgm:spPr/>
    </dgm:pt>
    <dgm:pt modelId="{F1D4155A-D89E-4570-90D5-4B92B43C4519}" type="pres">
      <dgm:prSet presAssocID="{446056F3-CFC2-4D67-87B4-8F6F7730900B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DD4D9F-C4B7-462A-847D-402B76032EF2}" type="pres">
      <dgm:prSet presAssocID="{131520FF-32B3-4227-8F1B-D0CEBE1000B6}" presName="bullet4c" presStyleLbl="node1" presStyleIdx="2" presStyleCnt="4"/>
      <dgm:spPr/>
    </dgm:pt>
    <dgm:pt modelId="{275B8291-C828-4EBC-A358-95EDADEF0E5C}" type="pres">
      <dgm:prSet presAssocID="{131520FF-32B3-4227-8F1B-D0CEBE1000B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A4C7F7-72A0-4CC3-AE58-EA472E2670A9}" type="pres">
      <dgm:prSet presAssocID="{52399D7C-E4B0-4EB2-A2A7-F6E08B32E308}" presName="bullet4d" presStyleLbl="node1" presStyleIdx="3" presStyleCnt="4"/>
      <dgm:spPr/>
    </dgm:pt>
    <dgm:pt modelId="{29764FC4-0FCB-473E-B397-7DAD3AE4B963}" type="pres">
      <dgm:prSet presAssocID="{52399D7C-E4B0-4EB2-A2A7-F6E08B32E308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62765A-21F7-43CB-AD61-595F084FDD71}" type="presOf" srcId="{446056F3-CFC2-4D67-87B4-8F6F7730900B}" destId="{F1D4155A-D89E-4570-90D5-4B92B43C4519}" srcOrd="0" destOrd="0" presId="urn:microsoft.com/office/officeart/2005/8/layout/arrow2"/>
    <dgm:cxn modelId="{40FA7376-05E2-472C-87B6-391A7327ECC3}" type="presOf" srcId="{96A1CFB2-3150-4475-913B-AAC47BFF840C}" destId="{565B1929-30F1-4DAB-A8FA-2BCB20F4DD09}" srcOrd="0" destOrd="0" presId="urn:microsoft.com/office/officeart/2005/8/layout/arrow2"/>
    <dgm:cxn modelId="{F98D6FBF-981A-46E9-8552-AB9C4332A759}" type="presOf" srcId="{52399D7C-E4B0-4EB2-A2A7-F6E08B32E308}" destId="{29764FC4-0FCB-473E-B397-7DAD3AE4B963}" srcOrd="0" destOrd="0" presId="urn:microsoft.com/office/officeart/2005/8/layout/arrow2"/>
    <dgm:cxn modelId="{CCDDC680-4A17-4684-8C52-839422BE3C32}" srcId="{08EBC231-29B5-4CE5-93E7-CB36C7861937}" destId="{96A1CFB2-3150-4475-913B-AAC47BFF840C}" srcOrd="0" destOrd="0" parTransId="{8CD2D504-88EB-4FB8-8532-1B18E645B039}" sibTransId="{5F1191A6-55D5-4C7B-A748-ACF7054FD9C0}"/>
    <dgm:cxn modelId="{0DCA4826-0494-48AE-ADA2-AA4ABD690D6A}" type="presOf" srcId="{131520FF-32B3-4227-8F1B-D0CEBE1000B6}" destId="{275B8291-C828-4EBC-A358-95EDADEF0E5C}" srcOrd="0" destOrd="0" presId="urn:microsoft.com/office/officeart/2005/8/layout/arrow2"/>
    <dgm:cxn modelId="{76C79878-F011-4597-977A-DDE2DA3F87D7}" srcId="{08EBC231-29B5-4CE5-93E7-CB36C7861937}" destId="{131520FF-32B3-4227-8F1B-D0CEBE1000B6}" srcOrd="2" destOrd="0" parTransId="{82AE349E-A7C8-46DD-A554-C784B408E997}" sibTransId="{F64CA95E-2621-4D51-A012-C7BDF78A1577}"/>
    <dgm:cxn modelId="{31C95297-74CD-48ED-A6D3-4CE389675C87}" srcId="{08EBC231-29B5-4CE5-93E7-CB36C7861937}" destId="{446056F3-CFC2-4D67-87B4-8F6F7730900B}" srcOrd="1" destOrd="0" parTransId="{1302612A-AED7-40B6-9344-1CA9E1BCEA8D}" sibTransId="{520F8CAC-33A7-4600-8367-BF8C6470A62A}"/>
    <dgm:cxn modelId="{20400B4F-3317-4A28-886B-4A9B4C14CF31}" srcId="{08EBC231-29B5-4CE5-93E7-CB36C7861937}" destId="{52399D7C-E4B0-4EB2-A2A7-F6E08B32E308}" srcOrd="3" destOrd="0" parTransId="{3B8B7209-A981-41D3-88D6-CF25214A1F96}" sibTransId="{95AFD798-0821-4412-B8E9-FAE10C0D5BE5}"/>
    <dgm:cxn modelId="{E5A03F8F-CEFF-4535-A996-B9B1F80A3CDA}" type="presOf" srcId="{08EBC231-29B5-4CE5-93E7-CB36C7861937}" destId="{99C1CC29-DFCD-4B16-8787-88497E49957F}" srcOrd="0" destOrd="0" presId="urn:microsoft.com/office/officeart/2005/8/layout/arrow2"/>
    <dgm:cxn modelId="{A6E2B43C-4A73-4D20-B766-6423A6FEF11B}" type="presParOf" srcId="{99C1CC29-DFCD-4B16-8787-88497E49957F}" destId="{D50A3C0C-79B8-4CF5-8B6F-DAE988C6ED1D}" srcOrd="0" destOrd="0" presId="urn:microsoft.com/office/officeart/2005/8/layout/arrow2"/>
    <dgm:cxn modelId="{263012D2-58C4-4B16-A76A-0446B1148C6C}" type="presParOf" srcId="{99C1CC29-DFCD-4B16-8787-88497E49957F}" destId="{9FFC654E-059A-4108-A35F-4F8507297CC9}" srcOrd="1" destOrd="0" presId="urn:microsoft.com/office/officeart/2005/8/layout/arrow2"/>
    <dgm:cxn modelId="{2813E6AD-54D7-40C6-B953-1A5EB887CB44}" type="presParOf" srcId="{9FFC654E-059A-4108-A35F-4F8507297CC9}" destId="{13494B3C-7C23-4D95-A426-158DCCE28F47}" srcOrd="0" destOrd="0" presId="urn:microsoft.com/office/officeart/2005/8/layout/arrow2"/>
    <dgm:cxn modelId="{FD7F898C-8E1E-499A-8DA6-611769641EC1}" type="presParOf" srcId="{9FFC654E-059A-4108-A35F-4F8507297CC9}" destId="{565B1929-30F1-4DAB-A8FA-2BCB20F4DD09}" srcOrd="1" destOrd="0" presId="urn:microsoft.com/office/officeart/2005/8/layout/arrow2"/>
    <dgm:cxn modelId="{FD047FFA-37D1-463F-B692-67B2C562E4F2}" type="presParOf" srcId="{9FFC654E-059A-4108-A35F-4F8507297CC9}" destId="{D624410B-7045-48E4-A0F1-98CD08D1E8AC}" srcOrd="2" destOrd="0" presId="urn:microsoft.com/office/officeart/2005/8/layout/arrow2"/>
    <dgm:cxn modelId="{550D8BBD-778C-424D-A37A-ACC0F9EE0941}" type="presParOf" srcId="{9FFC654E-059A-4108-A35F-4F8507297CC9}" destId="{F1D4155A-D89E-4570-90D5-4B92B43C4519}" srcOrd="3" destOrd="0" presId="urn:microsoft.com/office/officeart/2005/8/layout/arrow2"/>
    <dgm:cxn modelId="{FD6B6499-100B-43EA-B54C-5C85282171B4}" type="presParOf" srcId="{9FFC654E-059A-4108-A35F-4F8507297CC9}" destId="{C7DD4D9F-C4B7-462A-847D-402B76032EF2}" srcOrd="4" destOrd="0" presId="urn:microsoft.com/office/officeart/2005/8/layout/arrow2"/>
    <dgm:cxn modelId="{1EA83F3A-31F5-43B4-BC5A-5AB781510A9F}" type="presParOf" srcId="{9FFC654E-059A-4108-A35F-4F8507297CC9}" destId="{275B8291-C828-4EBC-A358-95EDADEF0E5C}" srcOrd="5" destOrd="0" presId="urn:microsoft.com/office/officeart/2005/8/layout/arrow2"/>
    <dgm:cxn modelId="{530C81CF-CF1D-4522-8141-327818E0CB68}" type="presParOf" srcId="{9FFC654E-059A-4108-A35F-4F8507297CC9}" destId="{6AA4C7F7-72A0-4CC3-AE58-EA472E2670A9}" srcOrd="6" destOrd="0" presId="urn:microsoft.com/office/officeart/2005/8/layout/arrow2"/>
    <dgm:cxn modelId="{9ADE3FD3-EA02-4518-B561-DE7565F327AD}" type="presParOf" srcId="{9FFC654E-059A-4108-A35F-4F8507297CC9}" destId="{29764FC4-0FCB-473E-B397-7DAD3AE4B96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8036F8-EB64-4C7D-A5B8-D045D9388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3C94D9-F561-429C-B528-905F68AEC57F}">
      <dgm:prSet/>
      <dgm:spPr/>
      <dgm:t>
        <a:bodyPr/>
        <a:lstStyle/>
        <a:p>
          <a:pPr rtl="0"/>
          <a:r>
            <a:rPr lang="pt-BR" dirty="0" smtClean="0"/>
            <a:t>Mastigação normal aumenta o fluxo sanguíneo cerebral, a ativação da área cortical e os níveis de oxigênio no sangue</a:t>
          </a:r>
          <a:endParaRPr lang="pt-BR" dirty="0"/>
        </a:p>
      </dgm:t>
    </dgm:pt>
    <dgm:pt modelId="{CEFB2265-654C-4467-9549-D33206A2341D}" type="parTrans" cxnId="{1522F6E7-0A90-4080-846B-908D33F06D22}">
      <dgm:prSet/>
      <dgm:spPr/>
      <dgm:t>
        <a:bodyPr/>
        <a:lstStyle/>
        <a:p>
          <a:endParaRPr lang="pt-BR"/>
        </a:p>
      </dgm:t>
    </dgm:pt>
    <dgm:pt modelId="{7AC5E24F-826D-48F8-BB82-C24B738583A4}" type="sibTrans" cxnId="{1522F6E7-0A90-4080-846B-908D33F06D22}">
      <dgm:prSet/>
      <dgm:spPr/>
      <dgm:t>
        <a:bodyPr/>
        <a:lstStyle/>
        <a:p>
          <a:endParaRPr lang="pt-BR"/>
        </a:p>
      </dgm:t>
    </dgm:pt>
    <dgm:pt modelId="{6C474825-15C1-4DEA-A1B3-D4FA3B6A2CB8}">
      <dgm:prSet/>
      <dgm:spPr/>
      <dgm:t>
        <a:bodyPr/>
        <a:lstStyle/>
        <a:p>
          <a:pPr rtl="0"/>
          <a:r>
            <a:rPr lang="pt-BR" dirty="0" smtClean="0"/>
            <a:t>Perda de dentes </a:t>
          </a:r>
          <a:r>
            <a:rPr lang="pt-BR" dirty="0" smtClean="0">
              <a:sym typeface="Wingdings" panose="05000000000000000000" pitchFamily="2" charset="2"/>
            </a:rPr>
            <a:t></a:t>
          </a:r>
          <a:r>
            <a:rPr lang="pt-BR" dirty="0" smtClean="0"/>
            <a:t> mudanças na dieta </a:t>
          </a:r>
          <a:r>
            <a:rPr lang="pt-BR" dirty="0" smtClean="0">
              <a:sym typeface="Wingdings" panose="05000000000000000000" pitchFamily="2" charset="2"/>
            </a:rPr>
            <a:t></a:t>
          </a:r>
          <a:r>
            <a:rPr lang="pt-BR" dirty="0" smtClean="0"/>
            <a:t> risco de demência.</a:t>
          </a:r>
          <a:endParaRPr lang="pt-BR" dirty="0"/>
        </a:p>
      </dgm:t>
    </dgm:pt>
    <dgm:pt modelId="{B4427EE2-7D64-4784-859E-5A891C81A929}" type="parTrans" cxnId="{5873A7F1-566E-4D1F-9C7E-308724FAEBBE}">
      <dgm:prSet/>
      <dgm:spPr/>
      <dgm:t>
        <a:bodyPr/>
        <a:lstStyle/>
        <a:p>
          <a:endParaRPr lang="pt-BR"/>
        </a:p>
      </dgm:t>
    </dgm:pt>
    <dgm:pt modelId="{4FC1A061-8194-42A8-BBAF-09F8063AB414}" type="sibTrans" cxnId="{5873A7F1-566E-4D1F-9C7E-308724FAEBBE}">
      <dgm:prSet/>
      <dgm:spPr/>
      <dgm:t>
        <a:bodyPr/>
        <a:lstStyle/>
        <a:p>
          <a:endParaRPr lang="pt-BR"/>
        </a:p>
      </dgm:t>
    </dgm:pt>
    <dgm:pt modelId="{4288E383-5235-4BBF-ADCE-303B1D229D73}">
      <dgm:prSet/>
      <dgm:spPr/>
      <dgm:t>
        <a:bodyPr/>
        <a:lstStyle/>
        <a:p>
          <a:pPr rtl="0"/>
          <a:r>
            <a:rPr lang="pt-BR" dirty="0" smtClean="0"/>
            <a:t>Inflamação </a:t>
          </a:r>
          <a:r>
            <a:rPr lang="pt-BR" b="1" dirty="0" smtClean="0"/>
            <a:t>+</a:t>
          </a:r>
          <a:r>
            <a:rPr lang="pt-BR" dirty="0" smtClean="0"/>
            <a:t> doença periodontal </a:t>
          </a:r>
          <a:r>
            <a:rPr lang="pt-BR" b="1" dirty="0" smtClean="0"/>
            <a:t>=</a:t>
          </a:r>
          <a:r>
            <a:rPr lang="pt-BR" dirty="0" smtClean="0"/>
            <a:t> uma das principais causas de perda dentária em adultos </a:t>
          </a:r>
          <a:r>
            <a:rPr lang="pt-BR" dirty="0" smtClean="0">
              <a:sym typeface="Wingdings" panose="05000000000000000000" pitchFamily="2" charset="2"/>
            </a:rPr>
            <a:t></a:t>
          </a:r>
          <a:r>
            <a:rPr lang="pt-BR" dirty="0" smtClean="0"/>
            <a:t> poderia contribuir para a patogênese da </a:t>
          </a:r>
          <a:r>
            <a:rPr lang="pt-BR" dirty="0" err="1" smtClean="0"/>
            <a:t>DA</a:t>
          </a:r>
          <a:r>
            <a:rPr lang="pt-BR" dirty="0" smtClean="0"/>
            <a:t>.</a:t>
          </a:r>
          <a:endParaRPr lang="pt-BR" dirty="0"/>
        </a:p>
      </dgm:t>
    </dgm:pt>
    <dgm:pt modelId="{7B217F0E-2D56-4601-8248-E6B2CFDCD9AF}" type="parTrans" cxnId="{E1673AC3-8491-4FCC-A792-EE928B865756}">
      <dgm:prSet/>
      <dgm:spPr/>
      <dgm:t>
        <a:bodyPr/>
        <a:lstStyle/>
        <a:p>
          <a:endParaRPr lang="pt-BR"/>
        </a:p>
      </dgm:t>
    </dgm:pt>
    <dgm:pt modelId="{CF7B2F44-5C31-4175-8231-EB49A8389BC8}" type="sibTrans" cxnId="{E1673AC3-8491-4FCC-A792-EE928B865756}">
      <dgm:prSet/>
      <dgm:spPr/>
      <dgm:t>
        <a:bodyPr/>
        <a:lstStyle/>
        <a:p>
          <a:endParaRPr lang="pt-BR"/>
        </a:p>
      </dgm:t>
    </dgm:pt>
    <dgm:pt modelId="{EF46A5CB-BEBA-4342-8698-12D7CEFA58B2}">
      <dgm:prSet/>
      <dgm:spPr/>
      <dgm:t>
        <a:bodyPr/>
        <a:lstStyle/>
        <a:p>
          <a:pPr rtl="0"/>
          <a:r>
            <a:rPr lang="pt-BR" smtClean="0"/>
            <a:t>Perda </a:t>
          </a:r>
          <a:r>
            <a:rPr lang="pt-BR" dirty="0" smtClean="0"/>
            <a:t>dente</a:t>
          </a:r>
          <a:r>
            <a:rPr lang="pt-BR" dirty="0" smtClean="0">
              <a:sym typeface="Wingdings" panose="05000000000000000000" pitchFamily="2" charset="2"/>
            </a:rPr>
            <a:t></a:t>
          </a:r>
          <a:r>
            <a:rPr lang="pt-BR" dirty="0" smtClean="0"/>
            <a:t> Pior mastigação </a:t>
          </a:r>
          <a:r>
            <a:rPr lang="pt-BR" dirty="0" smtClean="0">
              <a:sym typeface="Wingdings" panose="05000000000000000000" pitchFamily="2" charset="2"/>
            </a:rPr>
            <a:t></a:t>
          </a:r>
          <a:r>
            <a:rPr lang="pt-BR" dirty="0" smtClean="0"/>
            <a:t> afetar função cerebral = pode resultar em desenvolvimento de demência. </a:t>
          </a:r>
          <a:endParaRPr lang="pt-BR" dirty="0"/>
        </a:p>
      </dgm:t>
    </dgm:pt>
    <dgm:pt modelId="{7BB8BC94-A664-497B-90E7-37D55FE4C030}" type="parTrans" cxnId="{39507D90-FCC5-4594-8963-39FADE4C4604}">
      <dgm:prSet/>
      <dgm:spPr/>
      <dgm:t>
        <a:bodyPr/>
        <a:lstStyle/>
        <a:p>
          <a:endParaRPr lang="pt-BR"/>
        </a:p>
      </dgm:t>
    </dgm:pt>
    <dgm:pt modelId="{A5B0B6E9-B762-4041-85E1-EE20935E4940}" type="sibTrans" cxnId="{39507D90-FCC5-4594-8963-39FADE4C4604}">
      <dgm:prSet/>
      <dgm:spPr/>
      <dgm:t>
        <a:bodyPr/>
        <a:lstStyle/>
        <a:p>
          <a:endParaRPr lang="pt-BR"/>
        </a:p>
      </dgm:t>
    </dgm:pt>
    <dgm:pt modelId="{5AED5610-377D-4214-99F4-08530C50D163}">
      <dgm:prSet/>
      <dgm:spPr/>
      <dgm:t>
        <a:bodyPr/>
        <a:lstStyle/>
        <a:p>
          <a:pPr rtl="0"/>
          <a:r>
            <a:rPr lang="pt-BR" dirty="0" smtClean="0"/>
            <a:t>Diminuição desempenho mastigatório devido à perda dentária </a:t>
          </a:r>
          <a:r>
            <a:rPr lang="pt-BR" dirty="0" smtClean="0">
              <a:sym typeface="Wingdings" panose="05000000000000000000" pitchFamily="2" charset="2"/>
            </a:rPr>
            <a:t></a:t>
          </a:r>
          <a:r>
            <a:rPr lang="pt-BR" dirty="0" smtClean="0"/>
            <a:t>estado nutricional ruim </a:t>
          </a:r>
          <a:r>
            <a:rPr lang="pt-BR" dirty="0" smtClean="0">
              <a:sym typeface="Wingdings" panose="05000000000000000000" pitchFamily="2" charset="2"/>
            </a:rPr>
            <a:t></a:t>
          </a:r>
          <a:r>
            <a:rPr lang="pt-BR" dirty="0" smtClean="0"/>
            <a:t> pode afetar o risco de demência. </a:t>
          </a:r>
          <a:endParaRPr lang="pt-BR" dirty="0"/>
        </a:p>
      </dgm:t>
    </dgm:pt>
    <dgm:pt modelId="{FAAC1100-15A3-430E-84D5-B969CE6B51C7}" type="parTrans" cxnId="{C360AEEE-1327-4481-90F4-3CB2B898805B}">
      <dgm:prSet/>
      <dgm:spPr/>
      <dgm:t>
        <a:bodyPr/>
        <a:lstStyle/>
        <a:p>
          <a:endParaRPr lang="pt-BR"/>
        </a:p>
      </dgm:t>
    </dgm:pt>
    <dgm:pt modelId="{9B4F2359-25E6-4DE2-AD68-BE10A3453D3D}" type="sibTrans" cxnId="{C360AEEE-1327-4481-90F4-3CB2B898805B}">
      <dgm:prSet/>
      <dgm:spPr/>
      <dgm:t>
        <a:bodyPr/>
        <a:lstStyle/>
        <a:p>
          <a:endParaRPr lang="pt-BR"/>
        </a:p>
      </dgm:t>
    </dgm:pt>
    <dgm:pt modelId="{776C478F-DDE2-4569-8755-60A0722E1F76}">
      <dgm:prSet/>
      <dgm:spPr/>
      <dgm:t>
        <a:bodyPr/>
        <a:lstStyle/>
        <a:p>
          <a:pPr rtl="0"/>
          <a:r>
            <a:rPr lang="pt-BR" dirty="0" smtClean="0"/>
            <a:t>Possibilidade de influência da inflamação crônica no desenvolvimento de demência. </a:t>
          </a:r>
          <a:endParaRPr lang="pt-BR" dirty="0"/>
        </a:p>
      </dgm:t>
    </dgm:pt>
    <dgm:pt modelId="{5F8EE654-FC5D-416D-9816-7854B22E027C}" type="parTrans" cxnId="{FF864721-320A-4A7A-B64E-40C7CD4EA08E}">
      <dgm:prSet/>
      <dgm:spPr/>
      <dgm:t>
        <a:bodyPr/>
        <a:lstStyle/>
        <a:p>
          <a:endParaRPr lang="pt-BR"/>
        </a:p>
      </dgm:t>
    </dgm:pt>
    <dgm:pt modelId="{C34FD1EB-40D7-47FB-8890-BF02DA17F245}" type="sibTrans" cxnId="{FF864721-320A-4A7A-B64E-40C7CD4EA08E}">
      <dgm:prSet/>
      <dgm:spPr/>
      <dgm:t>
        <a:bodyPr/>
        <a:lstStyle/>
        <a:p>
          <a:endParaRPr lang="pt-BR"/>
        </a:p>
      </dgm:t>
    </dgm:pt>
    <dgm:pt modelId="{12624D02-A8C6-4D0F-A170-BF9D695DDB39}">
      <dgm:prSet/>
      <dgm:spPr/>
      <dgm:t>
        <a:bodyPr/>
        <a:lstStyle/>
        <a:p>
          <a:r>
            <a:rPr lang="pt-BR" dirty="0" smtClean="0"/>
            <a:t>Má saúde bucal </a:t>
          </a:r>
          <a:r>
            <a:rPr lang="pt-BR" dirty="0" smtClean="0">
              <a:sym typeface="Wingdings" panose="05000000000000000000" pitchFamily="2" charset="2"/>
            </a:rPr>
            <a:t> </a:t>
          </a:r>
          <a:r>
            <a:rPr lang="pt-BR" dirty="0" smtClean="0"/>
            <a:t>marcador do estado geral de saúde, incluindo potencial fatores de risco para demência</a:t>
          </a:r>
          <a:endParaRPr lang="pt-BR" dirty="0"/>
        </a:p>
      </dgm:t>
    </dgm:pt>
    <dgm:pt modelId="{9D8D73A5-0F8B-4F70-A489-DCBFB8EFAC89}" type="parTrans" cxnId="{72A8B0DA-1E9E-481A-9309-6CF9C0C01541}">
      <dgm:prSet/>
      <dgm:spPr/>
      <dgm:t>
        <a:bodyPr/>
        <a:lstStyle/>
        <a:p>
          <a:endParaRPr lang="pt-BR"/>
        </a:p>
      </dgm:t>
    </dgm:pt>
    <dgm:pt modelId="{4085D087-9475-4C88-AC93-7B46E347147C}" type="sibTrans" cxnId="{72A8B0DA-1E9E-481A-9309-6CF9C0C01541}">
      <dgm:prSet/>
      <dgm:spPr/>
      <dgm:t>
        <a:bodyPr/>
        <a:lstStyle/>
        <a:p>
          <a:endParaRPr lang="pt-BR"/>
        </a:p>
      </dgm:t>
    </dgm:pt>
    <dgm:pt modelId="{3F3C6DD3-640A-46D6-9901-2361B69CA102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Reflete a história de doenças, comportamento de saúde e cuidados de saúde ao longo da vida de um indivíduo.</a:t>
          </a:r>
          <a:endParaRPr lang="pt-BR" dirty="0">
            <a:solidFill>
              <a:schemeClr val="tx1"/>
            </a:solidFill>
          </a:endParaRPr>
        </a:p>
      </dgm:t>
    </dgm:pt>
    <dgm:pt modelId="{487AAD78-CC4E-463A-8C05-08AE29261C5F}" type="parTrans" cxnId="{B48226A4-029E-4804-A6EE-2775FE1FF25D}">
      <dgm:prSet/>
      <dgm:spPr/>
      <dgm:t>
        <a:bodyPr/>
        <a:lstStyle/>
        <a:p>
          <a:endParaRPr lang="pt-BR"/>
        </a:p>
      </dgm:t>
    </dgm:pt>
    <dgm:pt modelId="{96260912-CB4F-421F-BE10-B859AA935590}" type="sibTrans" cxnId="{B48226A4-029E-4804-A6EE-2775FE1FF25D}">
      <dgm:prSet/>
      <dgm:spPr/>
      <dgm:t>
        <a:bodyPr/>
        <a:lstStyle/>
        <a:p>
          <a:endParaRPr lang="pt-BR"/>
        </a:p>
      </dgm:t>
    </dgm:pt>
    <dgm:pt modelId="{971963AC-A121-49FF-B914-CF66017A0810}" type="pres">
      <dgm:prSet presAssocID="{418036F8-EB64-4C7D-A5B8-D045D938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ABD9263-4C6A-4BBE-9D25-217E5EE91794}" type="pres">
      <dgm:prSet presAssocID="{343C94D9-F561-429C-B528-905F68AEC57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ECF22C-DC77-4B85-9437-93242A1071D8}" type="pres">
      <dgm:prSet presAssocID="{343C94D9-F561-429C-B528-905F68AEC57F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CE44FF-A360-4872-BB71-8FAA318E0F68}" type="pres">
      <dgm:prSet presAssocID="{6C474825-15C1-4DEA-A1B3-D4FA3B6A2C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8874A1-9ACA-4859-876A-D1CAA4761367}" type="pres">
      <dgm:prSet presAssocID="{6C474825-15C1-4DEA-A1B3-D4FA3B6A2CB8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F3CC71-DA39-41DD-8DEC-52389F4B7F3B}" type="pres">
      <dgm:prSet presAssocID="{776C478F-DDE2-4569-8755-60A0722E1F7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0C5736-3BB7-47AC-AB9F-163D2B5690AD}" type="pres">
      <dgm:prSet presAssocID="{776C478F-DDE2-4569-8755-60A0722E1F7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5F287F-CB3B-4048-86EE-EB99FDABA9CC}" type="pres">
      <dgm:prSet presAssocID="{12624D02-A8C6-4D0F-A170-BF9D695DDB3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EC9C0A-4820-470F-84AB-A82AE4FB14BE}" type="pres">
      <dgm:prSet presAssocID="{12624D02-A8C6-4D0F-A170-BF9D695DDB39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A8B0DA-1E9E-481A-9309-6CF9C0C01541}" srcId="{418036F8-EB64-4C7D-A5B8-D045D9388B39}" destId="{12624D02-A8C6-4D0F-A170-BF9D695DDB39}" srcOrd="3" destOrd="0" parTransId="{9D8D73A5-0F8B-4F70-A489-DCBFB8EFAC89}" sibTransId="{4085D087-9475-4C88-AC93-7B46E347147C}"/>
    <dgm:cxn modelId="{7079D1E5-69D4-4012-A4EF-4BC5C684663C}" type="presOf" srcId="{776C478F-DDE2-4569-8755-60A0722E1F76}" destId="{3AF3CC71-DA39-41DD-8DEC-52389F4B7F3B}" srcOrd="0" destOrd="0" presId="urn:microsoft.com/office/officeart/2005/8/layout/vList2"/>
    <dgm:cxn modelId="{1522F6E7-0A90-4080-846B-908D33F06D22}" srcId="{418036F8-EB64-4C7D-A5B8-D045D9388B39}" destId="{343C94D9-F561-429C-B528-905F68AEC57F}" srcOrd="0" destOrd="0" parTransId="{CEFB2265-654C-4467-9549-D33206A2341D}" sibTransId="{7AC5E24F-826D-48F8-BB82-C24B738583A4}"/>
    <dgm:cxn modelId="{905B40D1-FB9D-4D07-9CF5-08331FBCE02F}" type="presOf" srcId="{5AED5610-377D-4214-99F4-08530C50D163}" destId="{0A8874A1-9ACA-4859-876A-D1CAA4761367}" srcOrd="0" destOrd="0" presId="urn:microsoft.com/office/officeart/2005/8/layout/vList2"/>
    <dgm:cxn modelId="{6EBDA67C-2717-4AAA-9FD9-38477F192C24}" type="presOf" srcId="{418036F8-EB64-4C7D-A5B8-D045D9388B39}" destId="{971963AC-A121-49FF-B914-CF66017A0810}" srcOrd="0" destOrd="0" presId="urn:microsoft.com/office/officeart/2005/8/layout/vList2"/>
    <dgm:cxn modelId="{51130F99-84DF-49CD-91D3-9C630FE3354F}" type="presOf" srcId="{6C474825-15C1-4DEA-A1B3-D4FA3B6A2CB8}" destId="{84CE44FF-A360-4872-BB71-8FAA318E0F68}" srcOrd="0" destOrd="0" presId="urn:microsoft.com/office/officeart/2005/8/layout/vList2"/>
    <dgm:cxn modelId="{B48226A4-029E-4804-A6EE-2775FE1FF25D}" srcId="{12624D02-A8C6-4D0F-A170-BF9D695DDB39}" destId="{3F3C6DD3-640A-46D6-9901-2361B69CA102}" srcOrd="0" destOrd="0" parTransId="{487AAD78-CC4E-463A-8C05-08AE29261C5F}" sibTransId="{96260912-CB4F-421F-BE10-B859AA935590}"/>
    <dgm:cxn modelId="{B951B17B-417C-4816-9B0F-42111AB68EC1}" type="presOf" srcId="{3F3C6DD3-640A-46D6-9901-2361B69CA102}" destId="{21EC9C0A-4820-470F-84AB-A82AE4FB14BE}" srcOrd="0" destOrd="0" presId="urn:microsoft.com/office/officeart/2005/8/layout/vList2"/>
    <dgm:cxn modelId="{4FBC2602-69B7-4E8F-9670-978FC5EAD351}" type="presOf" srcId="{343C94D9-F561-429C-B528-905F68AEC57F}" destId="{DABD9263-4C6A-4BBE-9D25-217E5EE91794}" srcOrd="0" destOrd="0" presId="urn:microsoft.com/office/officeart/2005/8/layout/vList2"/>
    <dgm:cxn modelId="{FF864721-320A-4A7A-B64E-40C7CD4EA08E}" srcId="{418036F8-EB64-4C7D-A5B8-D045D9388B39}" destId="{776C478F-DDE2-4569-8755-60A0722E1F76}" srcOrd="2" destOrd="0" parTransId="{5F8EE654-FC5D-416D-9816-7854B22E027C}" sibTransId="{C34FD1EB-40D7-47FB-8890-BF02DA17F245}"/>
    <dgm:cxn modelId="{E1673AC3-8491-4FCC-A792-EE928B865756}" srcId="{776C478F-DDE2-4569-8755-60A0722E1F76}" destId="{4288E383-5235-4BBF-ADCE-303B1D229D73}" srcOrd="0" destOrd="0" parTransId="{7B217F0E-2D56-4601-8248-E6B2CFDCD9AF}" sibTransId="{CF7B2F44-5C31-4175-8231-EB49A8389BC8}"/>
    <dgm:cxn modelId="{FFB4957A-046A-4D96-9875-D04451F64683}" type="presOf" srcId="{12624D02-A8C6-4D0F-A170-BF9D695DDB39}" destId="{C95F287F-CB3B-4048-86EE-EB99FDABA9CC}" srcOrd="0" destOrd="0" presId="urn:microsoft.com/office/officeart/2005/8/layout/vList2"/>
    <dgm:cxn modelId="{C360AEEE-1327-4481-90F4-3CB2B898805B}" srcId="{6C474825-15C1-4DEA-A1B3-D4FA3B6A2CB8}" destId="{5AED5610-377D-4214-99F4-08530C50D163}" srcOrd="0" destOrd="0" parTransId="{FAAC1100-15A3-430E-84D5-B969CE6B51C7}" sibTransId="{9B4F2359-25E6-4DE2-AD68-BE10A3453D3D}"/>
    <dgm:cxn modelId="{5873A7F1-566E-4D1F-9C7E-308724FAEBBE}" srcId="{418036F8-EB64-4C7D-A5B8-D045D9388B39}" destId="{6C474825-15C1-4DEA-A1B3-D4FA3B6A2CB8}" srcOrd="1" destOrd="0" parTransId="{B4427EE2-7D64-4784-859E-5A891C81A929}" sibTransId="{4FC1A061-8194-42A8-BBAF-09F8063AB414}"/>
    <dgm:cxn modelId="{A8A74E43-C587-4E9A-8826-041B79A29765}" type="presOf" srcId="{4288E383-5235-4BBF-ADCE-303B1D229D73}" destId="{0D0C5736-3BB7-47AC-AB9F-163D2B5690AD}" srcOrd="0" destOrd="0" presId="urn:microsoft.com/office/officeart/2005/8/layout/vList2"/>
    <dgm:cxn modelId="{39507D90-FCC5-4594-8963-39FADE4C4604}" srcId="{343C94D9-F561-429C-B528-905F68AEC57F}" destId="{EF46A5CB-BEBA-4342-8698-12D7CEFA58B2}" srcOrd="0" destOrd="0" parTransId="{7BB8BC94-A664-497B-90E7-37D55FE4C030}" sibTransId="{A5B0B6E9-B762-4041-85E1-EE20935E4940}"/>
    <dgm:cxn modelId="{298CF333-2FDB-4407-901C-1E07CE0545E8}" type="presOf" srcId="{EF46A5CB-BEBA-4342-8698-12D7CEFA58B2}" destId="{46ECF22C-DC77-4B85-9437-93242A1071D8}" srcOrd="0" destOrd="0" presId="urn:microsoft.com/office/officeart/2005/8/layout/vList2"/>
    <dgm:cxn modelId="{9436C9C5-9A0A-48C5-AFFE-0B766E5659CC}" type="presParOf" srcId="{971963AC-A121-49FF-B914-CF66017A0810}" destId="{DABD9263-4C6A-4BBE-9D25-217E5EE91794}" srcOrd="0" destOrd="0" presId="urn:microsoft.com/office/officeart/2005/8/layout/vList2"/>
    <dgm:cxn modelId="{5A30CC9A-4D7D-417E-8C2C-F8994FCC8209}" type="presParOf" srcId="{971963AC-A121-49FF-B914-CF66017A0810}" destId="{46ECF22C-DC77-4B85-9437-93242A1071D8}" srcOrd="1" destOrd="0" presId="urn:microsoft.com/office/officeart/2005/8/layout/vList2"/>
    <dgm:cxn modelId="{481DC13E-4B63-4F99-97D5-A49F67EE4283}" type="presParOf" srcId="{971963AC-A121-49FF-B914-CF66017A0810}" destId="{84CE44FF-A360-4872-BB71-8FAA318E0F68}" srcOrd="2" destOrd="0" presId="urn:microsoft.com/office/officeart/2005/8/layout/vList2"/>
    <dgm:cxn modelId="{7BDEF357-9DE6-47A0-8239-F5116DC0BA6A}" type="presParOf" srcId="{971963AC-A121-49FF-B914-CF66017A0810}" destId="{0A8874A1-9ACA-4859-876A-D1CAA4761367}" srcOrd="3" destOrd="0" presId="urn:microsoft.com/office/officeart/2005/8/layout/vList2"/>
    <dgm:cxn modelId="{C31D4883-C8E8-44DF-BC61-C693F10BC934}" type="presParOf" srcId="{971963AC-A121-49FF-B914-CF66017A0810}" destId="{3AF3CC71-DA39-41DD-8DEC-52389F4B7F3B}" srcOrd="4" destOrd="0" presId="urn:microsoft.com/office/officeart/2005/8/layout/vList2"/>
    <dgm:cxn modelId="{179B5A69-9F17-4F6C-9A7C-5A1FAF9B9504}" type="presParOf" srcId="{971963AC-A121-49FF-B914-CF66017A0810}" destId="{0D0C5736-3BB7-47AC-AB9F-163D2B5690AD}" srcOrd="5" destOrd="0" presId="urn:microsoft.com/office/officeart/2005/8/layout/vList2"/>
    <dgm:cxn modelId="{D4B23268-7611-42F0-B70B-403516C19ABF}" type="presParOf" srcId="{971963AC-A121-49FF-B914-CF66017A0810}" destId="{C95F287F-CB3B-4048-86EE-EB99FDABA9CC}" srcOrd="6" destOrd="0" presId="urn:microsoft.com/office/officeart/2005/8/layout/vList2"/>
    <dgm:cxn modelId="{ED6455BD-A3C6-4AD3-9240-C2909E5C1949}" type="presParOf" srcId="{971963AC-A121-49FF-B914-CF66017A0810}" destId="{21EC9C0A-4820-470F-84AB-A82AE4FB14B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DB4337-D4DD-48ED-8F40-1CB7AA8843A3}" type="doc">
      <dgm:prSet loTypeId="urn:microsoft.com/office/officeart/2005/8/layout/pList2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B3BBD6-3AB1-4359-BA44-D9AFAF38306E}">
      <dgm:prSet custT="1"/>
      <dgm:spPr/>
      <dgm:t>
        <a:bodyPr/>
        <a:lstStyle/>
        <a:p>
          <a:pPr rtl="0"/>
          <a:r>
            <a:rPr lang="pt-BR" sz="2400" b="1" dirty="0" smtClean="0">
              <a:solidFill>
                <a:schemeClr val="tx1"/>
              </a:solidFill>
            </a:rPr>
            <a:t>Pontos fortes: </a:t>
          </a:r>
          <a:r>
            <a:rPr lang="pt-BR" sz="2400" dirty="0" smtClean="0">
              <a:solidFill>
                <a:schemeClr val="tx1"/>
              </a:solidFill>
            </a:rPr>
            <a:t>Bom acompanhamento dos indivíduos, exceto para as mortes; </a:t>
          </a:r>
        </a:p>
        <a:p>
          <a:pPr rtl="0"/>
          <a:r>
            <a:rPr lang="pt-BR" sz="2400" dirty="0" smtClean="0">
              <a:solidFill>
                <a:schemeClr val="tx1"/>
              </a:solidFill>
            </a:rPr>
            <a:t>exame morfológico para o diagnóstico preciso dos subtipos de demência,;</a:t>
          </a:r>
        </a:p>
        <a:p>
          <a:pPr rtl="0"/>
          <a:r>
            <a:rPr lang="pt-BR" sz="2400" dirty="0" smtClean="0">
              <a:solidFill>
                <a:schemeClr val="tx1"/>
              </a:solidFill>
            </a:rPr>
            <a:t>avaliação bucal feita por dentistas.</a:t>
          </a:r>
          <a:endParaRPr lang="pt-BR" sz="2400" dirty="0">
            <a:solidFill>
              <a:schemeClr val="tx1"/>
            </a:solidFill>
          </a:endParaRPr>
        </a:p>
      </dgm:t>
    </dgm:pt>
    <dgm:pt modelId="{1A0DAB3F-C3C0-4B05-983D-0FA77C7ECFD8}" type="parTrans" cxnId="{4EF7A7B7-2E9A-4F6F-A7E3-EC1CD65C70E3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7EA4E6B-3DFF-45A1-8288-EDA001F096CF}" type="sibTrans" cxnId="{4EF7A7B7-2E9A-4F6F-A7E3-EC1CD65C70E3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07CF63F-7E92-4708-A66F-EC9C286D9AA7}">
      <dgm:prSet custT="1"/>
      <dgm:spPr/>
      <dgm:t>
        <a:bodyPr/>
        <a:lstStyle/>
        <a:p>
          <a:pPr rtl="0"/>
          <a:r>
            <a:rPr lang="pt-BR" sz="2400" b="1" dirty="0" smtClean="0">
              <a:solidFill>
                <a:schemeClr val="tx1"/>
              </a:solidFill>
            </a:rPr>
            <a:t>Pontos fracos: </a:t>
          </a:r>
          <a:r>
            <a:rPr lang="pt-BR" sz="2400" dirty="0" smtClean="0">
              <a:solidFill>
                <a:schemeClr val="tx1"/>
              </a:solidFill>
            </a:rPr>
            <a:t>informação não disponível sobre fatores de confusão durante o acompanhamento. </a:t>
          </a:r>
        </a:p>
        <a:p>
          <a:pPr rtl="0"/>
          <a:r>
            <a:rPr lang="pt-BR" sz="2400" dirty="0" smtClean="0">
              <a:solidFill>
                <a:schemeClr val="tx1"/>
              </a:solidFill>
            </a:rPr>
            <a:t>Fatores </a:t>
          </a:r>
          <a:r>
            <a:rPr lang="pt-BR" sz="2400" dirty="0" err="1" smtClean="0">
              <a:solidFill>
                <a:schemeClr val="tx1"/>
              </a:solidFill>
            </a:rPr>
            <a:t>confusionais</a:t>
          </a:r>
          <a:r>
            <a:rPr lang="pt-BR" sz="2400" dirty="0" smtClean="0">
              <a:solidFill>
                <a:schemeClr val="tx1"/>
              </a:solidFill>
            </a:rPr>
            <a:t> não medidos, como depressão.</a:t>
          </a:r>
          <a:endParaRPr lang="pt-BR" sz="2400" dirty="0">
            <a:solidFill>
              <a:schemeClr val="tx1"/>
            </a:solidFill>
          </a:endParaRPr>
        </a:p>
      </dgm:t>
    </dgm:pt>
    <dgm:pt modelId="{4593F958-B210-4D91-9E66-00C11EA6A65A}" type="parTrans" cxnId="{C4543A52-11AA-4DB8-AEFB-DCD5E62869A5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1CD6EF8F-2EB1-413B-A284-A333FF4A102F}" type="sibTrans" cxnId="{C4543A52-11AA-4DB8-AEFB-DCD5E62869A5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5C785B0F-CF4D-42E6-980F-8E8644B85319}" type="pres">
      <dgm:prSet presAssocID="{DDDB4337-D4DD-48ED-8F40-1CB7AA8843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F0C98FF-E6CE-4374-B3F7-6FCB2A928EFE}" type="pres">
      <dgm:prSet presAssocID="{DDDB4337-D4DD-48ED-8F40-1CB7AA8843A3}" presName="bkgdShp" presStyleLbl="alignAccFollowNode1" presStyleIdx="0" presStyleCnt="1"/>
      <dgm:spPr/>
    </dgm:pt>
    <dgm:pt modelId="{53881ADE-6B9E-4526-AEBE-1DACB905533C}" type="pres">
      <dgm:prSet presAssocID="{DDDB4337-D4DD-48ED-8F40-1CB7AA8843A3}" presName="linComp" presStyleCnt="0"/>
      <dgm:spPr/>
    </dgm:pt>
    <dgm:pt modelId="{2DD8C808-FE4C-4246-BBA8-C8FC41FC18F1}" type="pres">
      <dgm:prSet presAssocID="{5FB3BBD6-3AB1-4359-BA44-D9AFAF38306E}" presName="compNode" presStyleCnt="0"/>
      <dgm:spPr/>
    </dgm:pt>
    <dgm:pt modelId="{759C2ED4-6066-4BDE-A159-2D9311BCC825}" type="pres">
      <dgm:prSet presAssocID="{5FB3BBD6-3AB1-4359-BA44-D9AFAF38306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FC20A6-3FAD-4E1C-934E-EED22AD533B3}" type="pres">
      <dgm:prSet presAssocID="{5FB3BBD6-3AB1-4359-BA44-D9AFAF38306E}" presName="invisiNode" presStyleLbl="node1" presStyleIdx="0" presStyleCnt="2"/>
      <dgm:spPr/>
    </dgm:pt>
    <dgm:pt modelId="{BE17D8C1-D293-4F27-ADB9-F55EFC0994F3}" type="pres">
      <dgm:prSet presAssocID="{5FB3BBD6-3AB1-4359-BA44-D9AFAF38306E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4000" b="-24000"/>
          </a:stretch>
        </a:blipFill>
      </dgm:spPr>
    </dgm:pt>
    <dgm:pt modelId="{0D46CCB2-9557-4C7E-84DD-04ECC96C195B}" type="pres">
      <dgm:prSet presAssocID="{67EA4E6B-3DFF-45A1-8288-EDA001F096C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DC3467A-BEE7-4CEA-BD3C-0C4A49E48B3A}" type="pres">
      <dgm:prSet presAssocID="{507CF63F-7E92-4708-A66F-EC9C286D9AA7}" presName="compNode" presStyleCnt="0"/>
      <dgm:spPr/>
    </dgm:pt>
    <dgm:pt modelId="{90F68631-4072-42AA-BC95-C40FD75FE781}" type="pres">
      <dgm:prSet presAssocID="{507CF63F-7E92-4708-A66F-EC9C286D9AA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A55366-68F2-4D80-8961-300185441FDC}" type="pres">
      <dgm:prSet presAssocID="{507CF63F-7E92-4708-A66F-EC9C286D9AA7}" presName="invisiNode" presStyleLbl="node1" presStyleIdx="1" presStyleCnt="2"/>
      <dgm:spPr/>
    </dgm:pt>
    <dgm:pt modelId="{41348EFB-51D5-4FC1-80B9-DCA3C20A3737}" type="pres">
      <dgm:prSet presAssocID="{507CF63F-7E92-4708-A66F-EC9C286D9AA7}" presName="imagNod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4000" b="-24000"/>
          </a:stretch>
        </a:blipFill>
      </dgm:spPr>
    </dgm:pt>
  </dgm:ptLst>
  <dgm:cxnLst>
    <dgm:cxn modelId="{DA3B3786-9FEA-4D82-9C8D-8980016780BA}" type="presOf" srcId="{5FB3BBD6-3AB1-4359-BA44-D9AFAF38306E}" destId="{759C2ED4-6066-4BDE-A159-2D9311BCC825}" srcOrd="0" destOrd="0" presId="urn:microsoft.com/office/officeart/2005/8/layout/pList2#1"/>
    <dgm:cxn modelId="{C4543A52-11AA-4DB8-AEFB-DCD5E62869A5}" srcId="{DDDB4337-D4DD-48ED-8F40-1CB7AA8843A3}" destId="{507CF63F-7E92-4708-A66F-EC9C286D9AA7}" srcOrd="1" destOrd="0" parTransId="{4593F958-B210-4D91-9E66-00C11EA6A65A}" sibTransId="{1CD6EF8F-2EB1-413B-A284-A333FF4A102F}"/>
    <dgm:cxn modelId="{E5A72748-20FC-4B2E-96DE-EC881C5C8CE5}" type="presOf" srcId="{DDDB4337-D4DD-48ED-8F40-1CB7AA8843A3}" destId="{5C785B0F-CF4D-42E6-980F-8E8644B85319}" srcOrd="0" destOrd="0" presId="urn:microsoft.com/office/officeart/2005/8/layout/pList2#1"/>
    <dgm:cxn modelId="{0A459C80-ADB0-44C7-9203-88E23AADDC20}" type="presOf" srcId="{507CF63F-7E92-4708-A66F-EC9C286D9AA7}" destId="{90F68631-4072-42AA-BC95-C40FD75FE781}" srcOrd="0" destOrd="0" presId="urn:microsoft.com/office/officeart/2005/8/layout/pList2#1"/>
    <dgm:cxn modelId="{58FECBC5-4BA3-49AC-BE85-EED66B41E01C}" type="presOf" srcId="{67EA4E6B-3DFF-45A1-8288-EDA001F096CF}" destId="{0D46CCB2-9557-4C7E-84DD-04ECC96C195B}" srcOrd="0" destOrd="0" presId="urn:microsoft.com/office/officeart/2005/8/layout/pList2#1"/>
    <dgm:cxn modelId="{4EF7A7B7-2E9A-4F6F-A7E3-EC1CD65C70E3}" srcId="{DDDB4337-D4DD-48ED-8F40-1CB7AA8843A3}" destId="{5FB3BBD6-3AB1-4359-BA44-D9AFAF38306E}" srcOrd="0" destOrd="0" parTransId="{1A0DAB3F-C3C0-4B05-983D-0FA77C7ECFD8}" sibTransId="{67EA4E6B-3DFF-45A1-8288-EDA001F096CF}"/>
    <dgm:cxn modelId="{37E96A26-B4D8-42D8-B507-5D869EBFF92F}" type="presParOf" srcId="{5C785B0F-CF4D-42E6-980F-8E8644B85319}" destId="{3F0C98FF-E6CE-4374-B3F7-6FCB2A928EFE}" srcOrd="0" destOrd="0" presId="urn:microsoft.com/office/officeart/2005/8/layout/pList2#1"/>
    <dgm:cxn modelId="{AA10E96B-4923-4243-88A8-30B4DB5208AD}" type="presParOf" srcId="{5C785B0F-CF4D-42E6-980F-8E8644B85319}" destId="{53881ADE-6B9E-4526-AEBE-1DACB905533C}" srcOrd="1" destOrd="0" presId="urn:microsoft.com/office/officeart/2005/8/layout/pList2#1"/>
    <dgm:cxn modelId="{CDBA00FC-5880-4F9B-81EE-E676B636855E}" type="presParOf" srcId="{53881ADE-6B9E-4526-AEBE-1DACB905533C}" destId="{2DD8C808-FE4C-4246-BBA8-C8FC41FC18F1}" srcOrd="0" destOrd="0" presId="urn:microsoft.com/office/officeart/2005/8/layout/pList2#1"/>
    <dgm:cxn modelId="{F2A8A2E9-AD20-44B1-AB15-8BF3E7172B73}" type="presParOf" srcId="{2DD8C808-FE4C-4246-BBA8-C8FC41FC18F1}" destId="{759C2ED4-6066-4BDE-A159-2D9311BCC825}" srcOrd="0" destOrd="0" presId="urn:microsoft.com/office/officeart/2005/8/layout/pList2#1"/>
    <dgm:cxn modelId="{1B86D6E2-C4E0-4273-969A-9C8BBA3E4011}" type="presParOf" srcId="{2DD8C808-FE4C-4246-BBA8-C8FC41FC18F1}" destId="{8CFC20A6-3FAD-4E1C-934E-EED22AD533B3}" srcOrd="1" destOrd="0" presId="urn:microsoft.com/office/officeart/2005/8/layout/pList2#1"/>
    <dgm:cxn modelId="{5639997C-B0BE-4820-A732-AE5232E8E0B9}" type="presParOf" srcId="{2DD8C808-FE4C-4246-BBA8-C8FC41FC18F1}" destId="{BE17D8C1-D293-4F27-ADB9-F55EFC0994F3}" srcOrd="2" destOrd="0" presId="urn:microsoft.com/office/officeart/2005/8/layout/pList2#1"/>
    <dgm:cxn modelId="{DDA7DD85-531A-4C00-BCD5-C406B17D8445}" type="presParOf" srcId="{53881ADE-6B9E-4526-AEBE-1DACB905533C}" destId="{0D46CCB2-9557-4C7E-84DD-04ECC96C195B}" srcOrd="1" destOrd="0" presId="urn:microsoft.com/office/officeart/2005/8/layout/pList2#1"/>
    <dgm:cxn modelId="{CBB5DDE5-BF19-4A40-97BD-E12F4C3AC791}" type="presParOf" srcId="{53881ADE-6B9E-4526-AEBE-1DACB905533C}" destId="{8DC3467A-BEE7-4CEA-BD3C-0C4A49E48B3A}" srcOrd="2" destOrd="0" presId="urn:microsoft.com/office/officeart/2005/8/layout/pList2#1"/>
    <dgm:cxn modelId="{9308A38B-74CF-418B-9F67-62AD5531BEEE}" type="presParOf" srcId="{8DC3467A-BEE7-4CEA-BD3C-0C4A49E48B3A}" destId="{90F68631-4072-42AA-BC95-C40FD75FE781}" srcOrd="0" destOrd="0" presId="urn:microsoft.com/office/officeart/2005/8/layout/pList2#1"/>
    <dgm:cxn modelId="{1EA5D961-B631-46ED-8913-7AC317B2D93F}" type="presParOf" srcId="{8DC3467A-BEE7-4CEA-BD3C-0C4A49E48B3A}" destId="{71A55366-68F2-4D80-8961-300185441FDC}" srcOrd="1" destOrd="0" presId="urn:microsoft.com/office/officeart/2005/8/layout/pList2#1"/>
    <dgm:cxn modelId="{28D3B287-C6BF-4ABA-AD8F-B3255F36E022}" type="presParOf" srcId="{8DC3467A-BEE7-4CEA-BD3C-0C4A49E48B3A}" destId="{41348EFB-51D5-4FC1-80B9-DCA3C20A3737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35CEA8-78BE-41FF-90CA-892842EAFC4C}">
      <dsp:nvSpPr>
        <dsp:cNvPr id="0" name=""/>
        <dsp:cNvSpPr/>
      </dsp:nvSpPr>
      <dsp:spPr>
        <a:xfrm>
          <a:off x="3729" y="0"/>
          <a:ext cx="2237994" cy="226771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CDCD7-C406-4CA4-B125-F102F78064C4}">
      <dsp:nvSpPr>
        <dsp:cNvPr id="0" name=""/>
        <dsp:cNvSpPr/>
      </dsp:nvSpPr>
      <dsp:spPr>
        <a:xfrm>
          <a:off x="2308863" y="0"/>
          <a:ext cx="3797808" cy="226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Probabilidade de ter &gt;75 anos, fumante, </a:t>
          </a:r>
          <a:r>
            <a:rPr lang="pt-PT" sz="2300" kern="1200" dirty="0" smtClean="0">
              <a:solidFill>
                <a:srgbClr val="FF0000"/>
              </a:solidFill>
            </a:rPr>
            <a:t>abstêmio</a:t>
          </a:r>
          <a:r>
            <a:rPr lang="pt-PT" sz="2300" kern="1200" dirty="0" smtClean="0"/>
            <a:t>; hipertenso, baixa escolaridade, visitas não regulares ao dentista; escovar os dentes menos de 2x/dia; usar prótese</a:t>
          </a:r>
          <a:endParaRPr lang="pt-BR" sz="2300" kern="1200" dirty="0"/>
        </a:p>
      </dsp:txBody>
      <dsp:txXfrm>
        <a:off x="2308863" y="0"/>
        <a:ext cx="3797808" cy="2267712"/>
      </dsp:txXfrm>
    </dsp:sp>
    <dsp:sp modelId="{F45A6893-AE85-4642-8CC2-A21A52A781BE}">
      <dsp:nvSpPr>
        <dsp:cNvPr id="0" name=""/>
        <dsp:cNvSpPr/>
      </dsp:nvSpPr>
      <dsp:spPr>
        <a:xfrm>
          <a:off x="675128" y="2456688"/>
          <a:ext cx="2237994" cy="226771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05822-028F-4D51-920C-6F11F029AC01}">
      <dsp:nvSpPr>
        <dsp:cNvPr id="0" name=""/>
        <dsp:cNvSpPr/>
      </dsp:nvSpPr>
      <dsp:spPr>
        <a:xfrm>
          <a:off x="2980262" y="2456688"/>
          <a:ext cx="3797808" cy="226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Número de dentes remanescentes</a:t>
          </a:r>
          <a:endParaRPr lang="pt-BR" sz="2300" kern="1200" dirty="0"/>
        </a:p>
      </dsp:txBody>
      <dsp:txXfrm>
        <a:off x="2980262" y="2456688"/>
        <a:ext cx="3797808" cy="22677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5B1B46-2AD2-4962-A083-42A565E3A1B8}">
      <dsp:nvSpPr>
        <dsp:cNvPr id="0" name=""/>
        <dsp:cNvSpPr/>
      </dsp:nvSpPr>
      <dsp:spPr>
        <a:xfrm>
          <a:off x="2829" y="2530806"/>
          <a:ext cx="2357586" cy="1178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tx1"/>
              </a:solidFill>
            </a:rPr>
            <a:t>Em </a:t>
          </a:r>
          <a:r>
            <a:rPr lang="pt-PT" sz="1400" b="1" kern="1200" dirty="0" smtClean="0">
              <a:solidFill>
                <a:schemeClr val="tx1"/>
              </a:solidFill>
            </a:rPr>
            <a:t>5,3 anos </a:t>
          </a:r>
          <a:r>
            <a:rPr lang="pt-PT" sz="1400" kern="1200" dirty="0" smtClean="0">
              <a:solidFill>
                <a:schemeClr val="tx1"/>
              </a:solidFill>
            </a:rPr>
            <a:t>(variação de 0,1 a 5,4 anos)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829" y="2530806"/>
        <a:ext cx="2357586" cy="1178793"/>
      </dsp:txXfrm>
    </dsp:sp>
    <dsp:sp modelId="{3F0134FC-6363-4215-BF90-B55E97717E20}">
      <dsp:nvSpPr>
        <dsp:cNvPr id="0" name=""/>
        <dsp:cNvSpPr/>
      </dsp:nvSpPr>
      <dsp:spPr>
        <a:xfrm rot="19457599">
          <a:off x="2251258" y="2762227"/>
          <a:ext cx="1161350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161350" y="19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 rot="19457599">
        <a:off x="2802899" y="2752266"/>
        <a:ext cx="58067" cy="58067"/>
      </dsp:txXfrm>
    </dsp:sp>
    <dsp:sp modelId="{95D60F6C-CA84-4707-AC47-5373FFB71A2A}">
      <dsp:nvSpPr>
        <dsp:cNvPr id="0" name=""/>
        <dsp:cNvSpPr/>
      </dsp:nvSpPr>
      <dsp:spPr>
        <a:xfrm>
          <a:off x="3303450" y="1853000"/>
          <a:ext cx="2357586" cy="1178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smtClean="0">
              <a:solidFill>
                <a:schemeClr val="tx1"/>
              </a:solidFill>
            </a:rPr>
            <a:t>180 indivíduos </a:t>
          </a:r>
          <a:r>
            <a:rPr lang="pt-PT" sz="1400" kern="1200" smtClean="0">
              <a:solidFill>
                <a:schemeClr val="tx1"/>
              </a:solidFill>
            </a:rPr>
            <a:t>(64 homens, 116 mulheres) desenvolveram </a:t>
          </a:r>
          <a:r>
            <a:rPr lang="pt-PT" sz="1400" b="1" kern="1200" smtClean="0">
              <a:solidFill>
                <a:schemeClr val="tx1"/>
              </a:solidFill>
            </a:rPr>
            <a:t>demência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3303450" y="1853000"/>
        <a:ext cx="2357586" cy="1178793"/>
      </dsp:txXfrm>
    </dsp:sp>
    <dsp:sp modelId="{EFABDAFD-918B-4F6F-B37A-FDF25459B8AE}">
      <dsp:nvSpPr>
        <dsp:cNvPr id="0" name=""/>
        <dsp:cNvSpPr/>
      </dsp:nvSpPr>
      <dsp:spPr>
        <a:xfrm rot="19457599">
          <a:off x="5551879" y="2084421"/>
          <a:ext cx="1161350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161350" y="190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 rot="19457599">
        <a:off x="6103520" y="2074460"/>
        <a:ext cx="58067" cy="58067"/>
      </dsp:txXfrm>
    </dsp:sp>
    <dsp:sp modelId="{3B47A204-103B-40B7-91E6-2CB75AE18152}">
      <dsp:nvSpPr>
        <dsp:cNvPr id="0" name=""/>
        <dsp:cNvSpPr/>
      </dsp:nvSpPr>
      <dsp:spPr>
        <a:xfrm>
          <a:off x="6604071" y="1175194"/>
          <a:ext cx="2357586" cy="1178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tx1"/>
              </a:solidFill>
            </a:rPr>
            <a:t>127 AD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6604071" y="1175194"/>
        <a:ext cx="2357586" cy="1178793"/>
      </dsp:txXfrm>
    </dsp:sp>
    <dsp:sp modelId="{15A99E1E-64CF-43B7-A1A8-C303E4D6686D}">
      <dsp:nvSpPr>
        <dsp:cNvPr id="0" name=""/>
        <dsp:cNvSpPr/>
      </dsp:nvSpPr>
      <dsp:spPr>
        <a:xfrm rot="2142401">
          <a:off x="5551879" y="2762227"/>
          <a:ext cx="1161350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161350" y="190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 rot="2142401">
        <a:off x="6103520" y="2752266"/>
        <a:ext cx="58067" cy="58067"/>
      </dsp:txXfrm>
    </dsp:sp>
    <dsp:sp modelId="{5AA0F54F-B075-4792-A796-501D697A86E4}">
      <dsp:nvSpPr>
        <dsp:cNvPr id="0" name=""/>
        <dsp:cNvSpPr/>
      </dsp:nvSpPr>
      <dsp:spPr>
        <a:xfrm>
          <a:off x="6604071" y="2530806"/>
          <a:ext cx="2357586" cy="1178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tx1"/>
              </a:solidFill>
            </a:rPr>
            <a:t> 42 VaD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6604071" y="2530806"/>
        <a:ext cx="2357586" cy="1178793"/>
      </dsp:txXfrm>
    </dsp:sp>
    <dsp:sp modelId="{9FF0BA1F-CDC9-40C3-9B4F-ABDE6AE0A4BF}">
      <dsp:nvSpPr>
        <dsp:cNvPr id="0" name=""/>
        <dsp:cNvSpPr/>
      </dsp:nvSpPr>
      <dsp:spPr>
        <a:xfrm rot="2142401">
          <a:off x="2251258" y="3440033"/>
          <a:ext cx="1161350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1161350" y="19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 rot="2142401">
        <a:off x="2802899" y="3430072"/>
        <a:ext cx="58067" cy="58067"/>
      </dsp:txXfrm>
    </dsp:sp>
    <dsp:sp modelId="{A3B26D7F-D68E-4BE4-9CB2-189F6C76D43B}">
      <dsp:nvSpPr>
        <dsp:cNvPr id="0" name=""/>
        <dsp:cNvSpPr/>
      </dsp:nvSpPr>
      <dsp:spPr>
        <a:xfrm>
          <a:off x="3303450" y="3208612"/>
          <a:ext cx="2357586" cy="1178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tx1"/>
              </a:solidFill>
            </a:rPr>
            <a:t>9 com AD e 8 com VaD tinham outros subtipos coexistentes, dos quais oito eram um tipo misto de DA e DV. Esses casos foram contados para cada subtipo. 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3303450" y="3208612"/>
        <a:ext cx="2357586" cy="11787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E41103-BF26-4879-BAC5-501C77340F18}">
      <dsp:nvSpPr>
        <dsp:cNvPr id="0" name=""/>
        <dsp:cNvSpPr/>
      </dsp:nvSpPr>
      <dsp:spPr>
        <a:xfrm>
          <a:off x="1231730" y="900492"/>
          <a:ext cx="6501027" cy="3496030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48034-468B-4488-B938-AC552F989AFB}">
      <dsp:nvSpPr>
        <dsp:cNvPr id="0" name=""/>
        <dsp:cNvSpPr/>
      </dsp:nvSpPr>
      <dsp:spPr>
        <a:xfrm>
          <a:off x="4482244" y="1271283"/>
          <a:ext cx="866" cy="275444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BD6E4-0F4F-48A0-AA51-175C82469550}">
      <dsp:nvSpPr>
        <dsp:cNvPr id="0" name=""/>
        <dsp:cNvSpPr/>
      </dsp:nvSpPr>
      <dsp:spPr>
        <a:xfrm>
          <a:off x="1448431" y="1165343"/>
          <a:ext cx="2817112" cy="29663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Demência por todas as causas (p &lt; 0,001)</a:t>
          </a:r>
          <a:endParaRPr lang="pt-BR" sz="4000" kern="1200" dirty="0"/>
        </a:p>
      </dsp:txBody>
      <dsp:txXfrm>
        <a:off x="1448431" y="1165343"/>
        <a:ext cx="2817112" cy="2966328"/>
      </dsp:txXfrm>
    </dsp:sp>
    <dsp:sp modelId="{A12B12EB-0BA6-4796-8851-D8E7ABC9D594}">
      <dsp:nvSpPr>
        <dsp:cNvPr id="0" name=""/>
        <dsp:cNvSpPr/>
      </dsp:nvSpPr>
      <dsp:spPr>
        <a:xfrm>
          <a:off x="4698944" y="1165343"/>
          <a:ext cx="2817112" cy="29663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Perda de dentes mesmo após ajuste para </a:t>
          </a:r>
          <a:r>
            <a:rPr lang="pt-BR" sz="4000" kern="1200" dirty="0" err="1" smtClean="0"/>
            <a:t>covariáveis</a:t>
          </a:r>
          <a:endParaRPr lang="pt-BR" sz="4000" kern="1200" dirty="0"/>
        </a:p>
      </dsp:txBody>
      <dsp:txXfrm>
        <a:off x="4698944" y="1165343"/>
        <a:ext cx="2817112" cy="2966328"/>
      </dsp:txXfrm>
    </dsp:sp>
    <dsp:sp modelId="{0533A5BF-9CD1-4D41-BD7E-4926E9A18081}">
      <dsp:nvSpPr>
        <dsp:cNvPr id="0" name=""/>
        <dsp:cNvSpPr/>
      </dsp:nvSpPr>
      <dsp:spPr>
        <a:xfrm rot="16200000">
          <a:off x="-1216947" y="1365173"/>
          <a:ext cx="3813851" cy="1083504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RISCO</a:t>
          </a:r>
          <a:endParaRPr lang="pt-BR" sz="2600" kern="1200" dirty="0"/>
        </a:p>
      </dsp:txBody>
      <dsp:txXfrm rot="16200000">
        <a:off x="-1216947" y="1365173"/>
        <a:ext cx="3813851" cy="1083504"/>
      </dsp:txXfrm>
    </dsp:sp>
    <dsp:sp modelId="{A04E81CA-FE83-4A1F-AC6B-1C894AE954A1}">
      <dsp:nvSpPr>
        <dsp:cNvPr id="0" name=""/>
        <dsp:cNvSpPr/>
      </dsp:nvSpPr>
      <dsp:spPr>
        <a:xfrm rot="5400000">
          <a:off x="6367584" y="2848337"/>
          <a:ext cx="3813851" cy="1083504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DENTES</a:t>
          </a:r>
          <a:endParaRPr lang="pt-BR" sz="2600" kern="1200" dirty="0"/>
        </a:p>
      </dsp:txBody>
      <dsp:txXfrm rot="5400000">
        <a:off x="6367584" y="2848337"/>
        <a:ext cx="3813851" cy="10835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0A3C0C-79B8-4CF5-8B6F-DAE988C6ED1D}">
      <dsp:nvSpPr>
        <dsp:cNvPr id="0" name=""/>
        <dsp:cNvSpPr/>
      </dsp:nvSpPr>
      <dsp:spPr>
        <a:xfrm>
          <a:off x="244631" y="0"/>
          <a:ext cx="8475225" cy="529701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94B3C-7C23-4D95-A426-158DCCE28F47}">
      <dsp:nvSpPr>
        <dsp:cNvPr id="0" name=""/>
        <dsp:cNvSpPr/>
      </dsp:nvSpPr>
      <dsp:spPr>
        <a:xfrm>
          <a:off x="1079440" y="3938861"/>
          <a:ext cx="194930" cy="194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B1929-30F1-4DAB-A8FA-2BCB20F4DD09}">
      <dsp:nvSpPr>
        <dsp:cNvPr id="0" name=""/>
        <dsp:cNvSpPr/>
      </dsp:nvSpPr>
      <dsp:spPr>
        <a:xfrm>
          <a:off x="1176906" y="4036326"/>
          <a:ext cx="1449263" cy="126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89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&gt; 20 dentes (referência)</a:t>
          </a:r>
          <a:endParaRPr lang="pt-BR" sz="2400" kern="1200" dirty="0"/>
        </a:p>
      </dsp:txBody>
      <dsp:txXfrm>
        <a:off x="1176906" y="4036326"/>
        <a:ext cx="1449263" cy="1260689"/>
      </dsp:txXfrm>
    </dsp:sp>
    <dsp:sp modelId="{D624410B-7045-48E4-A0F1-98CD08D1E8AC}">
      <dsp:nvSpPr>
        <dsp:cNvPr id="0" name=""/>
        <dsp:cNvSpPr/>
      </dsp:nvSpPr>
      <dsp:spPr>
        <a:xfrm>
          <a:off x="2456665" y="2706775"/>
          <a:ext cx="339009" cy="339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4155A-D89E-4570-90D5-4B92B43C4519}">
      <dsp:nvSpPr>
        <dsp:cNvPr id="0" name=""/>
        <dsp:cNvSpPr/>
      </dsp:nvSpPr>
      <dsp:spPr>
        <a:xfrm>
          <a:off x="2626169" y="2876279"/>
          <a:ext cx="1779797" cy="2420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34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10 a 19 dentes </a:t>
          </a:r>
          <a:r>
            <a:rPr lang="pt-PT" sz="2400" kern="1200" dirty="0" smtClean="0"/>
            <a:t>(HR 1,62, IC95 1,06-2,46)</a:t>
          </a:r>
          <a:endParaRPr lang="pt-BR" sz="2400" kern="1200" dirty="0"/>
        </a:p>
      </dsp:txBody>
      <dsp:txXfrm>
        <a:off x="2626169" y="2876279"/>
        <a:ext cx="1779797" cy="2420736"/>
      </dsp:txXfrm>
    </dsp:sp>
    <dsp:sp modelId="{C7DD4D9F-C4B7-462A-847D-402B76032EF2}">
      <dsp:nvSpPr>
        <dsp:cNvPr id="0" name=""/>
        <dsp:cNvSpPr/>
      </dsp:nvSpPr>
      <dsp:spPr>
        <a:xfrm>
          <a:off x="4215274" y="1798866"/>
          <a:ext cx="449186" cy="449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B8291-C828-4EBC-A358-95EDADEF0E5C}">
      <dsp:nvSpPr>
        <dsp:cNvPr id="0" name=""/>
        <dsp:cNvSpPr/>
      </dsp:nvSpPr>
      <dsp:spPr>
        <a:xfrm>
          <a:off x="4439867" y="2023460"/>
          <a:ext cx="1779797" cy="3273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015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sem dentes </a:t>
          </a:r>
          <a:r>
            <a:rPr lang="pt-PT" sz="2400" kern="1200" dirty="0" smtClean="0"/>
            <a:t>(HR 1,63, IC 95% 0,95–2,80)</a:t>
          </a:r>
          <a:endParaRPr lang="pt-BR" sz="2400" kern="1200" dirty="0"/>
        </a:p>
      </dsp:txBody>
      <dsp:txXfrm>
        <a:off x="4439867" y="2023460"/>
        <a:ext cx="1779797" cy="3273555"/>
      </dsp:txXfrm>
    </dsp:sp>
    <dsp:sp modelId="{6AA4C7F7-72A0-4CC3-AE58-EA472E2670A9}">
      <dsp:nvSpPr>
        <dsp:cNvPr id="0" name=""/>
        <dsp:cNvSpPr/>
      </dsp:nvSpPr>
      <dsp:spPr>
        <a:xfrm>
          <a:off x="6130675" y="1198185"/>
          <a:ext cx="601741" cy="601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64FC4-0FCB-473E-B397-7DAD3AE4B963}">
      <dsp:nvSpPr>
        <dsp:cNvPr id="0" name=""/>
        <dsp:cNvSpPr/>
      </dsp:nvSpPr>
      <dsp:spPr>
        <a:xfrm>
          <a:off x="6431545" y="1499055"/>
          <a:ext cx="1779797" cy="379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850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um a nove dentes </a:t>
          </a:r>
          <a:r>
            <a:rPr lang="pt-PT" sz="2400" kern="1200" dirty="0" smtClean="0"/>
            <a:t>(HR 1,81, IC 95% 1,11–2,94)</a:t>
          </a:r>
          <a:endParaRPr lang="pt-BR" sz="2400" kern="1200" dirty="0"/>
        </a:p>
      </dsp:txBody>
      <dsp:txXfrm>
        <a:off x="6431545" y="1499055"/>
        <a:ext cx="1779797" cy="37979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BD9263-4C6A-4BBE-9D25-217E5EE91794}">
      <dsp:nvSpPr>
        <dsp:cNvPr id="0" name=""/>
        <dsp:cNvSpPr/>
      </dsp:nvSpPr>
      <dsp:spPr>
        <a:xfrm>
          <a:off x="0" y="118679"/>
          <a:ext cx="8964488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Mastigação normal aumenta o fluxo sanguíneo cerebral, a ativação da área cortical e os níveis de oxigênio no sangue</a:t>
          </a:r>
          <a:endParaRPr lang="pt-BR" sz="2200" kern="1200" dirty="0"/>
        </a:p>
      </dsp:txBody>
      <dsp:txXfrm>
        <a:off x="0" y="118679"/>
        <a:ext cx="8964488" cy="849420"/>
      </dsp:txXfrm>
    </dsp:sp>
    <dsp:sp modelId="{46ECF22C-DC77-4B85-9437-93242A1071D8}">
      <dsp:nvSpPr>
        <dsp:cNvPr id="0" name=""/>
        <dsp:cNvSpPr/>
      </dsp:nvSpPr>
      <dsp:spPr>
        <a:xfrm>
          <a:off x="0" y="968099"/>
          <a:ext cx="8964488" cy="500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700" kern="1200" smtClean="0"/>
            <a:t>Perda </a:t>
          </a:r>
          <a:r>
            <a:rPr lang="pt-BR" sz="1700" kern="1200" dirty="0" smtClean="0"/>
            <a:t>dente</a:t>
          </a:r>
          <a:r>
            <a:rPr lang="pt-BR" sz="1700" kern="1200" dirty="0" smtClean="0">
              <a:sym typeface="Wingdings" panose="05000000000000000000" pitchFamily="2" charset="2"/>
            </a:rPr>
            <a:t></a:t>
          </a:r>
          <a:r>
            <a:rPr lang="pt-BR" sz="1700" kern="1200" dirty="0" smtClean="0"/>
            <a:t> Pior mastigação </a:t>
          </a:r>
          <a:r>
            <a:rPr lang="pt-BR" sz="1700" kern="1200" dirty="0" smtClean="0">
              <a:sym typeface="Wingdings" panose="05000000000000000000" pitchFamily="2" charset="2"/>
            </a:rPr>
            <a:t></a:t>
          </a:r>
          <a:r>
            <a:rPr lang="pt-BR" sz="1700" kern="1200" dirty="0" smtClean="0"/>
            <a:t> afetar função cerebral = pode resultar em desenvolvimento de demência. </a:t>
          </a:r>
          <a:endParaRPr lang="pt-BR" sz="1700" kern="1200" dirty="0"/>
        </a:p>
      </dsp:txBody>
      <dsp:txXfrm>
        <a:off x="0" y="968099"/>
        <a:ext cx="8964488" cy="500940"/>
      </dsp:txXfrm>
    </dsp:sp>
    <dsp:sp modelId="{84CE44FF-A360-4872-BB71-8FAA318E0F68}">
      <dsp:nvSpPr>
        <dsp:cNvPr id="0" name=""/>
        <dsp:cNvSpPr/>
      </dsp:nvSpPr>
      <dsp:spPr>
        <a:xfrm>
          <a:off x="0" y="1469039"/>
          <a:ext cx="8964488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Perda de dentes </a:t>
          </a:r>
          <a:r>
            <a:rPr lang="pt-BR" sz="2200" kern="1200" dirty="0" smtClean="0">
              <a:sym typeface="Wingdings" panose="05000000000000000000" pitchFamily="2" charset="2"/>
            </a:rPr>
            <a:t></a:t>
          </a:r>
          <a:r>
            <a:rPr lang="pt-BR" sz="2200" kern="1200" dirty="0" smtClean="0"/>
            <a:t> mudanças na dieta </a:t>
          </a:r>
          <a:r>
            <a:rPr lang="pt-BR" sz="2200" kern="1200" dirty="0" smtClean="0">
              <a:sym typeface="Wingdings" panose="05000000000000000000" pitchFamily="2" charset="2"/>
            </a:rPr>
            <a:t></a:t>
          </a:r>
          <a:r>
            <a:rPr lang="pt-BR" sz="2200" kern="1200" dirty="0" smtClean="0"/>
            <a:t> risco de demência.</a:t>
          </a:r>
          <a:endParaRPr lang="pt-BR" sz="2200" kern="1200" dirty="0"/>
        </a:p>
      </dsp:txBody>
      <dsp:txXfrm>
        <a:off x="0" y="1469039"/>
        <a:ext cx="8964488" cy="849420"/>
      </dsp:txXfrm>
    </dsp:sp>
    <dsp:sp modelId="{0A8874A1-9ACA-4859-876A-D1CAA4761367}">
      <dsp:nvSpPr>
        <dsp:cNvPr id="0" name=""/>
        <dsp:cNvSpPr/>
      </dsp:nvSpPr>
      <dsp:spPr>
        <a:xfrm>
          <a:off x="0" y="2318459"/>
          <a:ext cx="8964488" cy="500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700" kern="1200" dirty="0" smtClean="0"/>
            <a:t>Diminuição desempenho mastigatório devido à perda dentária </a:t>
          </a:r>
          <a:r>
            <a:rPr lang="pt-BR" sz="1700" kern="1200" dirty="0" smtClean="0">
              <a:sym typeface="Wingdings" panose="05000000000000000000" pitchFamily="2" charset="2"/>
            </a:rPr>
            <a:t></a:t>
          </a:r>
          <a:r>
            <a:rPr lang="pt-BR" sz="1700" kern="1200" dirty="0" smtClean="0"/>
            <a:t>estado nutricional ruim </a:t>
          </a:r>
          <a:r>
            <a:rPr lang="pt-BR" sz="1700" kern="1200" dirty="0" smtClean="0">
              <a:sym typeface="Wingdings" panose="05000000000000000000" pitchFamily="2" charset="2"/>
            </a:rPr>
            <a:t></a:t>
          </a:r>
          <a:r>
            <a:rPr lang="pt-BR" sz="1700" kern="1200" dirty="0" smtClean="0"/>
            <a:t> pode afetar o risco de demência. </a:t>
          </a:r>
          <a:endParaRPr lang="pt-BR" sz="1700" kern="1200" dirty="0"/>
        </a:p>
      </dsp:txBody>
      <dsp:txXfrm>
        <a:off x="0" y="2318459"/>
        <a:ext cx="8964488" cy="500940"/>
      </dsp:txXfrm>
    </dsp:sp>
    <dsp:sp modelId="{3AF3CC71-DA39-41DD-8DEC-52389F4B7F3B}">
      <dsp:nvSpPr>
        <dsp:cNvPr id="0" name=""/>
        <dsp:cNvSpPr/>
      </dsp:nvSpPr>
      <dsp:spPr>
        <a:xfrm>
          <a:off x="0" y="2819400"/>
          <a:ext cx="8964488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Possibilidade de influência da inflamação crônica no desenvolvimento de demência. </a:t>
          </a:r>
          <a:endParaRPr lang="pt-BR" sz="2200" kern="1200" dirty="0"/>
        </a:p>
      </dsp:txBody>
      <dsp:txXfrm>
        <a:off x="0" y="2819400"/>
        <a:ext cx="8964488" cy="849420"/>
      </dsp:txXfrm>
    </dsp:sp>
    <dsp:sp modelId="{0D0C5736-3BB7-47AC-AB9F-163D2B5690AD}">
      <dsp:nvSpPr>
        <dsp:cNvPr id="0" name=""/>
        <dsp:cNvSpPr/>
      </dsp:nvSpPr>
      <dsp:spPr>
        <a:xfrm>
          <a:off x="0" y="3668820"/>
          <a:ext cx="8964488" cy="500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700" kern="1200" dirty="0" smtClean="0"/>
            <a:t>Inflamação </a:t>
          </a:r>
          <a:r>
            <a:rPr lang="pt-BR" sz="1700" b="1" kern="1200" dirty="0" smtClean="0"/>
            <a:t>+</a:t>
          </a:r>
          <a:r>
            <a:rPr lang="pt-BR" sz="1700" kern="1200" dirty="0" smtClean="0"/>
            <a:t> doença periodontal </a:t>
          </a:r>
          <a:r>
            <a:rPr lang="pt-BR" sz="1700" b="1" kern="1200" dirty="0" smtClean="0"/>
            <a:t>=</a:t>
          </a:r>
          <a:r>
            <a:rPr lang="pt-BR" sz="1700" kern="1200" dirty="0" smtClean="0"/>
            <a:t> uma das principais causas de perda dentária em adultos </a:t>
          </a:r>
          <a:r>
            <a:rPr lang="pt-BR" sz="1700" kern="1200" dirty="0" smtClean="0">
              <a:sym typeface="Wingdings" panose="05000000000000000000" pitchFamily="2" charset="2"/>
            </a:rPr>
            <a:t></a:t>
          </a:r>
          <a:r>
            <a:rPr lang="pt-BR" sz="1700" kern="1200" dirty="0" smtClean="0"/>
            <a:t> poderia contribuir para a patogênese da </a:t>
          </a:r>
          <a:r>
            <a:rPr lang="pt-BR" sz="1700" kern="1200" dirty="0" err="1" smtClean="0"/>
            <a:t>DA</a:t>
          </a:r>
          <a:r>
            <a:rPr lang="pt-BR" sz="1700" kern="1200" dirty="0" smtClean="0"/>
            <a:t>.</a:t>
          </a:r>
          <a:endParaRPr lang="pt-BR" sz="1700" kern="1200" dirty="0"/>
        </a:p>
      </dsp:txBody>
      <dsp:txXfrm>
        <a:off x="0" y="3668820"/>
        <a:ext cx="8964488" cy="500940"/>
      </dsp:txXfrm>
    </dsp:sp>
    <dsp:sp modelId="{C95F287F-CB3B-4048-86EE-EB99FDABA9CC}">
      <dsp:nvSpPr>
        <dsp:cNvPr id="0" name=""/>
        <dsp:cNvSpPr/>
      </dsp:nvSpPr>
      <dsp:spPr>
        <a:xfrm>
          <a:off x="0" y="4169760"/>
          <a:ext cx="8964488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Má saúde bucal </a:t>
          </a:r>
          <a:r>
            <a:rPr lang="pt-BR" sz="2200" kern="1200" dirty="0" smtClean="0">
              <a:sym typeface="Wingdings" panose="05000000000000000000" pitchFamily="2" charset="2"/>
            </a:rPr>
            <a:t> </a:t>
          </a:r>
          <a:r>
            <a:rPr lang="pt-BR" sz="2200" kern="1200" dirty="0" smtClean="0"/>
            <a:t>marcador do estado geral de saúde, incluindo potencial fatores de risco para demência</a:t>
          </a:r>
          <a:endParaRPr lang="pt-BR" sz="2200" kern="1200" dirty="0"/>
        </a:p>
      </dsp:txBody>
      <dsp:txXfrm>
        <a:off x="0" y="4169760"/>
        <a:ext cx="8964488" cy="849420"/>
      </dsp:txXfrm>
    </dsp:sp>
    <dsp:sp modelId="{21EC9C0A-4820-470F-84AB-A82AE4FB14BE}">
      <dsp:nvSpPr>
        <dsp:cNvPr id="0" name=""/>
        <dsp:cNvSpPr/>
      </dsp:nvSpPr>
      <dsp:spPr>
        <a:xfrm>
          <a:off x="0" y="5019180"/>
          <a:ext cx="8964488" cy="500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700" kern="1200" dirty="0" smtClean="0">
              <a:solidFill>
                <a:schemeClr val="tx1"/>
              </a:solidFill>
            </a:rPr>
            <a:t>Reflete a história de doenças, comportamento de saúde e cuidados de saúde ao longo da vida de um indivíduo.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0" y="5019180"/>
        <a:ext cx="8964488" cy="5009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0C98FF-E6CE-4374-B3F7-6FCB2A928EFE}">
      <dsp:nvSpPr>
        <dsp:cNvPr id="0" name=""/>
        <dsp:cNvSpPr/>
      </dsp:nvSpPr>
      <dsp:spPr>
        <a:xfrm>
          <a:off x="0" y="0"/>
          <a:ext cx="9144000" cy="26246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7D8C1-D293-4F27-ADB9-F55EFC0994F3}">
      <dsp:nvSpPr>
        <dsp:cNvPr id="0" name=""/>
        <dsp:cNvSpPr/>
      </dsp:nvSpPr>
      <dsp:spPr>
        <a:xfrm>
          <a:off x="275369" y="349958"/>
          <a:ext cx="4092029" cy="19247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C2ED4-6066-4BDE-A159-2D9311BCC825}">
      <dsp:nvSpPr>
        <dsp:cNvPr id="0" name=""/>
        <dsp:cNvSpPr/>
      </dsp:nvSpPr>
      <dsp:spPr>
        <a:xfrm rot="10800000">
          <a:off x="275369" y="2624691"/>
          <a:ext cx="4092029" cy="32079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Pontos fortes: </a:t>
          </a:r>
          <a:r>
            <a:rPr lang="pt-BR" sz="2400" kern="1200" dirty="0" smtClean="0">
              <a:solidFill>
                <a:schemeClr val="tx1"/>
              </a:solidFill>
            </a:rPr>
            <a:t>Bom acompanhamento dos indivíduos, exceto para as mortes;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exame morfológico para o diagnóstico preciso dos subtipos de demência,;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avaliação bucal feita por dentistas.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275369" y="2624691"/>
        <a:ext cx="4092029" cy="3207956"/>
      </dsp:txXfrm>
    </dsp:sp>
    <dsp:sp modelId="{41348EFB-51D5-4FC1-80B9-DCA3C20A3737}">
      <dsp:nvSpPr>
        <dsp:cNvPr id="0" name=""/>
        <dsp:cNvSpPr/>
      </dsp:nvSpPr>
      <dsp:spPr>
        <a:xfrm>
          <a:off x="4776601" y="349958"/>
          <a:ext cx="4092029" cy="19247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68631-4072-42AA-BC95-C40FD75FE781}">
      <dsp:nvSpPr>
        <dsp:cNvPr id="0" name=""/>
        <dsp:cNvSpPr/>
      </dsp:nvSpPr>
      <dsp:spPr>
        <a:xfrm rot="10800000">
          <a:off x="4776601" y="2624691"/>
          <a:ext cx="4092029" cy="32079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Pontos fracos: </a:t>
          </a:r>
          <a:r>
            <a:rPr lang="pt-BR" sz="2400" kern="1200" dirty="0" smtClean="0">
              <a:solidFill>
                <a:schemeClr val="tx1"/>
              </a:solidFill>
            </a:rPr>
            <a:t>informação não disponível sobre fatores de confusão durante o acompanhamento.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Fatores </a:t>
          </a:r>
          <a:r>
            <a:rPr lang="pt-BR" sz="2400" kern="1200" dirty="0" err="1" smtClean="0">
              <a:solidFill>
                <a:schemeClr val="tx1"/>
              </a:solidFill>
            </a:rPr>
            <a:t>confusionais</a:t>
          </a:r>
          <a:r>
            <a:rPr lang="pt-BR" sz="2400" kern="1200" dirty="0" smtClean="0">
              <a:solidFill>
                <a:schemeClr val="tx1"/>
              </a:solidFill>
            </a:rPr>
            <a:t> não medidos, como depressão.</a:t>
          </a:r>
          <a:endParaRPr lang="pt-BR" sz="2400" kern="1200" dirty="0">
            <a:solidFill>
              <a:schemeClr val="tx1"/>
            </a:solidFill>
          </a:endParaRPr>
        </a:p>
      </dsp:txBody>
      <dsp:txXfrm rot="10800000">
        <a:off x="4776601" y="2624691"/>
        <a:ext cx="4092029" cy="3207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D49BE4C-254D-45BB-AFB2-467D54F0811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pt-BR" noProof="0"/>
              <a:t>Clique para editar o estilo do subtítulo Mestre</a:t>
            </a:r>
            <a:endParaRPr lang="en-US" noProof="0"/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8AF41E30-310E-4300-BFD3-770B2E46981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40723-5424-486E-8250-533CF5F96B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33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411E8-7BCE-4EDB-87C7-7A68EB0237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60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9D41E9-19B6-43F9-BFEB-69A1DB2E413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57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C519A-952F-46DB-A7EA-4BD4D1765E8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55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EE884-3C57-41E5-B402-41CA905FEAC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97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78554-91DF-426C-A19B-2C01976B0AA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6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E5364-E3B7-4141-85BB-3205EDF6E05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52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0074A-D45F-4D45-BD18-FC1044F112F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91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BD3B3-597F-40B1-9EF3-69F27C4FB87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50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42F30-90C3-4D5F-AB09-5D02758586E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45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CCFA8-6218-4194-A201-8BEB59E626C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2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endParaRPr lang="en-US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endParaRPr lang="en-US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fld id="{A3501058-4B70-4158-A21B-6C3C6BE90DF6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953A523-FCDB-4150-BD1B-9A8F3C8430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5"/>
            <a:ext cx="7920880" cy="25834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76199"/>
            <a:ext cx="6781800" cy="1408586"/>
          </a:xfrm>
        </p:spPr>
        <p:txBody>
          <a:bodyPr/>
          <a:lstStyle/>
          <a:p>
            <a:pPr algn="ctr"/>
            <a:r>
              <a:rPr lang="pt-BR" sz="2000" b="1" dirty="0"/>
              <a:t>Programa de Pós-Graduação em Saúde Pública</a:t>
            </a:r>
            <a:br>
              <a:rPr lang="pt-BR" sz="2000" b="1" dirty="0"/>
            </a:br>
            <a:r>
              <a:rPr lang="pt-BR" sz="2000" b="1" dirty="0"/>
              <a:t>Faculdade de Medicina</a:t>
            </a:r>
            <a:br>
              <a:rPr lang="pt-BR" sz="2000" b="1" dirty="0"/>
            </a:br>
            <a:r>
              <a:rPr lang="pt-BR" sz="2000" b="1" dirty="0"/>
              <a:t>Princípios de Bioestatística</a:t>
            </a:r>
            <a:br>
              <a:rPr lang="pt-BR" sz="2000" b="1" dirty="0"/>
            </a:br>
            <a:r>
              <a:rPr lang="pt-BR" sz="2000" b="1" dirty="0" err="1"/>
              <a:t>Prof</a:t>
            </a:r>
            <a:r>
              <a:rPr lang="pt-BR" sz="2000" b="1" dirty="0"/>
              <a:t> .Enrico A. </a:t>
            </a:r>
            <a:r>
              <a:rPr lang="pt-BR" sz="2000" b="1" dirty="0" err="1"/>
              <a:t>Colosimo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690190"/>
            <a:ext cx="7920880" cy="376314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pt-BR" sz="1800" b="1" dirty="0">
                <a:solidFill>
                  <a:schemeClr val="tx1"/>
                </a:solidFill>
              </a:rPr>
              <a:t>Érica Rezende Gusmão</a:t>
            </a:r>
          </a:p>
          <a:p>
            <a:pPr algn="ctr">
              <a:buNone/>
            </a:pPr>
            <a:r>
              <a:rPr lang="pt-BR" sz="1800" b="1" dirty="0" err="1">
                <a:solidFill>
                  <a:schemeClr val="tx1"/>
                </a:solidFill>
              </a:rPr>
              <a:t>Kharine</a:t>
            </a:r>
            <a:r>
              <a:rPr lang="pt-BR" sz="1800" b="1" dirty="0">
                <a:solidFill>
                  <a:schemeClr val="tx1"/>
                </a:solidFill>
              </a:rPr>
              <a:t> Pillar de Sousa e Pena</a:t>
            </a:r>
          </a:p>
          <a:p>
            <a:pPr algn="ctr">
              <a:buNone/>
            </a:pPr>
            <a:r>
              <a:rPr lang="pt-BR" sz="1800" b="1" dirty="0">
                <a:solidFill>
                  <a:schemeClr val="tx1"/>
                </a:solidFill>
              </a:rPr>
              <a:t>Liliana Maria Madeira </a:t>
            </a:r>
            <a:r>
              <a:rPr lang="pt-BR" sz="1800" b="1" dirty="0" err="1">
                <a:solidFill>
                  <a:schemeClr val="tx1"/>
                </a:solidFill>
              </a:rPr>
              <a:t>Dramos</a:t>
            </a:r>
            <a:endParaRPr lang="pt-BR" sz="1800" b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pt-BR" sz="1800" b="1" dirty="0">
                <a:solidFill>
                  <a:schemeClr val="tx1"/>
                </a:solidFill>
              </a:rPr>
              <a:t>Luciana Souza d’Ávila</a:t>
            </a:r>
          </a:p>
          <a:p>
            <a:pPr algn="ctr">
              <a:buNone/>
            </a:pPr>
            <a:r>
              <a:rPr lang="pt-BR" sz="1800" b="1" dirty="0">
                <a:solidFill>
                  <a:schemeClr val="tx1"/>
                </a:solidFill>
              </a:rPr>
              <a:t>Natália Patrícia Batista Torres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6C622D5-436D-4C91-B348-13AB721843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2020"/>
            <a:ext cx="1584176" cy="117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FF2B5EF4-FFF2-40B4-BE49-F238E27FC236}">
                <a16:creationId xmlns:a16="http://schemas.microsoft.com/office/drawing/2014/main" xmlns="" id="{59984608-8B31-49DC-8229-EB37FD1BC22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59877"/>
            <a:ext cx="9143999" cy="6264696"/>
          </a:xfrm>
          <a:prstGeom prst="rect">
            <a:avLst/>
          </a:prstGeom>
          <a:noFill/>
        </p:spPr>
      </p:pic>
      <p:sp>
        <p:nvSpPr>
          <p:cNvPr id="3" name="Elipse 2"/>
          <p:cNvSpPr/>
          <p:nvPr/>
        </p:nvSpPr>
        <p:spPr bwMode="auto">
          <a:xfrm>
            <a:off x="8316416" y="2420888"/>
            <a:ext cx="648072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8316416" y="3936698"/>
            <a:ext cx="648072" cy="2843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8292768" y="5592882"/>
            <a:ext cx="648072" cy="2843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8304592" y="2928586"/>
            <a:ext cx="648072" cy="2843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8316416" y="5880914"/>
            <a:ext cx="648072" cy="2843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8316416" y="3648666"/>
            <a:ext cx="648072" cy="2843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8292768" y="6021288"/>
            <a:ext cx="648072" cy="2843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8316416" y="5376858"/>
            <a:ext cx="648072" cy="2843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8316416" y="5160834"/>
            <a:ext cx="648072" cy="2843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83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A0DF88-0BD4-44B0-BA50-DA83C5B0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tx1"/>
                </a:solidFill>
              </a:rPr>
              <a:t>Resultados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8405792"/>
              </p:ext>
            </p:extLst>
          </p:nvPr>
        </p:nvGraphicFramePr>
        <p:xfrm>
          <a:off x="1822648" y="1656928"/>
          <a:ext cx="6781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513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9">
            <a:extLst>
              <a:ext uri="{FF2B5EF4-FFF2-40B4-BE49-F238E27FC236}">
                <a16:creationId xmlns:a16="http://schemas.microsoft.com/office/drawing/2014/main" xmlns="" id="{38579923-B427-4003-8AF2-C1E9557F266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28992" cy="6048672"/>
          </a:xfrm>
          <a:prstGeom prst="rect">
            <a:avLst/>
          </a:prstGeom>
          <a:noFill/>
        </p:spPr>
      </p:pic>
      <p:sp>
        <p:nvSpPr>
          <p:cNvPr id="3" name="Elipse 2"/>
          <p:cNvSpPr/>
          <p:nvPr/>
        </p:nvSpPr>
        <p:spPr bwMode="auto">
          <a:xfrm>
            <a:off x="8172400" y="3789040"/>
            <a:ext cx="648072" cy="288032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8172400" y="4869160"/>
            <a:ext cx="648072" cy="288032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8172400" y="3573016"/>
            <a:ext cx="648072" cy="216024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8244408" y="4581128"/>
            <a:ext cx="648072" cy="216024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8172400" y="2564904"/>
            <a:ext cx="648072" cy="216024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8172400" y="2852936"/>
            <a:ext cx="648072" cy="216024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68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90685C-5B64-48EB-9719-3FC613B1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b="1" dirty="0">
                <a:solidFill>
                  <a:schemeClr val="tx1"/>
                </a:solidFill>
              </a:rPr>
              <a:t>Resultados</a:t>
            </a:r>
            <a:endParaRPr lang="pt-BR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4856835"/>
              </p:ext>
            </p:extLst>
          </p:nvPr>
        </p:nvGraphicFramePr>
        <p:xfrm>
          <a:off x="51656" y="1484784"/>
          <a:ext cx="8964488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625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90685C-5B64-48EB-9719-3FC613B1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b="1" dirty="0">
                <a:solidFill>
                  <a:schemeClr val="tx1"/>
                </a:solidFill>
              </a:rPr>
              <a:t>Resultados</a:t>
            </a:r>
            <a:endParaRPr lang="pt-BR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5734925"/>
              </p:ext>
            </p:extLst>
          </p:nvPr>
        </p:nvGraphicFramePr>
        <p:xfrm>
          <a:off x="51656" y="1484784"/>
          <a:ext cx="8964488" cy="529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895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90685C-5B64-48EB-9719-3FC613B1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28" y="489992"/>
            <a:ext cx="8273616" cy="1066800"/>
          </a:xfrm>
        </p:spPr>
        <p:txBody>
          <a:bodyPr/>
          <a:lstStyle/>
          <a:p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800" dirty="0"/>
              <a:t/>
            </a:r>
            <a:br>
              <a:rPr lang="pt-PT" sz="2800" dirty="0"/>
            </a:br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800" dirty="0"/>
              <a:t/>
            </a:r>
            <a:br>
              <a:rPr lang="pt-PT" sz="2800" dirty="0"/>
            </a:br>
            <a:r>
              <a:rPr lang="pt-PT" sz="2800" dirty="0"/>
              <a:t>Risco ajustado multivariáveis ​​de demência por todas as causas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8025685"/>
              </p:ext>
            </p:extLst>
          </p:nvPr>
        </p:nvGraphicFramePr>
        <p:xfrm>
          <a:off x="51656" y="1484784"/>
          <a:ext cx="8964488" cy="529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265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90685C-5B64-48EB-9719-3FC613B1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6200"/>
            <a:ext cx="8352928" cy="1066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Relação </a:t>
            </a:r>
            <a:r>
              <a:rPr lang="pt-BR" b="1" dirty="0">
                <a:solidFill>
                  <a:schemeClr val="tx1"/>
                </a:solidFill>
              </a:rPr>
              <a:t>perda dentária e demência:</a:t>
            </a:r>
            <a:endParaRPr lang="pt-BR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0573708"/>
              </p:ext>
            </p:extLst>
          </p:nvPr>
        </p:nvGraphicFramePr>
        <p:xfrm>
          <a:off x="51656" y="1143000"/>
          <a:ext cx="8964488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61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876456416"/>
              </p:ext>
            </p:extLst>
          </p:nvPr>
        </p:nvGraphicFramePr>
        <p:xfrm>
          <a:off x="-11021" y="692696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871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90685C-5B64-48EB-9719-3FC613B1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b="1" dirty="0">
                <a:solidFill>
                  <a:schemeClr val="tx1"/>
                </a:solidFill>
              </a:rPr>
              <a:t>Conclusão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B711177-8E19-4C7F-924C-584C2CCA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" y="1412776"/>
            <a:ext cx="8964488" cy="5638800"/>
          </a:xfrm>
        </p:spPr>
        <p:txBody>
          <a:bodyPr/>
          <a:lstStyle/>
          <a:p>
            <a:pPr algn="just"/>
            <a:r>
              <a:rPr lang="pt-BR" sz="3200" dirty="0"/>
              <a:t>A perda dentária é um fator de risco para o desenvolvimento de todas as causas de demência e DA em uma população idosa japonesa. </a:t>
            </a:r>
          </a:p>
          <a:p>
            <a:pPr marL="0" indent="0" algn="just">
              <a:buNone/>
            </a:pPr>
            <a:endParaRPr lang="pt-BR" sz="3200" dirty="0"/>
          </a:p>
          <a:p>
            <a:pPr algn="just"/>
            <a:r>
              <a:rPr lang="pt-BR" sz="3200" dirty="0"/>
              <a:t>Os resultados enfatizam a importância clínica de promover e apoiar oportunidades de atendimento e tratamento odontológico, especialmente em termos de manutenção dos dentes desde cedo, para reduzir o risco de demência na vida adulta.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909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5DBEB3-31D0-4A24-B1F3-32F5290A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52" y="2132856"/>
            <a:ext cx="4392488" cy="129614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7200" dirty="0"/>
              <a:t>Obrigada !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22584E3F-220B-4BB7-BD7F-1C5C6BC6D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84784"/>
            <a:ext cx="2371725" cy="16287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5253F8E-70DB-4C2A-93B5-4240348BEA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888457"/>
            <a:ext cx="5292080" cy="21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1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856984" cy="720080"/>
          </a:xfrm>
        </p:spPr>
        <p:txBody>
          <a:bodyPr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Introdução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08912" cy="489654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2700" dirty="0">
                <a:solidFill>
                  <a:schemeClr val="tx1"/>
                </a:solidFill>
              </a:rPr>
              <a:t>incidência de demência </a:t>
            </a:r>
            <a:r>
              <a:rPr lang="pt-BR" sz="27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pt-BR" sz="2700" dirty="0">
                <a:solidFill>
                  <a:schemeClr val="tx1"/>
                </a:solidFill>
              </a:rPr>
              <a:t> preocupação  saúde pública</a:t>
            </a:r>
            <a:endParaRPr lang="en-US" sz="27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pt-BR" sz="2700" dirty="0"/>
          </a:p>
          <a:p>
            <a:pPr algn="just">
              <a:spcBef>
                <a:spcPts val="0"/>
              </a:spcBef>
            </a:pPr>
            <a:r>
              <a:rPr lang="pt-BR" sz="2700" dirty="0"/>
              <a:t>Demência quase dobrará a cada 20 anos</a:t>
            </a:r>
          </a:p>
          <a:p>
            <a:pPr algn="just">
              <a:spcBef>
                <a:spcPts val="0"/>
              </a:spcBef>
            </a:pPr>
            <a:endParaRPr lang="pt-BR" sz="2700" dirty="0"/>
          </a:p>
          <a:p>
            <a:pPr algn="just">
              <a:spcBef>
                <a:spcPts val="0"/>
              </a:spcBef>
            </a:pPr>
            <a:r>
              <a:rPr lang="pt-BR" sz="2700" dirty="0"/>
              <a:t>Aumento de estudos focados na relação entre  saúde oral e estado cognitivo:</a:t>
            </a:r>
          </a:p>
          <a:p>
            <a:pPr lvl="1" algn="just">
              <a:spcBef>
                <a:spcPts val="0"/>
              </a:spcBef>
            </a:pPr>
            <a:r>
              <a:rPr lang="pt-BR" sz="2500" dirty="0"/>
              <a:t>associação entre número de dentes e cognição </a:t>
            </a:r>
            <a:r>
              <a:rPr lang="pt-BR" sz="2500" dirty="0">
                <a:sym typeface="Wingdings" pitchFamily="2" charset="2"/>
              </a:rPr>
              <a:t> resultados inconsistentes</a:t>
            </a:r>
            <a:endParaRPr lang="pt-BR" sz="2500" dirty="0"/>
          </a:p>
          <a:p>
            <a:pPr algn="just">
              <a:spcBef>
                <a:spcPts val="0"/>
              </a:spcBef>
            </a:pPr>
            <a:endParaRPr lang="pt-BR" sz="2700" dirty="0"/>
          </a:p>
          <a:p>
            <a:pPr algn="just">
              <a:spcBef>
                <a:spcPts val="0"/>
              </a:spcBef>
            </a:pPr>
            <a:r>
              <a:rPr lang="pt-BR" sz="2700" dirty="0"/>
              <a:t>Estudos divergem: Perda dentária associada ou não a um maior risco de demência</a:t>
            </a:r>
          </a:p>
          <a:p>
            <a:endParaRPr lang="pt-BR" sz="2700" b="1" dirty="0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BB8A2B01-76B6-4A6A-BD48-9F12A7335882}"/>
              </a:ext>
            </a:extLst>
          </p:cNvPr>
          <p:cNvCxnSpPr>
            <a:cxnSpLocks/>
          </p:cNvCxnSpPr>
          <p:nvPr/>
        </p:nvCxnSpPr>
        <p:spPr bwMode="auto">
          <a:xfrm flipV="1">
            <a:off x="755576" y="1628800"/>
            <a:ext cx="0" cy="387728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4977397-4363-498D-AE93-9E83D59F78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9444"/>
            <a:ext cx="1944212" cy="144817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637CDDD-857A-4873-8B63-533F444451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30" y="188640"/>
            <a:ext cx="194421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79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856984" cy="720080"/>
          </a:xfrm>
        </p:spPr>
        <p:txBody>
          <a:bodyPr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Objetivo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24936" cy="4392488"/>
          </a:xfrm>
        </p:spPr>
        <p:txBody>
          <a:bodyPr/>
          <a:lstStyle/>
          <a:p>
            <a:pPr algn="ctr">
              <a:buNone/>
            </a:pPr>
            <a:endParaRPr lang="pt-BR" sz="2700" b="1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BR" sz="2700" b="1" dirty="0">
                <a:solidFill>
                  <a:schemeClr val="tx1"/>
                </a:solidFill>
              </a:rPr>
              <a:t>    </a:t>
            </a:r>
            <a:r>
              <a:rPr lang="pt-BR" sz="2700" dirty="0">
                <a:solidFill>
                  <a:schemeClr val="tx1"/>
                </a:solidFill>
              </a:rPr>
              <a:t>Elucidar o efeito da </a:t>
            </a:r>
            <a:r>
              <a:rPr lang="pt-BR" sz="2700" b="1" dirty="0">
                <a:solidFill>
                  <a:schemeClr val="tx1"/>
                </a:solidFill>
              </a:rPr>
              <a:t>perda dentária </a:t>
            </a:r>
            <a:r>
              <a:rPr lang="pt-BR" sz="2700" dirty="0">
                <a:solidFill>
                  <a:schemeClr val="tx1"/>
                </a:solidFill>
              </a:rPr>
              <a:t>no desenvolvimento da </a:t>
            </a:r>
            <a:r>
              <a:rPr lang="pt-BR" sz="2700" b="1" dirty="0">
                <a:solidFill>
                  <a:schemeClr val="tx1"/>
                </a:solidFill>
              </a:rPr>
              <a:t>demência </a:t>
            </a:r>
            <a:r>
              <a:rPr lang="pt-BR" sz="2700" dirty="0">
                <a:solidFill>
                  <a:schemeClr val="tx1"/>
                </a:solidFill>
              </a:rPr>
              <a:t>e seus subtipos em uma população geral de idosos no Japão, usando dados neuropatológicos e de neuroimagem para o diagnóstico definitivo de tipos de demência e dados de exames orais clínicos realizados por dentistas para avaliação de perda dentária.</a:t>
            </a:r>
            <a:r>
              <a:rPr lang="pt-BR" sz="2700" dirty="0"/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D06A216-193B-441A-86A1-4A67BBC02F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3744"/>
            <a:ext cx="2431157" cy="20882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1522A11-B505-4743-A5C3-E3490B9694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869160"/>
            <a:ext cx="2710805" cy="17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79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856984" cy="720080"/>
          </a:xfrm>
        </p:spPr>
        <p:txBody>
          <a:bodyPr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Metodologia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4896544"/>
          </a:xfrm>
        </p:spPr>
        <p:txBody>
          <a:bodyPr/>
          <a:lstStyle/>
          <a:p>
            <a:pPr algn="just"/>
            <a:endParaRPr lang="pt-BR" sz="2500" dirty="0"/>
          </a:p>
          <a:p>
            <a:pPr algn="just"/>
            <a:r>
              <a:rPr lang="pt-BR" sz="2500" dirty="0"/>
              <a:t>Pesquisa baseada em dados do Estudo </a:t>
            </a:r>
            <a:r>
              <a:rPr lang="pt-BR" sz="2500" dirty="0" err="1"/>
              <a:t>Hisayama</a:t>
            </a:r>
            <a:r>
              <a:rPr lang="pt-BR" sz="2500" dirty="0"/>
              <a:t>: </a:t>
            </a:r>
            <a:r>
              <a:rPr lang="pt-BR" sz="2500" b="1" dirty="0"/>
              <a:t>coorte prospectiva </a:t>
            </a:r>
            <a:r>
              <a:rPr lang="pt-BR" sz="2500" dirty="0"/>
              <a:t>de base populacional de doenças cardiovasculares e seus fatores de risco estabelecidos, iniciado em 1961:</a:t>
            </a:r>
          </a:p>
          <a:p>
            <a:pPr lvl="1" algn="just"/>
            <a:r>
              <a:rPr lang="pt-BR" sz="2300" dirty="0"/>
              <a:t>Censo nacional: idade, distribuição ocupacional e consumo de nutrientes semelhante ao do Japão como um todo </a:t>
            </a:r>
          </a:p>
          <a:p>
            <a:pPr lvl="1"/>
            <a:endParaRPr lang="pt-BR" sz="2300" dirty="0"/>
          </a:p>
          <a:p>
            <a:pPr lvl="1"/>
            <a:r>
              <a:rPr lang="pt-BR" sz="2300" dirty="0"/>
              <a:t>Realizados inquéritos sobre o estado de saúde e condições neurológicas dos residentes com 40 anos ou mais a cada 1 a 2 anos desde 1961</a:t>
            </a:r>
          </a:p>
          <a:p>
            <a:pPr lvl="1"/>
            <a:endParaRPr lang="pt-BR" sz="2300" dirty="0"/>
          </a:p>
          <a:p>
            <a:pPr lvl="1"/>
            <a:r>
              <a:rPr lang="pt-BR" sz="2300" dirty="0"/>
              <a:t>Inquéritos de demência em idosos foram realizados desde 1985</a:t>
            </a:r>
          </a:p>
        </p:txBody>
      </p:sp>
    </p:spTree>
    <p:extLst>
      <p:ext uri="{BB962C8B-B14F-4D97-AF65-F5344CB8AC3E}">
        <p14:creationId xmlns:p14="http://schemas.microsoft.com/office/powerpoint/2010/main" xmlns="" val="27279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856984" cy="720080"/>
          </a:xfrm>
        </p:spPr>
        <p:txBody>
          <a:bodyPr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Metodologia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4896544"/>
          </a:xfrm>
        </p:spPr>
        <p:txBody>
          <a:bodyPr/>
          <a:lstStyle/>
          <a:p>
            <a:r>
              <a:rPr lang="pt-BR" sz="2500" b="1" dirty="0"/>
              <a:t>População do estudo: </a:t>
            </a:r>
          </a:p>
          <a:p>
            <a:pPr lvl="1"/>
            <a:r>
              <a:rPr lang="pt-BR" sz="2300" dirty="0"/>
              <a:t>Triagem realizada entre </a:t>
            </a:r>
            <a:r>
              <a:rPr lang="pt-BR" sz="2300" b="1" dirty="0"/>
              <a:t>2007 e 2008 </a:t>
            </a:r>
            <a:r>
              <a:rPr lang="pt-BR" sz="2300" dirty="0"/>
              <a:t>com </a:t>
            </a:r>
            <a:r>
              <a:rPr lang="pt-BR" sz="2300" b="1" dirty="0"/>
              <a:t>1.996 moradores </a:t>
            </a:r>
            <a:r>
              <a:rPr lang="pt-BR" sz="2300" dirty="0"/>
              <a:t>com </a:t>
            </a:r>
            <a:r>
              <a:rPr lang="pt-BR" sz="2300" b="1" dirty="0"/>
              <a:t>60 anos ou mais </a:t>
            </a:r>
            <a:r>
              <a:rPr lang="pt-BR" sz="2300" dirty="0"/>
              <a:t>(86,3% da população total dessa idade)</a:t>
            </a:r>
          </a:p>
          <a:p>
            <a:pPr lvl="1"/>
            <a:r>
              <a:rPr lang="pt-BR" sz="2300" b="1" dirty="0"/>
              <a:t>Exclusão</a:t>
            </a:r>
            <a:r>
              <a:rPr lang="pt-BR" sz="2300" dirty="0"/>
              <a:t>: 167 com demência; 202 sem exame oral; 61 com respostas inconsistentes nos inquéritos</a:t>
            </a:r>
          </a:p>
          <a:p>
            <a:pPr lvl="1"/>
            <a:r>
              <a:rPr lang="pt-BR" sz="2300" b="1" dirty="0"/>
              <a:t>Amostra: </a:t>
            </a:r>
            <a:r>
              <a:rPr lang="pt-BR" sz="2300" dirty="0"/>
              <a:t>1.566 (691 homens e 875 mulheres)</a:t>
            </a:r>
          </a:p>
          <a:p>
            <a:endParaRPr lang="pt-BR" sz="2700" dirty="0"/>
          </a:p>
          <a:p>
            <a:r>
              <a:rPr lang="pt-BR" sz="2700" b="1" dirty="0"/>
              <a:t>Acompanhamento:</a:t>
            </a:r>
          </a:p>
          <a:p>
            <a:pPr lvl="1"/>
            <a:r>
              <a:rPr lang="pt-BR" sz="2300" dirty="0"/>
              <a:t>Participantes acompanhados por </a:t>
            </a:r>
            <a:r>
              <a:rPr lang="pt-BR" sz="2300" b="1" dirty="0"/>
              <a:t>5 anos (2007-2012)</a:t>
            </a:r>
          </a:p>
          <a:p>
            <a:pPr lvl="1"/>
            <a:r>
              <a:rPr lang="pt-BR" sz="2300" dirty="0"/>
              <a:t>Sistema de </a:t>
            </a:r>
            <a:r>
              <a:rPr lang="pt-BR" sz="2300" b="1" dirty="0"/>
              <a:t>monitoramento diário </a:t>
            </a:r>
            <a:r>
              <a:rPr lang="pt-BR" sz="2300" dirty="0"/>
              <a:t>pela equipe do estudo, por médicos locais e membros da “Secretaria de Saúde”: informações sobre novos eventos  (AVC, prejuízo cognitivo  e demência)</a:t>
            </a:r>
          </a:p>
        </p:txBody>
      </p:sp>
    </p:spTree>
    <p:extLst>
      <p:ext uri="{BB962C8B-B14F-4D97-AF65-F5344CB8AC3E}">
        <p14:creationId xmlns:p14="http://schemas.microsoft.com/office/powerpoint/2010/main" xmlns="" val="27279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856984" cy="720080"/>
          </a:xfrm>
        </p:spPr>
        <p:txBody>
          <a:bodyPr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Metodologia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2565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2400" dirty="0"/>
              <a:t>Paciente com suspeita de sintomas neurológicos: avaliação do desenvolvimento de demência pela equipe do estudo (médicos especialistas em AVC e psiquiatras) </a:t>
            </a:r>
          </a:p>
          <a:p>
            <a:pPr lvl="1">
              <a:spcBef>
                <a:spcPts val="0"/>
              </a:spcBef>
            </a:pPr>
            <a:r>
              <a:rPr lang="pt-BR" sz="2200" dirty="0"/>
              <a:t>Diversos tipos de exames: testes neuropsicológicos, entrevistas com a família e médico do participante, história clínica, entre outros</a:t>
            </a:r>
          </a:p>
          <a:p>
            <a:pPr>
              <a:spcBef>
                <a:spcPts val="0"/>
              </a:spcBef>
            </a:pPr>
            <a:endParaRPr lang="pt-BR" sz="2400" dirty="0"/>
          </a:p>
          <a:p>
            <a:pPr>
              <a:spcBef>
                <a:spcPts val="0"/>
              </a:spcBef>
            </a:pPr>
            <a:r>
              <a:rPr lang="pt-BR" sz="2400" dirty="0"/>
              <a:t>Testes de cognição realizados em 2012</a:t>
            </a:r>
          </a:p>
          <a:p>
            <a:pPr>
              <a:spcBef>
                <a:spcPts val="0"/>
              </a:spcBef>
            </a:pPr>
            <a:endParaRPr lang="pt-BR" sz="2400" dirty="0"/>
          </a:p>
          <a:p>
            <a:pPr>
              <a:spcBef>
                <a:spcPts val="0"/>
              </a:spcBef>
            </a:pPr>
            <a:r>
              <a:rPr lang="pt-BR" sz="2400" dirty="0"/>
              <a:t>Morte de participante:</a:t>
            </a:r>
          </a:p>
          <a:p>
            <a:pPr lvl="1">
              <a:spcBef>
                <a:spcPts val="0"/>
              </a:spcBef>
            </a:pPr>
            <a:r>
              <a:rPr lang="pt-BR" sz="2200" dirty="0"/>
              <a:t>Revisão das história clínica, entrevista com médico responsável e  com a família e autorização para autópsia</a:t>
            </a:r>
          </a:p>
          <a:p>
            <a:pPr lvl="1">
              <a:spcBef>
                <a:spcPts val="0"/>
              </a:spcBef>
            </a:pPr>
            <a:r>
              <a:rPr lang="pt-BR" sz="2200" dirty="0"/>
              <a:t>108 pacientes faleceram </a:t>
            </a:r>
            <a:r>
              <a:rPr lang="pt-BR" sz="2200" dirty="0">
                <a:sym typeface="Wingdings" pitchFamily="2" charset="2"/>
              </a:rPr>
              <a:t> 63 tiveram autópsia </a:t>
            </a:r>
          </a:p>
          <a:p>
            <a:pPr>
              <a:spcBef>
                <a:spcPts val="0"/>
              </a:spcBef>
            </a:pPr>
            <a:endParaRPr lang="pt-BR" sz="2400" dirty="0"/>
          </a:p>
          <a:p>
            <a:pPr>
              <a:spcBef>
                <a:spcPts val="0"/>
              </a:spcBef>
            </a:pPr>
            <a:r>
              <a:rPr lang="pt-BR" sz="2400" dirty="0"/>
              <a:t>Sem perdas no acompanhamento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27279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292224"/>
            <a:ext cx="8712968" cy="544488"/>
          </a:xfrm>
        </p:spPr>
        <p:txBody>
          <a:bodyPr/>
          <a:lstStyle/>
          <a:p>
            <a:pPr algn="ctr"/>
            <a:r>
              <a:rPr lang="pt-PT" sz="3200" b="1" dirty="0">
                <a:solidFill>
                  <a:schemeClr val="tx1"/>
                </a:solidFill>
              </a:rPr>
              <a:t>Metodologia</a:t>
            </a:r>
            <a:endParaRPr lang="pt-BR" sz="3200" b="1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036496" cy="5733256"/>
          </a:xfrm>
        </p:spPr>
        <p:txBody>
          <a:bodyPr/>
          <a:lstStyle/>
          <a:p>
            <a:r>
              <a:rPr lang="pt-BR" sz="2400" b="1" dirty="0"/>
              <a:t>Avaliação da demência:</a:t>
            </a:r>
          </a:p>
          <a:p>
            <a:pPr lvl="1"/>
            <a:r>
              <a:rPr lang="pt-BR" sz="2200" b="1" dirty="0"/>
              <a:t>Testes padronizados </a:t>
            </a:r>
            <a:r>
              <a:rPr lang="pt-BR" sz="2200" dirty="0"/>
              <a:t>para diagnóstico de Doença de Alzheimer (DA) e Demência Vascular (DV): </a:t>
            </a:r>
          </a:p>
          <a:p>
            <a:pPr lvl="1"/>
            <a:r>
              <a:rPr lang="pt-BR" sz="2200" dirty="0"/>
              <a:t>Dos</a:t>
            </a:r>
            <a:r>
              <a:rPr lang="pt-BR" sz="2200" b="1" dirty="0"/>
              <a:t> 374 </a:t>
            </a:r>
            <a:r>
              <a:rPr lang="pt-BR" sz="2200" dirty="0"/>
              <a:t>pacientes com </a:t>
            </a:r>
            <a:r>
              <a:rPr lang="pt-BR" sz="2200" b="1" dirty="0"/>
              <a:t>demência</a:t>
            </a:r>
            <a:r>
              <a:rPr lang="pt-BR" sz="2200" dirty="0"/>
              <a:t>, </a:t>
            </a:r>
            <a:r>
              <a:rPr lang="pt-BR" sz="2200" b="1" dirty="0"/>
              <a:t>53 </a:t>
            </a:r>
            <a:r>
              <a:rPr lang="pt-BR" sz="2200" dirty="0"/>
              <a:t>foram submetidos à </a:t>
            </a:r>
            <a:r>
              <a:rPr lang="pt-BR" sz="2200" b="1" dirty="0"/>
              <a:t>autópsia</a:t>
            </a:r>
          </a:p>
          <a:p>
            <a:pPr lvl="1"/>
            <a:r>
              <a:rPr lang="pt-BR" sz="2200" b="1" dirty="0"/>
              <a:t>Taxas de concordância </a:t>
            </a:r>
            <a:r>
              <a:rPr lang="pt-BR" sz="2200" dirty="0"/>
              <a:t>entre o diagnóstico clínico e o patológico = </a:t>
            </a:r>
            <a:r>
              <a:rPr lang="pt-BR" sz="2200" b="1" dirty="0"/>
              <a:t>0,80 </a:t>
            </a:r>
            <a:r>
              <a:rPr lang="pt-BR" sz="2200" dirty="0"/>
              <a:t>para a </a:t>
            </a:r>
            <a:r>
              <a:rPr lang="pt-BR" sz="2200" b="1" dirty="0"/>
              <a:t>DA</a:t>
            </a:r>
            <a:r>
              <a:rPr lang="pt-BR" sz="2200" dirty="0"/>
              <a:t> e </a:t>
            </a:r>
            <a:r>
              <a:rPr lang="pt-BR" sz="2200" b="1" dirty="0"/>
              <a:t>0,68</a:t>
            </a:r>
            <a:r>
              <a:rPr lang="pt-BR" sz="2200" dirty="0"/>
              <a:t> para o </a:t>
            </a:r>
            <a:r>
              <a:rPr lang="pt-BR" sz="2200" b="1" dirty="0"/>
              <a:t>DV</a:t>
            </a:r>
            <a:r>
              <a:rPr lang="pt-BR" sz="2200" dirty="0"/>
              <a:t>.</a:t>
            </a:r>
          </a:p>
          <a:p>
            <a:endParaRPr lang="pt-BR" sz="2400" dirty="0"/>
          </a:p>
          <a:p>
            <a:r>
              <a:rPr lang="pt-BR" sz="2400" b="1" dirty="0"/>
              <a:t>Avaliação da perda de dentes:</a:t>
            </a:r>
          </a:p>
          <a:p>
            <a:pPr lvl="1"/>
            <a:r>
              <a:rPr lang="pt-BR" sz="2200" dirty="0"/>
              <a:t>Dentistas calibrados</a:t>
            </a:r>
          </a:p>
          <a:p>
            <a:pPr lvl="1"/>
            <a:r>
              <a:rPr lang="pt-BR" sz="2200" dirty="0"/>
              <a:t>Contagem de </a:t>
            </a:r>
            <a:r>
              <a:rPr lang="pt-BR" sz="2200" b="1" dirty="0"/>
              <a:t>nº de dentes remanescentes </a:t>
            </a:r>
          </a:p>
          <a:p>
            <a:pPr lvl="1"/>
            <a:r>
              <a:rPr lang="pt-BR" sz="2200" dirty="0">
                <a:sym typeface="Wingdings" pitchFamily="2" charset="2"/>
              </a:rPr>
              <a:t>Avaliação da situação dos dentes para serem ou não incluídos na contagem</a:t>
            </a:r>
          </a:p>
          <a:p>
            <a:pPr lvl="1"/>
            <a:r>
              <a:rPr lang="pt-BR" sz="2200" dirty="0">
                <a:sym typeface="Wingdings" pitchFamily="2" charset="2"/>
              </a:rPr>
              <a:t>Avaliação do uso de </a:t>
            </a:r>
            <a:r>
              <a:rPr lang="pt-BR" sz="2200" dirty="0"/>
              <a:t>prótese dentária </a:t>
            </a:r>
            <a:endParaRPr lang="pt-BR" sz="2200" dirty="0">
              <a:sym typeface="Wingdings" pitchFamily="2" charset="2"/>
            </a:endParaRPr>
          </a:p>
          <a:p>
            <a:pPr lvl="1"/>
            <a:r>
              <a:rPr lang="pt-BR" sz="2200" b="1" dirty="0"/>
              <a:t>Dentes remanescentes </a:t>
            </a:r>
            <a:r>
              <a:rPr lang="pt-BR" sz="2200" dirty="0">
                <a:sym typeface="Wingdings" panose="05000000000000000000" pitchFamily="2" charset="2"/>
              </a:rPr>
              <a:t></a:t>
            </a:r>
            <a:r>
              <a:rPr lang="pt-BR" sz="2200" b="1" dirty="0"/>
              <a:t>categorias ≥20, 10-19, 1-9, 0.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292224"/>
            <a:ext cx="8712968" cy="544488"/>
          </a:xfrm>
        </p:spPr>
        <p:txBody>
          <a:bodyPr/>
          <a:lstStyle/>
          <a:p>
            <a:pPr algn="ctr"/>
            <a:r>
              <a:rPr lang="pt-PT" sz="3200" b="1" dirty="0">
                <a:solidFill>
                  <a:schemeClr val="tx1"/>
                </a:solidFill>
              </a:rPr>
              <a:t>Metodologia</a:t>
            </a:r>
            <a:endParaRPr lang="pt-BR" sz="3200" b="1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036496" cy="5400600"/>
          </a:xfrm>
        </p:spPr>
        <p:txBody>
          <a:bodyPr/>
          <a:lstStyle/>
          <a:p>
            <a:pPr algn="just"/>
            <a:r>
              <a:rPr lang="pt-BR" sz="2400" dirty="0"/>
              <a:t>Covariáveis ​​incluídas nas análises como </a:t>
            </a:r>
            <a:r>
              <a:rPr lang="pt-BR" sz="2400" b="1" dirty="0"/>
              <a:t>potenciais fatores de risco de confusão </a:t>
            </a:r>
            <a:r>
              <a:rPr lang="pt-BR" sz="2400" dirty="0"/>
              <a:t>baseados na literatura (entrevistadores revisaram questionário </a:t>
            </a:r>
            <a:r>
              <a:rPr lang="pt-BR" sz="2400" dirty="0" err="1"/>
              <a:t>autoaplicado</a:t>
            </a:r>
            <a:r>
              <a:rPr lang="pt-BR" sz="2400" dirty="0"/>
              <a:t>): ocupação (estratificação por nível socioeconômico), nível educacional, histórico médico, atividade física, fumo, álcool, frequência de escovação e consultas ao dentista</a:t>
            </a:r>
          </a:p>
          <a:p>
            <a:pPr algn="just"/>
            <a:r>
              <a:rPr lang="pt-BR" sz="2400" dirty="0"/>
              <a:t>Sexo e idade (60–74 ou ≥75) </a:t>
            </a:r>
            <a:r>
              <a:rPr lang="pt-BR" sz="2400" dirty="0">
                <a:sym typeface="Wingdings" pitchFamily="2" charset="2"/>
              </a:rPr>
              <a:t> usados como características demográficas</a:t>
            </a:r>
          </a:p>
          <a:p>
            <a:pPr algn="just"/>
            <a:r>
              <a:rPr lang="pt-BR" sz="2400" b="1" dirty="0">
                <a:sym typeface="Wingdings" pitchFamily="2" charset="2"/>
              </a:rPr>
              <a:t>Análise estatística:</a:t>
            </a:r>
          </a:p>
          <a:p>
            <a:pPr lvl="1" algn="just"/>
            <a:r>
              <a:rPr lang="pt-BR" sz="2200" dirty="0">
                <a:sym typeface="Wingdings" pitchFamily="2" charset="2"/>
              </a:rPr>
              <a:t>Análise </a:t>
            </a:r>
            <a:r>
              <a:rPr lang="pt-BR" sz="2200" b="1" dirty="0">
                <a:sym typeface="Wingdings" pitchFamily="2" charset="2"/>
              </a:rPr>
              <a:t>descritiva</a:t>
            </a:r>
          </a:p>
          <a:p>
            <a:pPr lvl="1" algn="just"/>
            <a:r>
              <a:rPr lang="pt-BR" sz="2200" dirty="0">
                <a:sym typeface="Wingdings" pitchFamily="2" charset="2"/>
              </a:rPr>
              <a:t>Tendências lineares das frequências dos fatores de risco entre as categorias de dentes remanescentes (≥20, 10-19, 1-9, 0)  </a:t>
            </a:r>
            <a:r>
              <a:rPr lang="pt-BR" sz="2200" b="1" dirty="0">
                <a:sym typeface="Wingdings" pitchFamily="2" charset="2"/>
              </a:rPr>
              <a:t>regressão logística</a:t>
            </a:r>
          </a:p>
          <a:p>
            <a:pPr lvl="1" algn="just"/>
            <a:r>
              <a:rPr lang="pt-BR" sz="2200" dirty="0">
                <a:sym typeface="Wingdings" pitchFamily="2" charset="2"/>
              </a:rPr>
              <a:t>Informações coletadas dos participantes na data da morte ou no final do acompanhamento para análise de sobrevivência</a:t>
            </a:r>
          </a:p>
          <a:p>
            <a:pPr lvl="1" algn="just"/>
            <a:r>
              <a:rPr lang="pt-BR" sz="2200" dirty="0">
                <a:sym typeface="Wingdings" pitchFamily="2" charset="2"/>
              </a:rPr>
              <a:t>Taxas de incidência de demência  método pessoa-ano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292224"/>
            <a:ext cx="8712968" cy="544488"/>
          </a:xfrm>
        </p:spPr>
        <p:txBody>
          <a:bodyPr/>
          <a:lstStyle/>
          <a:p>
            <a:pPr algn="ctr"/>
            <a:r>
              <a:rPr lang="pt-PT" sz="3200" b="1" dirty="0">
                <a:solidFill>
                  <a:schemeClr val="tx1"/>
                </a:solidFill>
              </a:rPr>
              <a:t>Metodologia</a:t>
            </a:r>
            <a:endParaRPr lang="pt-BR" sz="3200" b="1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036496" cy="5256584"/>
          </a:xfrm>
        </p:spPr>
        <p:txBody>
          <a:bodyPr/>
          <a:lstStyle/>
          <a:p>
            <a:pPr algn="just"/>
            <a:r>
              <a:rPr lang="pt-BR" b="1" dirty="0">
                <a:sym typeface="Wingdings" pitchFamily="2" charset="2"/>
              </a:rPr>
              <a:t>Análise estatística:</a:t>
            </a:r>
          </a:p>
          <a:p>
            <a:pPr lvl="1" algn="just"/>
            <a:r>
              <a:rPr lang="pt-BR" sz="2400" b="1" dirty="0">
                <a:sym typeface="Wingdings" pitchFamily="2" charset="2"/>
              </a:rPr>
              <a:t>Taxas de risco brutas e ajustadas </a:t>
            </a:r>
            <a:r>
              <a:rPr lang="pt-BR" sz="2400" dirty="0">
                <a:sym typeface="Wingdings" pitchFamily="2" charset="2"/>
              </a:rPr>
              <a:t>e </a:t>
            </a:r>
            <a:r>
              <a:rPr lang="pt-BR" sz="2400" b="1" dirty="0">
                <a:sym typeface="Wingdings" pitchFamily="2" charset="2"/>
              </a:rPr>
              <a:t>intervalos de confiança a 95% </a:t>
            </a:r>
            <a:r>
              <a:rPr lang="pt-BR" sz="2400" dirty="0">
                <a:sym typeface="Wingdings" pitchFamily="2" charset="2"/>
              </a:rPr>
              <a:t> </a:t>
            </a:r>
            <a:r>
              <a:rPr lang="pt-BR" sz="2400" b="1" dirty="0">
                <a:sym typeface="Wingdings" pitchFamily="2" charset="2"/>
              </a:rPr>
              <a:t>modelo de riscos proporcionais de Cox</a:t>
            </a:r>
          </a:p>
          <a:p>
            <a:pPr lvl="1" algn="just"/>
            <a:r>
              <a:rPr lang="pt-BR" sz="2400" dirty="0">
                <a:sym typeface="Wingdings" pitchFamily="2" charset="2"/>
              </a:rPr>
              <a:t>Suposição dos perigos proporcionais  verificados por gráficos de </a:t>
            </a:r>
            <a:r>
              <a:rPr lang="pt-BR" sz="2400" b="1" dirty="0">
                <a:sym typeface="Wingdings" pitchFamily="2" charset="2"/>
              </a:rPr>
              <a:t>risco cumulativos </a:t>
            </a:r>
            <a:r>
              <a:rPr lang="pt-BR" sz="2400" dirty="0">
                <a:sym typeface="Wingdings" pitchFamily="2" charset="2"/>
              </a:rPr>
              <a:t>para os resultados.</a:t>
            </a:r>
          </a:p>
          <a:p>
            <a:pPr lvl="1" algn="just"/>
            <a:r>
              <a:rPr lang="pt-BR" sz="2400" b="1" dirty="0">
                <a:sym typeface="Wingdings" pitchFamily="2" charset="2"/>
              </a:rPr>
              <a:t>Ajuste multivariado: </a:t>
            </a:r>
            <a:r>
              <a:rPr lang="pt-BR" sz="2400" dirty="0">
                <a:sym typeface="Wingdings" pitchFamily="2" charset="2"/>
              </a:rPr>
              <a:t>covariáveis selecionadas ​​com </a:t>
            </a:r>
            <a:r>
              <a:rPr lang="pt-BR" sz="2400" b="1" dirty="0">
                <a:sym typeface="Wingdings" pitchFamily="2" charset="2"/>
              </a:rPr>
              <a:t>método de seleção regressiva</a:t>
            </a:r>
          </a:p>
          <a:p>
            <a:pPr lvl="1" algn="just"/>
            <a:r>
              <a:rPr lang="pt-BR" sz="2400" b="1" dirty="0">
                <a:sym typeface="Wingdings" pitchFamily="2" charset="2"/>
              </a:rPr>
              <a:t>Heterogeneidade </a:t>
            </a:r>
            <a:r>
              <a:rPr lang="pt-BR" sz="2400" dirty="0">
                <a:sym typeface="Wingdings" pitchFamily="2" charset="2"/>
              </a:rPr>
              <a:t>na associação entre subgrupos: </a:t>
            </a:r>
            <a:r>
              <a:rPr lang="pt-BR" sz="2400" b="1" dirty="0">
                <a:sym typeface="Wingdings" pitchFamily="2" charset="2"/>
              </a:rPr>
              <a:t>testada pela adição de </a:t>
            </a:r>
            <a:r>
              <a:rPr lang="pt-BR" sz="2400" b="1" i="1" dirty="0" err="1">
                <a:sym typeface="Wingdings" pitchFamily="2" charset="2"/>
              </a:rPr>
              <a:t>multiplicative</a:t>
            </a:r>
            <a:r>
              <a:rPr lang="pt-BR" sz="2400" b="1" i="1" dirty="0">
                <a:sym typeface="Wingdings" pitchFamily="2" charset="2"/>
              </a:rPr>
              <a:t> </a:t>
            </a:r>
            <a:r>
              <a:rPr lang="pt-BR" sz="2400" b="1" i="1" dirty="0" err="1">
                <a:sym typeface="Wingdings" pitchFamily="2" charset="2"/>
              </a:rPr>
              <a:t>interaction</a:t>
            </a:r>
            <a:r>
              <a:rPr lang="pt-BR" sz="2400" b="1" i="1" dirty="0">
                <a:sym typeface="Wingdings" pitchFamily="2" charset="2"/>
              </a:rPr>
              <a:t> </a:t>
            </a:r>
            <a:r>
              <a:rPr lang="pt-BR" sz="2400" b="1" i="1" dirty="0" err="1">
                <a:sym typeface="Wingdings" pitchFamily="2" charset="2"/>
              </a:rPr>
              <a:t>term</a:t>
            </a:r>
            <a:r>
              <a:rPr lang="pt-BR" sz="2400" b="1" i="1" dirty="0">
                <a:sym typeface="Wingdings" pitchFamily="2" charset="2"/>
              </a:rPr>
              <a:t> </a:t>
            </a:r>
            <a:r>
              <a:rPr lang="pt-BR" sz="2400" b="1" dirty="0">
                <a:sym typeface="Wingdings" pitchFamily="2" charset="2"/>
              </a:rPr>
              <a:t>(constante?) ao modelo de </a:t>
            </a:r>
            <a:r>
              <a:rPr lang="pt-BR" sz="2400" b="1" dirty="0" smtClean="0">
                <a:sym typeface="Wingdings" pitchFamily="2" charset="2"/>
              </a:rPr>
              <a:t>Cox</a:t>
            </a:r>
            <a:endParaRPr lang="pt-BR" sz="2400" b="1" dirty="0">
              <a:sym typeface="Wingdings" pitchFamily="2" charset="2"/>
            </a:endParaRPr>
          </a:p>
          <a:p>
            <a:pPr lvl="1" algn="just"/>
            <a:r>
              <a:rPr lang="pt-BR" sz="2400" dirty="0">
                <a:sym typeface="Wingdings" pitchFamily="2" charset="2"/>
              </a:rPr>
              <a:t>SPSS versão 21</a:t>
            </a:r>
          </a:p>
          <a:p>
            <a:pPr lvl="1" algn="just"/>
            <a:r>
              <a:rPr lang="pt-BR" sz="2400" b="1" dirty="0">
                <a:sym typeface="Wingdings" pitchFamily="2" charset="2"/>
              </a:rPr>
              <a:t>Nível de significância  p &lt; 0,05</a:t>
            </a:r>
            <a:endParaRPr lang="en-US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Apresentação sobre produto ou serviço  ">
  <a:themeElements>
    <a:clrScheme name="Apresentação sobre produto ou serviço  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presentação sobre produto ou serviço  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presentação sobre produto ou serviço  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sobre produto ou serviço  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sobre produto ou serviço 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sobre produto ou serviço  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sobre produto ou serviço  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sobre produto ou serviço  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2765B9-3A67-43FD-B1B7-4D62BE33B1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sobre produto ou serviço</Template>
  <TotalTime>623</TotalTime>
  <Words>1106</Words>
  <Application>Microsoft Office PowerPoint</Application>
  <PresentationFormat>Apresentação na tela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Apresentação sobre produto ou serviço  </vt:lpstr>
      <vt:lpstr>Programa de Pós-Graduação em Saúde Pública Faculdade de Medicina Princípios de Bioestatística Prof .Enrico A. Colosimo</vt:lpstr>
      <vt:lpstr>Introdução</vt:lpstr>
      <vt:lpstr>Objetivo</vt:lpstr>
      <vt:lpstr>Metodologia</vt:lpstr>
      <vt:lpstr>Metodologia</vt:lpstr>
      <vt:lpstr>Metodologia</vt:lpstr>
      <vt:lpstr>Metodologia</vt:lpstr>
      <vt:lpstr>Metodologia</vt:lpstr>
      <vt:lpstr>Metodologia</vt:lpstr>
      <vt:lpstr>Slide 10</vt:lpstr>
      <vt:lpstr>Resultados</vt:lpstr>
      <vt:lpstr>Slide 12</vt:lpstr>
      <vt:lpstr>Resultados</vt:lpstr>
      <vt:lpstr>Resultados</vt:lpstr>
      <vt:lpstr>    Risco ajustado multivariáveis ​​de demência por todas as causas </vt:lpstr>
      <vt:lpstr>  Relação perda dentária e demência:</vt:lpstr>
      <vt:lpstr>Slide 17</vt:lpstr>
      <vt:lpstr>Conclusão</vt:lpstr>
      <vt:lpstr>    Obrigada 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Perda Dentária e Risco de Demência na Comunidade:  O Estudo Hisayama Estudo prospectivo de coorte. Objetivos: esclarecer o efeito da perda de dentes no desenvolvimento de todas as causas de demência e seus subtipos em uma população idosa japonesa. Adultos japoneses da comunidade, sem demência, 60 anos ou mais (N = 1.566), acompanhados por 5 anos (2007–2012).  </dc:title>
  <dc:subject/>
  <dc:creator>Érica Rezende Gusmão</dc:creator>
  <cp:keywords/>
  <dc:description/>
  <cp:lastModifiedBy>Luciana</cp:lastModifiedBy>
  <cp:revision>71</cp:revision>
  <dcterms:created xsi:type="dcterms:W3CDTF">2018-06-05T14:17:39Z</dcterms:created>
  <dcterms:modified xsi:type="dcterms:W3CDTF">2018-06-07T01:43:12Z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TC010178481046</vt:lpwstr>
  </property>
</Properties>
</file>