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3380" t="11812" r="20986" b="35016"/>
          <a:stretch/>
        </p:blipFill>
        <p:spPr>
          <a:xfrm>
            <a:off x="950333" y="798491"/>
            <a:ext cx="9964513" cy="35030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37882" y="4790941"/>
            <a:ext cx="10740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Aluna</a:t>
            </a:r>
            <a:r>
              <a:rPr lang="en-US" dirty="0" smtClean="0"/>
              <a:t>: </a:t>
            </a:r>
            <a:r>
              <a:rPr lang="en-US" dirty="0" err="1" smtClean="0"/>
              <a:t>Raíssa</a:t>
            </a:r>
            <a:r>
              <a:rPr lang="en-US" dirty="0" smtClean="0"/>
              <a:t> Lima G. Pereira</a:t>
            </a:r>
          </a:p>
          <a:p>
            <a:r>
              <a:rPr lang="en-US" dirty="0" smtClean="0"/>
              <a:t>Professor: Enrico </a:t>
            </a:r>
            <a:r>
              <a:rPr lang="en-US" dirty="0" err="1" smtClean="0"/>
              <a:t>Coloismo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8643" y="270456"/>
            <a:ext cx="10058400" cy="609170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aspecto genético pode contribuir para a alta prevalência encontrada neste estudo, pois o traço negroide encontra-se amplamente distribuído na população estudada (73,1% negras/pardas). O mesmo ocorre nas populações estudadas na Bahia</a:t>
            </a:r>
            <a:r>
              <a:rPr lang="pt-BR" baseline="30000" dirty="0"/>
              <a:t>22</a:t>
            </a:r>
            <a:r>
              <a:rPr lang="pt-BR" dirty="0"/>
              <a:t> (84,3%) e no Espírito Santo</a:t>
            </a:r>
            <a:r>
              <a:rPr lang="pt-BR" baseline="30000" dirty="0"/>
              <a:t>23</a:t>
            </a:r>
            <a:r>
              <a:rPr lang="pt-BR" dirty="0"/>
              <a:t> (66,8%). É importante destacar a alta frequência dos componentes da SM entre os </a:t>
            </a:r>
            <a:r>
              <a:rPr lang="pt-BR" dirty="0" err="1"/>
              <a:t>afro-descendentes</a:t>
            </a:r>
            <a:r>
              <a:rPr lang="pt-BR" dirty="0"/>
              <a:t>, tais como HAS mais precoce e mais prevalente, obesidade e DM tipo 2, particularmente nas mulheres </a:t>
            </a:r>
            <a:r>
              <a:rPr lang="pt-BR" dirty="0" smtClean="0"/>
              <a:t>negras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Quando os componentes da SM são analisados isoladamente, a alteração mais encontrada foi a obesidade abdominal pela IDF (CA </a:t>
            </a:r>
            <a:r>
              <a:rPr lang="pt-BR" u="sng" dirty="0"/>
              <a:t>&gt;</a:t>
            </a:r>
            <a:r>
              <a:rPr lang="pt-BR" dirty="0"/>
              <a:t> 80 cm), com uma frequência de 81,1</a:t>
            </a:r>
            <a:r>
              <a:rPr lang="pt-BR" dirty="0" smtClean="0"/>
              <a:t>%, </a:t>
            </a:r>
            <a:r>
              <a:rPr lang="pt-BR" dirty="0"/>
              <a:t>seguido pelo HDL-c baixo (79,6%), HAS (65%), obesidade abdominal (NCEP) (40,9%), </a:t>
            </a:r>
            <a:r>
              <a:rPr lang="pt-BR" dirty="0" err="1"/>
              <a:t>hipertrigliceridemia</a:t>
            </a:r>
            <a:r>
              <a:rPr lang="pt-BR" dirty="0"/>
              <a:t> (12,4%) e hiperglicemia de jejum (11,8</a:t>
            </a:r>
            <a:r>
              <a:rPr lang="pt-BR" dirty="0" smtClean="0"/>
              <a:t>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As estatísticas disponíveis não fornecem suporte para uma conclusão definitiva sobre o papel da menopausa como fator de risco isolado para o aumento na prevalência da SM. Neste estudo, as mulheres </a:t>
            </a:r>
            <a:r>
              <a:rPr lang="pt-BR" dirty="0" err="1"/>
              <a:t>menopausadas</a:t>
            </a:r>
            <a:r>
              <a:rPr lang="pt-BR" dirty="0"/>
              <a:t> apresentaram uma prevalência mais alta da SM quando considerados ambos os critérios de diagnóstico, porém essa diferença não se mostrou estatisticamente significativa quando feito o ajuste pela idade, o que diverge da maioria dos estudos. A estratificação em grupos etários mostrou-se estatisticamente significativa na análise </a:t>
            </a:r>
            <a:r>
              <a:rPr lang="pt-BR" dirty="0" err="1"/>
              <a:t>univariada</a:t>
            </a:r>
            <a:r>
              <a:rPr lang="pt-BR" dirty="0"/>
              <a:t> e multivariada. Portanto, os resultados encontrados permitem-nos concluir que, na população estudada, o aumento na prevalência da SM nas mulheres </a:t>
            </a:r>
            <a:r>
              <a:rPr lang="pt-BR" dirty="0" err="1"/>
              <a:t>menopausadas</a:t>
            </a:r>
            <a:r>
              <a:rPr lang="pt-BR" dirty="0"/>
              <a:t> foi causado principalmente pelo aumento da idade.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questão em torno do papel da menopausa como fator de risco para o surgimento da SM e de suas consequências permanece controversa. Uma limitação deste estudo foi o número pequeno da população estudada, ainda que os resultados estejam de acordo com diversos outros </a:t>
            </a:r>
            <a:r>
              <a:rPr lang="pt-BR" dirty="0" smtClean="0"/>
              <a:t>trabalhos. </a:t>
            </a:r>
            <a:r>
              <a:rPr lang="pt-BR" dirty="0"/>
              <a:t>Devido à heterogeneidade étnica e cultural da população dessa região, serão necessários outros estudos para confirmar os resultados encontrados e, a partir daí, desenvolver ações de prevenção da SM nas mulheres climatéricas.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SM foi mais prevalente na pós-menopausa que na </a:t>
            </a:r>
            <a:r>
              <a:rPr lang="pt-BR" dirty="0" err="1"/>
              <a:t>pré</a:t>
            </a:r>
            <a:r>
              <a:rPr lang="pt-BR" dirty="0"/>
              <a:t>-menopausa por ambos os critérios. A menopausa não se constituiu um fator de risco independente para a SM, sendo a idade o principal fator de risco independente para a sua ocorrência.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Tipicamente</a:t>
            </a:r>
            <a:r>
              <a:rPr lang="en-US" dirty="0" smtClean="0"/>
              <a:t> as </a:t>
            </a:r>
            <a:r>
              <a:rPr lang="en-US" dirty="0" err="1" smtClean="0"/>
              <a:t>mulheres</a:t>
            </a:r>
            <a:r>
              <a:rPr lang="en-US" dirty="0" smtClean="0"/>
              <a:t> </a:t>
            </a:r>
            <a:r>
              <a:rPr lang="en-US" dirty="0" err="1" smtClean="0"/>
              <a:t>desenvolvem</a:t>
            </a:r>
            <a:r>
              <a:rPr lang="en-US" dirty="0" smtClean="0"/>
              <a:t> </a:t>
            </a:r>
            <a:r>
              <a:rPr lang="en-US" dirty="0" err="1" smtClean="0"/>
              <a:t>doenças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r>
              <a:rPr lang="en-US" dirty="0" smtClean="0"/>
              <a:t> </a:t>
            </a:r>
            <a:r>
              <a:rPr lang="en-US" dirty="0" err="1" smtClean="0"/>
              <a:t>dez</a:t>
            </a:r>
            <a:r>
              <a:rPr lang="en-US" dirty="0" smtClean="0"/>
              <a:t>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homens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Na </a:t>
            </a:r>
            <a:r>
              <a:rPr lang="pt-BR" dirty="0"/>
              <a:t>faixa etária dos 50 aos 64 anos, elas apresentam um aumento considerável no risco cardiovascular</a:t>
            </a:r>
            <a:r>
              <a:rPr lang="pt-BR" baseline="30000" dirty="0"/>
              <a:t>2</a:t>
            </a:r>
            <a:r>
              <a:rPr lang="pt-BR" dirty="0"/>
              <a:t>. Essa mudança no perfil de risco cardiovascular coincide com o climatério e caracteriza-se pelo surgimento ou piora de alguns fatores de risco: obesidade central, hipertensão arterial sistêmica (HAS) e dislipidemia. Esse conjunto de fatores somado à hiperglicemia ou resistência à insulina compõem o conceito da síndrome metabólica (</a:t>
            </a:r>
            <a:r>
              <a:rPr lang="pt-BR" dirty="0" smtClean="0"/>
              <a:t>SM).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risco de doença arterial coronariana (DAC) atribuído à SM parece ser especialmente alto no sexo feminino, e estima-se que metade dos eventos cardiovasculares nas mulheres esteja relacionada à SM</a:t>
            </a:r>
            <a:r>
              <a:rPr lang="pt-BR" baseline="30000" dirty="0"/>
              <a:t>10</a:t>
            </a:r>
            <a:r>
              <a:rPr lang="pt-BR" dirty="0"/>
              <a:t>. A associação entre a menopausa e SM é controversa, porém, independentemente de a menopausa ser ou não um fator de risco isolado para a SM, qualquer aumento na prevalência conduzirá a resultados indesejáveis, entre esses o aumento das doenças cardiovasculares</a:t>
            </a:r>
            <a:r>
              <a:rPr lang="pt-BR" baseline="30000" dirty="0"/>
              <a:t>11</a:t>
            </a:r>
            <a:r>
              <a:rPr lang="pt-B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No Brasil, especialmente no norte e no nordeste, estudos a respeito da SM na população geral são bastante escassos. Mais raros ainda são os que correlacionam a SM ao climatério. Essa carência de dados, somada à importância da SM como fator de risco cardiovascular motivou-nos a realizar este estudo, cujo objetivo foi determinar a prevalência da SM e de seus componentes em mulheres climatéricas, na </a:t>
            </a:r>
            <a:r>
              <a:rPr lang="pt-BR" dirty="0" err="1"/>
              <a:t>pré</a:t>
            </a:r>
            <a:r>
              <a:rPr lang="pt-BR" dirty="0"/>
              <a:t> e pós-menopausa, bem como a associação entre o estado </a:t>
            </a:r>
            <a:r>
              <a:rPr lang="pt-BR" dirty="0" err="1"/>
              <a:t>menopausal</a:t>
            </a:r>
            <a:r>
              <a:rPr lang="pt-BR" dirty="0"/>
              <a:t> e a SM.</a:t>
            </a:r>
          </a:p>
          <a:p>
            <a:r>
              <a:rPr lang="pt-BR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Estudo transversal e analítico realizado de fevereiro a setembro de 2008 em ambulatório de ginecologia de um hospital público terciário, sendo recrutadas 355 pacientes, das quais 32 recusaram-se a participar da pesquisa</a:t>
            </a:r>
            <a:r>
              <a:rPr lang="pt-B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u="sng" dirty="0" smtClean="0"/>
              <a:t>População do estudo</a:t>
            </a:r>
            <a:r>
              <a:rPr lang="pt-BR" dirty="0" smtClean="0"/>
              <a:t>: Mulheres </a:t>
            </a:r>
            <a:r>
              <a:rPr lang="pt-BR" dirty="0"/>
              <a:t>climatéricas (40 a 65 anos) sintomáticas, com útero intacto e sem terapia hormonal. Foram constituídos dois grupos: mulheres pós-</a:t>
            </a:r>
            <a:r>
              <a:rPr lang="pt-BR" dirty="0" err="1"/>
              <a:t>menopausadas</a:t>
            </a:r>
            <a:r>
              <a:rPr lang="pt-BR" dirty="0"/>
              <a:t> e mulheres </a:t>
            </a:r>
            <a:r>
              <a:rPr lang="pt-BR" dirty="0" err="1"/>
              <a:t>pré-menopausadas</a:t>
            </a:r>
            <a:r>
              <a:rPr lang="pt-B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cálculo amostral, considerando-se a prevalência de SM de 30%, </a:t>
            </a:r>
            <a:r>
              <a:rPr lang="pt-BR" dirty="0">
                <a:solidFill>
                  <a:srgbClr val="FF0000"/>
                </a:solidFill>
              </a:rPr>
              <a:t>intervalo de confiança de 5%, </a:t>
            </a:r>
            <a:r>
              <a:rPr lang="pt-BR" dirty="0"/>
              <a:t>precisão absoluta de 3%, foi de 323 pacientes.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Coleta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Foi preenchida uma ficha-protocolo que continha: idade, grupo (</a:t>
            </a:r>
            <a:r>
              <a:rPr lang="pt-BR" dirty="0" err="1"/>
              <a:t>pré</a:t>
            </a:r>
            <a:r>
              <a:rPr lang="pt-BR" dirty="0"/>
              <a:t> ou pós-menopausa), cor da pele, ocupação, antecedentes pessoais e familiares, tabagismo, etilismo, medicamentos, pressão arterial, circunferência abdominal (CA), circunferência do quadril (CQ), IMC, </a:t>
            </a:r>
            <a:r>
              <a:rPr lang="pt-BR" dirty="0" err="1"/>
              <a:t>trigliceridemia</a:t>
            </a:r>
            <a:r>
              <a:rPr lang="pt-BR" dirty="0"/>
              <a:t>, HDL-c, glicemia de jejum.</a:t>
            </a:r>
          </a:p>
          <a:p>
            <a:r>
              <a:rPr lang="pt-BR" dirty="0"/>
              <a:t>Para "idade", foram adotadas quatro categorias: 40 a 45; 46 a 50; 51 a 55 e 56 a 65 anos. Para "ocupação", foram adotadas três categorias: não manual; manual e fora da população economicamente ativa (PEA). Os dados foram digitados no MS-Excel</a:t>
            </a:r>
            <a:r>
              <a:rPr lang="pt-BR" baseline="30000" dirty="0"/>
              <a:t>®</a:t>
            </a:r>
            <a:r>
              <a:rPr lang="pt-BR" dirty="0"/>
              <a:t> (Microsoft, Charlotte, NC, USA) e, em seguida, exportados para o </a:t>
            </a:r>
            <a:r>
              <a:rPr lang="pt-BR" dirty="0" err="1"/>
              <a:t>Stata</a:t>
            </a:r>
            <a:r>
              <a:rPr lang="pt-BR" dirty="0"/>
              <a:t> 10.0</a:t>
            </a:r>
            <a:r>
              <a:rPr lang="pt-BR" baseline="30000" dirty="0"/>
              <a:t>®</a:t>
            </a:r>
            <a:r>
              <a:rPr lang="pt-BR" dirty="0"/>
              <a:t> (</a:t>
            </a:r>
            <a:r>
              <a:rPr lang="pt-BR" dirty="0" err="1"/>
              <a:t>Statacorp</a:t>
            </a:r>
            <a:r>
              <a:rPr lang="pt-BR" dirty="0"/>
              <a:t>, </a:t>
            </a:r>
            <a:r>
              <a:rPr lang="pt-BR" dirty="0" err="1"/>
              <a:t>College</a:t>
            </a:r>
            <a:r>
              <a:rPr lang="pt-BR" dirty="0"/>
              <a:t> </a:t>
            </a:r>
            <a:r>
              <a:rPr lang="pt-BR" dirty="0" err="1"/>
              <a:t>Station</a:t>
            </a:r>
            <a:r>
              <a:rPr lang="pt-BR" dirty="0"/>
              <a:t>, TX, USA) para a análise estatística.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estatística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dados foram apresentados como média, desvio-padrão, percentagens, </a:t>
            </a:r>
            <a:r>
              <a:rPr lang="pt-BR" i="1" dirty="0" err="1"/>
              <a:t>odds</a:t>
            </a:r>
            <a:r>
              <a:rPr lang="pt-BR" i="1" dirty="0"/>
              <a:t> </a:t>
            </a:r>
            <a:r>
              <a:rPr lang="pt-BR" i="1" dirty="0" err="1"/>
              <a:t>ratio</a:t>
            </a:r>
            <a:r>
              <a:rPr lang="pt-BR" dirty="0"/>
              <a:t> e intervalos de confiança.</a:t>
            </a:r>
          </a:p>
          <a:p>
            <a:r>
              <a:rPr lang="pt-BR" dirty="0"/>
              <a:t>A associação entre o estado </a:t>
            </a:r>
            <a:r>
              <a:rPr lang="pt-BR" dirty="0" err="1"/>
              <a:t>menopausal</a:t>
            </a:r>
            <a:r>
              <a:rPr lang="pt-BR" dirty="0"/>
              <a:t> e a SM foi verificada em modelo de regressão logística simples, estimando-se o </a:t>
            </a:r>
            <a:r>
              <a:rPr lang="pt-BR" i="1" dirty="0" err="1"/>
              <a:t>odds</a:t>
            </a:r>
            <a:r>
              <a:rPr lang="pt-BR" i="1" dirty="0"/>
              <a:t> </a:t>
            </a:r>
            <a:r>
              <a:rPr lang="pt-BR" i="1" dirty="0" err="1"/>
              <a:t>ratio</a:t>
            </a:r>
            <a:r>
              <a:rPr lang="pt-BR" dirty="0"/>
              <a:t> e seu intervalo de confiança de 95%. Foi realizada também análise bivariada entre faixa etária, cor da pele e ocupação com SM. Em modelo de regressão logística múltipla, foi calculado o </a:t>
            </a:r>
            <a:r>
              <a:rPr lang="pt-BR" i="1" dirty="0" err="1"/>
              <a:t>odds</a:t>
            </a:r>
            <a:r>
              <a:rPr lang="pt-BR" i="1" dirty="0"/>
              <a:t> </a:t>
            </a:r>
            <a:r>
              <a:rPr lang="pt-BR" i="1" dirty="0" err="1"/>
              <a:t>ratio</a:t>
            </a:r>
            <a:r>
              <a:rPr lang="pt-BR" dirty="0"/>
              <a:t> do estado </a:t>
            </a:r>
            <a:r>
              <a:rPr lang="pt-BR" dirty="0" err="1"/>
              <a:t>menopausal</a:t>
            </a:r>
            <a:r>
              <a:rPr lang="pt-BR" dirty="0"/>
              <a:t> em relação à SM, ajustado para faixa etária, cor da pele e ocupação. As análises foram feitas separadamente para os </a:t>
            </a:r>
            <a:r>
              <a:rPr lang="pt-BR" dirty="0" smtClean="0"/>
              <a:t>critérios </a:t>
            </a:r>
            <a:r>
              <a:rPr lang="pt-BR" i="1" dirty="0" err="1"/>
              <a:t>National</a:t>
            </a:r>
            <a:r>
              <a:rPr lang="pt-BR" i="1" dirty="0"/>
              <a:t> </a:t>
            </a:r>
            <a:r>
              <a:rPr lang="pt-BR" i="1" dirty="0" err="1"/>
              <a:t>Cholesterol</a:t>
            </a:r>
            <a:r>
              <a:rPr lang="pt-BR" i="1" dirty="0"/>
              <a:t> </a:t>
            </a:r>
            <a:r>
              <a:rPr lang="pt-BR" i="1" dirty="0" err="1"/>
              <a:t>Education</a:t>
            </a:r>
            <a:r>
              <a:rPr lang="pt-BR" i="1" dirty="0"/>
              <a:t> </a:t>
            </a:r>
            <a:r>
              <a:rPr lang="pt-BR" i="1" dirty="0" err="1"/>
              <a:t>Program's</a:t>
            </a:r>
            <a:r>
              <a:rPr lang="pt-BR" dirty="0" smtClean="0"/>
              <a:t> (NCEP) e </a:t>
            </a:r>
            <a:r>
              <a:rPr lang="pt-BR" i="1" dirty="0" err="1"/>
              <a:t>International</a:t>
            </a:r>
            <a:r>
              <a:rPr lang="pt-BR" i="1" dirty="0"/>
              <a:t> Diabetes </a:t>
            </a:r>
            <a:r>
              <a:rPr lang="pt-BR" i="1" dirty="0" err="1"/>
              <a:t>Federation</a:t>
            </a:r>
            <a:r>
              <a:rPr lang="pt-BR" dirty="0" smtClean="0"/>
              <a:t> </a:t>
            </a:r>
            <a:r>
              <a:rPr lang="pt-BR" dirty="0"/>
              <a:t>IDF. Um valor de p&lt;0.05 foi considerado significante estatisticamente.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idade média da população estudada foi de 49,7 anos. A prevalência de SM pelos critérios do NCEP foi de 34,7% (112 casos), enquanto, pela IDF, foi de 49,85% (161 casos).</a:t>
            </a:r>
          </a:p>
          <a:p>
            <a:r>
              <a:rPr lang="pt-BR" dirty="0"/>
              <a:t>Das 323 mulheres, 154 (47,68%) estavam na </a:t>
            </a:r>
            <a:r>
              <a:rPr lang="pt-BR" dirty="0" err="1"/>
              <a:t>pré</a:t>
            </a:r>
            <a:r>
              <a:rPr lang="pt-BR" dirty="0"/>
              <a:t>-menopausa, e 169 (52,32%), na pós-menopausa. A SM foi mais prevalente na pós-menopausa que na </a:t>
            </a:r>
            <a:r>
              <a:rPr lang="pt-BR" dirty="0" err="1"/>
              <a:t>pré</a:t>
            </a:r>
            <a:r>
              <a:rPr lang="pt-BR" dirty="0"/>
              <a:t>-menopausa por ambos os critérios. </a:t>
            </a:r>
            <a:endParaRPr lang="pt-BR" dirty="0" smtClean="0"/>
          </a:p>
          <a:p>
            <a:r>
              <a:rPr lang="pt-BR" dirty="0" smtClean="0"/>
              <a:t>Em </a:t>
            </a:r>
            <a:r>
              <a:rPr lang="pt-BR" dirty="0"/>
              <a:t>relação às faixas etárias, a SM foi mais frequente quanto maior a idade da paciente, havendo associação estatisticamente significativa entre a idade e a ocorrência de SM por ambos os critérios (p&lt;0,001).</a:t>
            </a:r>
          </a:p>
          <a:p>
            <a:r>
              <a:rPr lang="pt-BR" dirty="0"/>
              <a:t>Quando utilizado o conceito do NCEP, não houve associação estatisticamente significativa (p=0,228) entre a cor da pele e a ocorrência de SM, apesar da sua maior frequência naquelas de cor negra (42,9%), seguidas por brancas (37,9%) e pardas (31%). Tal associação também não foi observada quando utilizado o conceito da IDF (p=0,323); embora a SM tenha sido mais prevalente nas mulheres negras (59,2%) seguidas por pardas (49,2%) e brancas (46%).</a:t>
            </a:r>
          </a:p>
          <a:p>
            <a:r>
              <a:rPr lang="pt-BR" dirty="0"/>
              <a:t>Em relação às ocupações, observou-se que a SM foi predominante nas mulheres fora da população economicamente ativa (PEA) em ambos os protocolos de diagnóstico. Segundo o NCEP, a SM esteve presente em 42,2% das mulheres fora da PEA, em 29,8% daquelas com ocupações não manuais e em 29,7% das mulheres com ocupações manuais (p=0,071). Também não houve associação estatística entre as categorias de ocupação e a prevalência de SM segundo a IDF (p=0,110).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190" t="11437" r="33557" b="14537"/>
          <a:stretch/>
        </p:blipFill>
        <p:spPr>
          <a:xfrm>
            <a:off x="605307" y="0"/>
            <a:ext cx="4301543" cy="633640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4683" t="20796" r="56584" b="8371"/>
          <a:stretch/>
        </p:blipFill>
        <p:spPr>
          <a:xfrm>
            <a:off x="5679583" y="1"/>
            <a:ext cx="4503742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0159" y="724484"/>
            <a:ext cx="10058400" cy="62945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Quando </a:t>
            </a:r>
            <a:r>
              <a:rPr lang="pt-BR" dirty="0"/>
              <a:t>os componentes da SM são analisados isoladamente, o HDL-C baixo apresentou prevalência de 79,6% (n=257), seguido pela HAS em 65% das pacientes (n=210), </a:t>
            </a:r>
            <a:r>
              <a:rPr lang="pt-BR" dirty="0" err="1"/>
              <a:t>hipertrigliceridemia</a:t>
            </a:r>
            <a:r>
              <a:rPr lang="pt-BR" dirty="0"/>
              <a:t> em 12,4% (n=40) e hiperglicemia em 11,8% (n=38</a:t>
            </a:r>
            <a:r>
              <a:rPr lang="pt-BR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prevalência de todos os componentes estudados foi maior entre as pós-</a:t>
            </a:r>
            <a:r>
              <a:rPr lang="pt-BR" dirty="0" err="1"/>
              <a:t>menopausadas</a:t>
            </a:r>
            <a:r>
              <a:rPr lang="pt-BR" dirty="0"/>
              <a:t> que entre as </a:t>
            </a:r>
            <a:r>
              <a:rPr lang="pt-BR" dirty="0" err="1"/>
              <a:t>pré-menopausadas</a:t>
            </a:r>
            <a:r>
              <a:rPr lang="pt-BR" dirty="0"/>
              <a:t>, apresentando significância estatística apenas a obesidade abdominal e </a:t>
            </a:r>
            <a:r>
              <a:rPr lang="pt-BR" dirty="0" smtClean="0"/>
              <a:t>a </a:t>
            </a:r>
            <a:r>
              <a:rPr lang="pt-BR" dirty="0"/>
              <a:t>HAS (CA-IDF p=0,049) (CA-NCEP p&lt;0,001) (HAS p=0,001</a:t>
            </a:r>
            <a:r>
              <a:rPr lang="pt-BR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Houve associação estatisticamente significativa entre aumento da idade e prevalência de SM pelo conceito do NCEP (p&lt;0,001) e pela IDF (p=0,005). Pelos critérios do NCEP, observou-se incremento de 15 vezes no risco de SM em mulheres na faixa etária de 56 a 65 anos (OR=14,87 IC 4,24-52,13) quando comparadas àquelas entre 40 e 45 anos. Também houve aumento significativo (7,5 vezes) do risco de SM quando as mesmas faixas etárias foram comparadas segundo o conceito da IDF. (OR=7,5 IC 2,18-26,07</a:t>
            </a:r>
            <a:r>
              <a:rPr lang="pt-BR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Em relação ao estado </a:t>
            </a:r>
            <a:r>
              <a:rPr lang="pt-BR" dirty="0" err="1"/>
              <a:t>menopausal</a:t>
            </a:r>
            <a:r>
              <a:rPr lang="pt-BR" dirty="0"/>
              <a:t>, cor da pele e ocupação, a análise multivariada não demonstrou associação estatisticamente significativa entre essas variáveis e a ocorrência de 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8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O conceito de SM já existe há várias décadas; entretanto, somente a partir da uniformização dos critérios de diagnóstico, foi possível comparar a prevalência entre as populações. Diferenças genéticas, alimentares, nível de sedentarismo, idade, sexo e hábitos de vida influenciam a prevalência da SM e seus </a:t>
            </a:r>
            <a:r>
              <a:rPr lang="pt-BR" dirty="0" smtClean="0"/>
              <a:t>componentes.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A prevalência geral de SM pelo NCEP, neste estudo, foi de 34,7%. Esses dados estão de acordo com os encontrados por Ford e cols.</a:t>
            </a:r>
            <a:r>
              <a:rPr lang="pt-BR" baseline="30000" dirty="0"/>
              <a:t>17</a:t>
            </a:r>
            <a:r>
              <a:rPr lang="pt-BR" dirty="0"/>
              <a:t> em 4.441 mulheres americanas acima de 40 anos, (33%). </a:t>
            </a:r>
            <a:r>
              <a:rPr lang="pt-BR" dirty="0" err="1"/>
              <a:t>Deibert</a:t>
            </a:r>
            <a:r>
              <a:rPr lang="pt-BR" dirty="0"/>
              <a:t> e cols.</a:t>
            </a:r>
            <a:r>
              <a:rPr lang="pt-BR" baseline="30000" dirty="0"/>
              <a:t>18</a:t>
            </a:r>
            <a:r>
              <a:rPr lang="pt-BR" dirty="0"/>
              <a:t>, acompanhando mulheres climatéricas por 12 meses na Alemanha, encontrou prevalência de 36,1% de SM (NCEP</a:t>
            </a:r>
            <a:r>
              <a:rPr lang="pt-BR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Neste estudo, pelo conceito do NCEP, a prevalência da SM entre as pós-</a:t>
            </a:r>
            <a:r>
              <a:rPr lang="pt-BR" dirty="0" err="1"/>
              <a:t>menopausadas</a:t>
            </a:r>
            <a:r>
              <a:rPr lang="pt-BR" dirty="0"/>
              <a:t> (44,4%) foi maior que entre as </a:t>
            </a:r>
            <a:r>
              <a:rPr lang="pt-BR" dirty="0" err="1"/>
              <a:t>pré-menopausadas</a:t>
            </a:r>
            <a:r>
              <a:rPr lang="pt-BR" dirty="0"/>
              <a:t> (24%). Esse dado é compatível com um estudo multicêntrico de 2007 realizado com 3.965 mulheres climatéricas </a:t>
            </a:r>
            <a:r>
              <a:rPr lang="pt-BR" dirty="0" smtClean="0"/>
              <a:t>latino-americanas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Pelos critérios da IDF, observou-se maior prevalência de SM entre as pós-</a:t>
            </a:r>
            <a:r>
              <a:rPr lang="pt-BR" dirty="0" err="1"/>
              <a:t>menopausadas</a:t>
            </a:r>
            <a:r>
              <a:rPr lang="pt-BR" dirty="0"/>
              <a:t> (61,5%) em relação às </a:t>
            </a:r>
            <a:r>
              <a:rPr lang="pt-BR" dirty="0" err="1"/>
              <a:t>pré-menopausadas</a:t>
            </a:r>
            <a:r>
              <a:rPr lang="pt-BR" dirty="0"/>
              <a:t> (37</a:t>
            </a:r>
            <a:r>
              <a:rPr lang="pt-BR" dirty="0" smtClean="0"/>
              <a:t>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Quanto à faixa etária, esse estudo encontrou uma prevalência crescente da SM. Segundo o NCEP, 14,1% entre 40 e 45 anos e 66,7% entre 56 e 64 anos. Pelo conceito da IDF, 33,3% e 82,4% nas mesmas faixas etárias. Esse dado mostrou-se estatisticamente significante tanto na análise </a:t>
            </a:r>
            <a:r>
              <a:rPr lang="pt-BR" dirty="0" err="1"/>
              <a:t>univariada</a:t>
            </a:r>
            <a:r>
              <a:rPr lang="pt-BR" dirty="0"/>
              <a:t> quanto na multivariada. No Brasil, dados epidemiológicos a respeito da SM são escassos na população geral e mais raros ainda entre mulheres climatéricas. 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1230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Retrospectiva</vt:lpstr>
      <vt:lpstr>Apresentação do PowerPoint</vt:lpstr>
      <vt:lpstr>Introdução</vt:lpstr>
      <vt:lpstr>Métodos </vt:lpstr>
      <vt:lpstr>Coleta de dados</vt:lpstr>
      <vt:lpstr>Análise estatística</vt:lpstr>
      <vt:lpstr>Resultados</vt:lpstr>
      <vt:lpstr>Apresentação do PowerPoint</vt:lpstr>
      <vt:lpstr>Apresentação do PowerPoint</vt:lpstr>
      <vt:lpstr>Discussão</vt:lpstr>
      <vt:lpstr>Apresentação do PowerPoint</vt:lpstr>
      <vt:lpstr>Apresentação do PowerPoint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7</cp:revision>
  <dcterms:created xsi:type="dcterms:W3CDTF">2018-06-07T12:32:14Z</dcterms:created>
  <dcterms:modified xsi:type="dcterms:W3CDTF">2018-06-07T13:51:30Z</dcterms:modified>
</cp:coreProperties>
</file>