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8" r:id="rId2"/>
  </p:sldMasterIdLst>
  <p:notesMasterIdLst>
    <p:notesMasterId r:id="rId30"/>
  </p:notesMasterIdLst>
  <p:sldIdLst>
    <p:sldId id="256" r:id="rId3"/>
    <p:sldId id="257" r:id="rId4"/>
    <p:sldId id="271" r:id="rId5"/>
    <p:sldId id="277" r:id="rId6"/>
    <p:sldId id="284" r:id="rId7"/>
    <p:sldId id="280" r:id="rId8"/>
    <p:sldId id="343" r:id="rId9"/>
    <p:sldId id="358" r:id="rId10"/>
    <p:sldId id="354" r:id="rId11"/>
    <p:sldId id="344" r:id="rId12"/>
    <p:sldId id="356" r:id="rId13"/>
    <p:sldId id="341" r:id="rId14"/>
    <p:sldId id="353" r:id="rId15"/>
    <p:sldId id="352" r:id="rId16"/>
    <p:sldId id="326" r:id="rId17"/>
    <p:sldId id="342" r:id="rId18"/>
    <p:sldId id="355" r:id="rId19"/>
    <p:sldId id="351" r:id="rId20"/>
    <p:sldId id="330" r:id="rId21"/>
    <p:sldId id="324" r:id="rId22"/>
    <p:sldId id="348" r:id="rId23"/>
    <p:sldId id="325" r:id="rId24"/>
    <p:sldId id="349" r:id="rId25"/>
    <p:sldId id="293" r:id="rId26"/>
    <p:sldId id="294" r:id="rId27"/>
    <p:sldId id="350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F9700-CECA-0241-B7BC-A4431C945F6A}" type="datetimeFigureOut">
              <a:rPr lang="en-US" smtClean="0"/>
              <a:t>13/06/18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857F9-1AE1-BD4C-8D0D-351914AC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5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13/06/18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3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13/06/18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7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13/06/18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77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9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39935" y="4495853"/>
            <a:ext cx="8064220" cy="1429829"/>
          </a:xfrm>
        </p:spPr>
        <p:txBody>
          <a:bodyPr>
            <a:noAutofit/>
          </a:bodyPr>
          <a:lstStyle>
            <a:lvl1pPr marL="0" indent="0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539750" y="3510117"/>
            <a:ext cx="8067675" cy="893852"/>
          </a:xfrm>
        </p:spPr>
        <p:txBody>
          <a:bodyPr wrap="none" anchor="b">
            <a:noAutofit/>
          </a:bodyPr>
          <a:lstStyle>
            <a:lvl1pPr>
              <a:lnSpc>
                <a:spcPct val="90000"/>
              </a:lnSpc>
              <a:spcBef>
                <a:spcPct val="40000"/>
              </a:spcBef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38039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9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pic>
        <p:nvPicPr>
          <p:cNvPr id="7" name="Logo" descr="NVS 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9029" y="6432141"/>
            <a:ext cx="12922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860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292225"/>
            <a:ext cx="4032250" cy="49450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1293372"/>
            <a:ext cx="4035425" cy="49450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8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730047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183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182563"/>
            <a:ext cx="8067675" cy="926236"/>
          </a:xfrm>
          <a:prstGeom prst="rect">
            <a:avLst/>
          </a:prstGeom>
        </p:spPr>
        <p:txBody>
          <a:bodyPr tIns="126000" anchor="t" anchorCtr="0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0" name="Textplatzhalter 9" descr="Sub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791648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8116" y="1292225"/>
            <a:ext cx="8069309" cy="4994295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1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pic>
        <p:nvPicPr>
          <p:cNvPr id="8" name="Logo" descr="NVS 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9029" y="6432141"/>
            <a:ext cx="12922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20685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65121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858113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3253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13/06/18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70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78262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841694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11422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48288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949038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88299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290085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9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338497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9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216749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9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910962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13/06/18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59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591707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57494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81889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381019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98449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451528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7004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9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57572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9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6292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13594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13/06/18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82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048554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9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00074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24691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5096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728644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791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77119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994450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53569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72840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13/06/18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893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349658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891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2296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181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539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744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1165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3446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6305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864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13/06/18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95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4393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5741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802986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894935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258344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317371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493311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258756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438693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60273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13/06/18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444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628859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0722443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76253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1734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588982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2996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5808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4076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430244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382949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13/06/18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0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9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886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9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5731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9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515640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9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61657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9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30925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9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49342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9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625033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53199" y="6484468"/>
            <a:ext cx="88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8CAB7AE-5048-4CF7-A434-202F03846ED3}" type="slidenum">
              <a:rPr lang="en-GB" sz="1200">
                <a:solidFill>
                  <a:srgbClr val="69676D"/>
                </a:solidFill>
              </a:rPr>
              <a:pPr algn="r"/>
              <a:t>‹#›</a:t>
            </a:fld>
            <a:endParaRPr lang="en-GB" sz="1200" dirty="0">
              <a:solidFill>
                <a:srgbClr val="69676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39750" y="5805265"/>
            <a:ext cx="6408738" cy="95004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9" name="Textplatzhalter 9" descr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757173"/>
            <a:ext cx="8067425" cy="367571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98059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626269"/>
            <a:ext cx="8289925" cy="498475"/>
          </a:xfrm>
        </p:spPr>
        <p:txBody>
          <a:bodyPr>
            <a:noAutofit/>
          </a:bodyPr>
          <a:lstStyle/>
          <a:p>
            <a:r>
              <a:rPr lang="x-none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C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66129" y="6372227"/>
            <a:ext cx="67151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</a:lstStyle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628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30216" y="6166646"/>
            <a:ext cx="8280404" cy="43338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000" b="0">
                <a:solidFill>
                  <a:schemeClr val="tx1"/>
                </a:solidFill>
              </a:defRPr>
            </a:lvl1pPr>
            <a:lvl2pPr marL="456819" indent="0">
              <a:buNone/>
              <a:defRPr sz="1200"/>
            </a:lvl2pPr>
            <a:lvl3pPr marL="913642" indent="0">
              <a:buNone/>
              <a:defRPr sz="1200"/>
            </a:lvl3pPr>
            <a:lvl4pPr marL="1370464" indent="0">
              <a:buNone/>
              <a:defRPr sz="1200"/>
            </a:lvl4pPr>
            <a:lvl5pPr marL="1827283" indent="0">
              <a:buNone/>
              <a:defRPr sz="1200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31800" y="1233488"/>
            <a:ext cx="8278813" cy="47879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E1365-1A66-0C4F-98AE-B60A91C574DD}" type="datetimeFigureOut">
              <a:rPr lang="en-US" smtClean="0"/>
              <a:t>13/06/18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981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/>
            </a:lvl4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850" y="6533598"/>
            <a:ext cx="8327530" cy="270427"/>
          </a:xfrm>
        </p:spPr>
        <p:txBody>
          <a:bodyPr lIns="81606" tIns="42435" rIns="81606" bIns="42435" anchor="b">
            <a:spAutoFit/>
          </a:bodyPr>
          <a:lstStyle>
            <a:lvl1pPr marL="0" indent="0">
              <a:buFontTx/>
              <a:buNone/>
              <a:defRPr sz="1200"/>
            </a:lvl1pPr>
            <a:lvl2pPr marL="182468" indent="0">
              <a:buFontTx/>
              <a:buNone/>
              <a:defRPr sz="1400"/>
            </a:lvl2pPr>
            <a:lvl3pPr marL="357002" indent="0">
              <a:buFontTx/>
              <a:buNone/>
              <a:defRPr sz="1400"/>
            </a:lvl3pPr>
            <a:lvl4pPr marL="536297" indent="0">
              <a:buFontTx/>
              <a:buNone/>
              <a:defRPr sz="1400"/>
            </a:lvl4pPr>
            <a:lvl5pPr marL="712419" indent="0">
              <a:buFontTx/>
              <a:buNone/>
              <a:defRPr sz="1400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58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/>
            </a:lvl4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850" y="6502888"/>
            <a:ext cx="8327530" cy="301140"/>
          </a:xfrm>
        </p:spPr>
        <p:txBody>
          <a:bodyPr lIns="81623" tIns="42443" rIns="81623" bIns="42443" anchor="b">
            <a:spAutoFit/>
          </a:bodyPr>
          <a:lstStyle>
            <a:lvl1pPr marL="0" indent="0">
              <a:buFontTx/>
              <a:buNone/>
              <a:defRPr sz="1400"/>
            </a:lvl1pPr>
            <a:lvl2pPr marL="182506" indent="0">
              <a:buFontTx/>
              <a:buNone/>
              <a:defRPr sz="1400"/>
            </a:lvl2pPr>
            <a:lvl3pPr marL="357076" indent="0">
              <a:buFontTx/>
              <a:buNone/>
              <a:defRPr sz="1400"/>
            </a:lvl3pPr>
            <a:lvl4pPr marL="536408" indent="0">
              <a:buFontTx/>
              <a:buNone/>
              <a:defRPr sz="1400"/>
            </a:lvl4pPr>
            <a:lvl5pPr marL="712566" indent="0">
              <a:buFontTx/>
              <a:buNone/>
              <a:defRPr sz="1400"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80" Type="http://schemas.openxmlformats.org/officeDocument/2006/relationships/slideLayout" Target="../slideLayouts/slideLayout91.xml"/><Relationship Id="rId81" Type="http://schemas.openxmlformats.org/officeDocument/2006/relationships/theme" Target="../theme/theme2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E1365-1A66-0C4F-98AE-B60A91C574DD}" type="datetimeFigureOut">
              <a:rPr lang="en-US" smtClean="0"/>
              <a:t>13/06/18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8394-DA46-DE4C-9D14-E6DF7631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8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ChangeArrowheads="1"/>
          </p:cNvSpPr>
          <p:nvPr/>
        </p:nvSpPr>
        <p:spPr bwMode="gray">
          <a:xfrm>
            <a:off x="0" y="1125538"/>
            <a:ext cx="9140825" cy="63500"/>
          </a:xfrm>
          <a:prstGeom prst="rect">
            <a:avLst/>
          </a:prstGeom>
          <a:solidFill>
            <a:srgbClr val="6A554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CH">
              <a:solidFill>
                <a:prstClr val="black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199498"/>
            <a:ext cx="8067676" cy="86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x-none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49" y="1292225"/>
            <a:ext cx="8067675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726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  <p:sldLayoutId id="2147483725" r:id="rId37"/>
    <p:sldLayoutId id="2147483726" r:id="rId38"/>
    <p:sldLayoutId id="2147483727" r:id="rId39"/>
    <p:sldLayoutId id="2147483728" r:id="rId40"/>
    <p:sldLayoutId id="2147483729" r:id="rId41"/>
    <p:sldLayoutId id="2147483730" r:id="rId42"/>
    <p:sldLayoutId id="2147483731" r:id="rId43"/>
    <p:sldLayoutId id="2147483732" r:id="rId44"/>
    <p:sldLayoutId id="2147483733" r:id="rId45"/>
    <p:sldLayoutId id="2147483734" r:id="rId46"/>
    <p:sldLayoutId id="2147483735" r:id="rId47"/>
    <p:sldLayoutId id="2147483736" r:id="rId48"/>
    <p:sldLayoutId id="2147483737" r:id="rId49"/>
    <p:sldLayoutId id="2147483738" r:id="rId50"/>
    <p:sldLayoutId id="2147483739" r:id="rId51"/>
    <p:sldLayoutId id="2147483740" r:id="rId52"/>
    <p:sldLayoutId id="2147483741" r:id="rId53"/>
    <p:sldLayoutId id="2147483742" r:id="rId54"/>
    <p:sldLayoutId id="2147483743" r:id="rId55"/>
    <p:sldLayoutId id="2147483744" r:id="rId56"/>
    <p:sldLayoutId id="2147483745" r:id="rId57"/>
    <p:sldLayoutId id="2147483746" r:id="rId58"/>
    <p:sldLayoutId id="2147483747" r:id="rId59"/>
    <p:sldLayoutId id="2147483748" r:id="rId60"/>
    <p:sldLayoutId id="2147483749" r:id="rId61"/>
    <p:sldLayoutId id="2147483750" r:id="rId62"/>
    <p:sldLayoutId id="2147483751" r:id="rId63"/>
    <p:sldLayoutId id="2147483752" r:id="rId64"/>
    <p:sldLayoutId id="2147483753" r:id="rId65"/>
    <p:sldLayoutId id="2147483754" r:id="rId66"/>
    <p:sldLayoutId id="2147483755" r:id="rId67"/>
    <p:sldLayoutId id="2147483756" r:id="rId68"/>
    <p:sldLayoutId id="2147483757" r:id="rId69"/>
    <p:sldLayoutId id="2147483758" r:id="rId70"/>
    <p:sldLayoutId id="2147483759" r:id="rId71"/>
    <p:sldLayoutId id="2147483760" r:id="rId72"/>
    <p:sldLayoutId id="2147483761" r:id="rId73"/>
    <p:sldLayoutId id="2147483762" r:id="rId74"/>
    <p:sldLayoutId id="2147483763" r:id="rId75"/>
    <p:sldLayoutId id="2147483764" r:id="rId76"/>
    <p:sldLayoutId id="2147483765" r:id="rId77"/>
    <p:sldLayoutId id="2147483766" r:id="rId78"/>
    <p:sldLayoutId id="2147483767" r:id="rId79"/>
    <p:sldLayoutId id="2147483768" r:id="rId80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80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9pPr>
    </p:titleStyle>
    <p:bodyStyle>
      <a:lvl1pPr marL="233363" indent="-233363" algn="l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SzPct val="110000"/>
        <a:buFont typeface="Wingdings" pitchFamily="2" charset="2"/>
        <a:buChar char="§"/>
        <a:defRPr sz="2400">
          <a:solidFill>
            <a:schemeClr val="accent6"/>
          </a:solidFill>
          <a:latin typeface="+mn-lt"/>
          <a:ea typeface="+mn-ea"/>
          <a:cs typeface="+mn-cs"/>
        </a:defRPr>
      </a:lvl1pPr>
      <a:lvl2pPr marL="398463" indent="-16351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917B69"/>
        </a:buClr>
        <a:buFont typeface="Arial" charset="0"/>
        <a:buChar char="•"/>
        <a:defRPr sz="2000">
          <a:solidFill>
            <a:schemeClr val="accent6"/>
          </a:solidFill>
          <a:latin typeface="+mn-lt"/>
        </a:defRPr>
      </a:lvl2pPr>
      <a:lvl3pPr marL="577850" indent="-1778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charset="0"/>
        <a:buChar char="-"/>
        <a:defRPr>
          <a:solidFill>
            <a:schemeClr val="accent6"/>
          </a:solidFill>
          <a:latin typeface="+mn-lt"/>
        </a:defRPr>
      </a:lvl3pPr>
      <a:lvl4pPr marL="752475" indent="-1730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charset="0"/>
        <a:buChar char="•"/>
        <a:defRPr sz="1600">
          <a:solidFill>
            <a:schemeClr val="accent6"/>
          </a:solidFill>
          <a:latin typeface="+mn-lt"/>
        </a:defRPr>
      </a:lvl4pPr>
      <a:lvl5pPr marL="917575" indent="-16351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har char="»"/>
        <a:defRPr sz="1400">
          <a:solidFill>
            <a:schemeClr val="accent6"/>
          </a:solidFill>
          <a:latin typeface="+mn-lt"/>
        </a:defRPr>
      </a:lvl5pPr>
      <a:lvl6pPr marL="13747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18319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2891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27463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80" userDrawn="1">
          <p15:clr>
            <a:srgbClr val="F26B43"/>
          </p15:clr>
        </p15:guide>
        <p15:guide id="2" pos="340" userDrawn="1">
          <p15:clr>
            <a:srgbClr val="F26B43"/>
          </p15:clr>
        </p15:guide>
        <p15:guide id="3" pos="5422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4207" userDrawn="1">
          <p15:clr>
            <a:srgbClr val="F26B43"/>
          </p15:clr>
        </p15:guide>
        <p15:guide id="6" orient="horz" pos="661" userDrawn="1">
          <p15:clr>
            <a:srgbClr val="F26B43"/>
          </p15:clr>
        </p15:guide>
        <p15:guide id="7" orient="horz" pos="115" userDrawn="1">
          <p15:clr>
            <a:srgbClr val="F26B43"/>
          </p15:clr>
        </p15:guide>
        <p15:guide id="8" orient="horz" pos="8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Screen Shot 2018-05-08 at 17.56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874"/>
            <a:ext cx="9105900" cy="275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4470" y="4642845"/>
            <a:ext cx="3319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JAMA </a:t>
            </a:r>
            <a:r>
              <a:rPr lang="en-US" dirty="0" err="1" smtClean="0"/>
              <a:t>Dermatol</a:t>
            </a:r>
            <a:endParaRPr lang="en-US" dirty="0"/>
          </a:p>
          <a:p>
            <a:r>
              <a:rPr lang="en-US" dirty="0"/>
              <a:t>Published online March 25, 2015.</a:t>
            </a:r>
          </a:p>
        </p:txBody>
      </p:sp>
    </p:spTree>
    <p:extLst>
      <p:ext uri="{BB962C8B-B14F-4D97-AF65-F5344CB8AC3E}">
        <p14:creationId xmlns:p14="http://schemas.microsoft.com/office/powerpoint/2010/main" val="263631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Testar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normalidade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595959"/>
                </a:solidFill>
              </a:rPr>
              <a:t>Verificar</a:t>
            </a:r>
            <a:r>
              <a:rPr lang="en-US" dirty="0" smtClean="0">
                <a:solidFill>
                  <a:srgbClr val="595959"/>
                </a:solidFill>
              </a:rPr>
              <a:t> se </a:t>
            </a:r>
            <a:r>
              <a:rPr lang="en-US" dirty="0" err="1" smtClean="0">
                <a:solidFill>
                  <a:srgbClr val="595959"/>
                </a:solidFill>
              </a:rPr>
              <a:t>teste</a:t>
            </a:r>
            <a:r>
              <a:rPr lang="en-US" dirty="0" smtClean="0">
                <a:solidFill>
                  <a:srgbClr val="595959"/>
                </a:solidFill>
              </a:rPr>
              <a:t> segue </a:t>
            </a:r>
            <a:r>
              <a:rPr lang="en-US" dirty="0" err="1" smtClean="0">
                <a:solidFill>
                  <a:srgbClr val="595959"/>
                </a:solidFill>
              </a:rPr>
              <a:t>ou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não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determinada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distribuição</a:t>
            </a:r>
            <a:endParaRPr lang="en-US" dirty="0" smtClean="0">
              <a:solidFill>
                <a:srgbClr val="595959"/>
              </a:solidFill>
            </a:endParaRP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H0 </a:t>
            </a:r>
            <a:r>
              <a:rPr lang="mr-IN" dirty="0" smtClean="0">
                <a:solidFill>
                  <a:srgbClr val="595959"/>
                </a:solidFill>
              </a:rPr>
              <a:t>–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variavel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aleatoria</a:t>
            </a:r>
            <a:r>
              <a:rPr lang="en-US" dirty="0" smtClean="0">
                <a:solidFill>
                  <a:srgbClr val="595959"/>
                </a:solidFill>
              </a:rPr>
              <a:t> segue </a:t>
            </a:r>
            <a:r>
              <a:rPr lang="en-US" dirty="0" err="1" smtClean="0">
                <a:solidFill>
                  <a:srgbClr val="595959"/>
                </a:solidFill>
              </a:rPr>
              <a:t>uma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distribuicao</a:t>
            </a:r>
            <a:r>
              <a:rPr lang="en-US" dirty="0" smtClean="0">
                <a:solidFill>
                  <a:srgbClr val="595959"/>
                </a:solidFill>
              </a:rPr>
              <a:t> normal de </a:t>
            </a:r>
            <a:r>
              <a:rPr lang="en-US" dirty="0" err="1" smtClean="0">
                <a:solidFill>
                  <a:srgbClr val="595959"/>
                </a:solidFill>
              </a:rPr>
              <a:t>parâmetros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conhecidos</a:t>
            </a:r>
            <a:endParaRPr lang="en-US" dirty="0" smtClean="0">
              <a:solidFill>
                <a:srgbClr val="595959"/>
              </a:solidFill>
            </a:endParaRP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H1 </a:t>
            </a:r>
            <a:r>
              <a:rPr lang="mr-IN" dirty="0" smtClean="0">
                <a:solidFill>
                  <a:srgbClr val="595959"/>
                </a:solidFill>
              </a:rPr>
              <a:t>–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variável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aleatória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não</a:t>
            </a:r>
            <a:r>
              <a:rPr lang="en-US" dirty="0" smtClean="0">
                <a:solidFill>
                  <a:srgbClr val="595959"/>
                </a:solidFill>
              </a:rPr>
              <a:t> segue a </a:t>
            </a:r>
            <a:r>
              <a:rPr lang="en-US" dirty="0" err="1" smtClean="0">
                <a:solidFill>
                  <a:srgbClr val="595959"/>
                </a:solidFill>
              </a:rPr>
              <a:t>distribuição</a:t>
            </a:r>
            <a:r>
              <a:rPr lang="en-US" dirty="0" smtClean="0">
                <a:solidFill>
                  <a:srgbClr val="595959"/>
                </a:solidFill>
              </a:rPr>
              <a:t> normal </a:t>
            </a:r>
            <a:r>
              <a:rPr lang="en-US" dirty="0" err="1" smtClean="0">
                <a:solidFill>
                  <a:srgbClr val="595959"/>
                </a:solidFill>
              </a:rPr>
              <a:t>desses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parâmetros</a:t>
            </a: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8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06-11 at 20.39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r="26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649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Análise</a:t>
            </a:r>
            <a:r>
              <a:rPr lang="en-US" sz="3600" dirty="0"/>
              <a:t> </a:t>
            </a:r>
            <a:r>
              <a:rPr lang="en-US" sz="3600" dirty="0" err="1"/>
              <a:t>estatística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err="1"/>
              <a:t>n</a:t>
            </a:r>
            <a:r>
              <a:rPr lang="en-US" sz="3200" dirty="0" err="1" smtClean="0"/>
              <a:t>íveis</a:t>
            </a:r>
            <a:r>
              <a:rPr lang="en-US" sz="3200" dirty="0" smtClean="0"/>
              <a:t> </a:t>
            </a:r>
            <a:r>
              <a:rPr lang="en-US" sz="3200" dirty="0"/>
              <a:t>de </a:t>
            </a:r>
            <a:r>
              <a:rPr lang="en-US" sz="3200" dirty="0" err="1"/>
              <a:t>adalimumabe</a:t>
            </a:r>
            <a:r>
              <a:rPr lang="en-US" sz="3200" dirty="0"/>
              <a:t>, ADAs e </a:t>
            </a:r>
            <a:r>
              <a:rPr lang="en-US" sz="3200" dirty="0" err="1"/>
              <a:t>resposta</a:t>
            </a:r>
            <a:r>
              <a:rPr lang="en-US" sz="3200" dirty="0"/>
              <a:t> </a:t>
            </a:r>
            <a:r>
              <a:rPr lang="en-US" sz="3200" dirty="0" err="1"/>
              <a:t>clínica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Coeficientes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correlação</a:t>
            </a:r>
            <a:r>
              <a:rPr lang="en-US" dirty="0"/>
              <a:t> </a:t>
            </a:r>
            <a:r>
              <a:rPr lang="en-US" dirty="0" smtClean="0"/>
              <a:t>entre </a:t>
            </a:r>
            <a:r>
              <a:rPr lang="en-US" dirty="0" err="1" smtClean="0"/>
              <a:t>adalimumabe</a:t>
            </a:r>
            <a:r>
              <a:rPr lang="en-US" dirty="0" smtClean="0"/>
              <a:t>, </a:t>
            </a:r>
            <a:r>
              <a:rPr lang="en-US" dirty="0" err="1"/>
              <a:t>concentrações</a:t>
            </a:r>
            <a:r>
              <a:rPr lang="en-US" dirty="0"/>
              <a:t> de ADA e </a:t>
            </a:r>
            <a:r>
              <a:rPr lang="en-US" dirty="0" err="1"/>
              <a:t>resposta</a:t>
            </a:r>
            <a:r>
              <a:rPr lang="en-US" dirty="0"/>
              <a:t> </a:t>
            </a:r>
            <a:r>
              <a:rPr lang="en-US" dirty="0" err="1" smtClean="0"/>
              <a:t>clínica</a:t>
            </a:r>
            <a:r>
              <a:rPr lang="en-US" dirty="0" smtClean="0"/>
              <a:t> (</a:t>
            </a:r>
            <a:r>
              <a:rPr lang="en-US" dirty="0"/>
              <a:t>ΔPASI) </a:t>
            </a:r>
            <a:r>
              <a:rPr lang="en-US" dirty="0" err="1" smtClean="0"/>
              <a:t>foram</a:t>
            </a:r>
            <a:r>
              <a:rPr lang="en-US" dirty="0" smtClean="0"/>
              <a:t> </a:t>
            </a:r>
            <a:r>
              <a:rPr lang="en-US" dirty="0" err="1"/>
              <a:t>calculados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do </a:t>
            </a:r>
            <a:r>
              <a:rPr lang="en-US" dirty="0" err="1"/>
              <a:t>teste</a:t>
            </a:r>
            <a:r>
              <a:rPr lang="en-US" dirty="0"/>
              <a:t> </a:t>
            </a:r>
            <a:r>
              <a:rPr lang="en-US" dirty="0" smtClean="0"/>
              <a:t>de Spearman.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276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não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paramétrico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Spearman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595959"/>
                </a:solidFill>
              </a:rPr>
              <a:t>Avalia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com </a:t>
            </a:r>
            <a:r>
              <a:rPr lang="en-US" dirty="0" err="1">
                <a:solidFill>
                  <a:srgbClr val="595959"/>
                </a:solidFill>
              </a:rPr>
              <a:t>que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intensidade</a:t>
            </a:r>
            <a:r>
              <a:rPr lang="en-US" dirty="0">
                <a:solidFill>
                  <a:srgbClr val="595959"/>
                </a:solidFill>
              </a:rPr>
              <a:t> a </a:t>
            </a:r>
            <a:r>
              <a:rPr lang="en-US" dirty="0" err="1">
                <a:solidFill>
                  <a:srgbClr val="595959"/>
                </a:solidFill>
              </a:rPr>
              <a:t>relação</a:t>
            </a:r>
            <a:r>
              <a:rPr lang="en-US" dirty="0">
                <a:solidFill>
                  <a:srgbClr val="595959"/>
                </a:solidFill>
              </a:rPr>
              <a:t> entre </a:t>
            </a:r>
            <a:r>
              <a:rPr lang="en-US" dirty="0" err="1">
                <a:solidFill>
                  <a:srgbClr val="595959"/>
                </a:solidFill>
              </a:rPr>
              <a:t>duas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variáveis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pode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ser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descrita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usando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uma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função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monótona</a:t>
            </a:r>
            <a:r>
              <a:rPr lang="en-US" dirty="0">
                <a:solidFill>
                  <a:srgbClr val="595959"/>
                </a:solidFill>
              </a:rPr>
              <a:t> </a:t>
            </a:r>
            <a:endParaRPr lang="en-US" dirty="0" smtClean="0">
              <a:solidFill>
                <a:srgbClr val="595959"/>
              </a:solidFill>
            </a:endParaRPr>
          </a:p>
          <a:p>
            <a:pPr lvl="1"/>
            <a:r>
              <a:rPr lang="en-US" dirty="0" err="1" smtClean="0">
                <a:solidFill>
                  <a:srgbClr val="595959"/>
                </a:solidFill>
              </a:rPr>
              <a:t>em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matemática</a:t>
            </a:r>
            <a:r>
              <a:rPr lang="en-US" dirty="0">
                <a:solidFill>
                  <a:srgbClr val="595959"/>
                </a:solidFill>
              </a:rPr>
              <a:t>, </a:t>
            </a:r>
            <a:r>
              <a:rPr lang="en-US" dirty="0" err="1">
                <a:solidFill>
                  <a:srgbClr val="595959"/>
                </a:solidFill>
              </a:rPr>
              <a:t>uma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função</a:t>
            </a:r>
            <a:r>
              <a:rPr lang="en-US" dirty="0">
                <a:solidFill>
                  <a:srgbClr val="595959"/>
                </a:solidFill>
              </a:rPr>
              <a:t> entre </a:t>
            </a:r>
            <a:r>
              <a:rPr lang="en-US" dirty="0" err="1">
                <a:solidFill>
                  <a:srgbClr val="595959"/>
                </a:solidFill>
              </a:rPr>
              <a:t>dois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conjuntos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ordenados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é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monótona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quando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ela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preserva</a:t>
            </a:r>
            <a:r>
              <a:rPr lang="en-US" dirty="0">
                <a:solidFill>
                  <a:srgbClr val="595959"/>
                </a:solidFill>
              </a:rPr>
              <a:t> (</a:t>
            </a:r>
            <a:r>
              <a:rPr lang="en-US" dirty="0" err="1">
                <a:solidFill>
                  <a:srgbClr val="595959"/>
                </a:solidFill>
              </a:rPr>
              <a:t>ou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inverte</a:t>
            </a:r>
            <a:r>
              <a:rPr lang="en-US" dirty="0">
                <a:solidFill>
                  <a:srgbClr val="595959"/>
                </a:solidFill>
              </a:rPr>
              <a:t>) a </a:t>
            </a:r>
            <a:r>
              <a:rPr lang="en-US" dirty="0" err="1">
                <a:solidFill>
                  <a:srgbClr val="595959"/>
                </a:solidFill>
              </a:rPr>
              <a:t>relação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 smtClean="0">
                <a:solidFill>
                  <a:srgbClr val="595959"/>
                </a:solidFill>
              </a:rPr>
              <a:t>ordem</a:t>
            </a:r>
            <a:endParaRPr lang="en-US" dirty="0" smtClean="0">
              <a:solidFill>
                <a:srgbClr val="595959"/>
              </a:solidFill>
            </a:endParaRPr>
          </a:p>
          <a:p>
            <a:pPr lvl="1"/>
            <a:r>
              <a:rPr lang="en-US" dirty="0" err="1" smtClean="0">
                <a:solidFill>
                  <a:srgbClr val="595959"/>
                </a:solidFill>
              </a:rPr>
              <a:t>Indica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a </a:t>
            </a:r>
            <a:r>
              <a:rPr lang="en-US" dirty="0" err="1">
                <a:solidFill>
                  <a:srgbClr val="595959"/>
                </a:solidFill>
              </a:rPr>
              <a:t>direção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>
                <a:solidFill>
                  <a:srgbClr val="595959"/>
                </a:solidFill>
              </a:rPr>
              <a:t>associação</a:t>
            </a:r>
            <a:endParaRPr lang="en-US" dirty="0">
              <a:solidFill>
                <a:srgbClr val="59595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4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a de Tela 2018-06-07 às 8.20.4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3" r="-22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526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Coeficiente</a:t>
            </a:r>
            <a:r>
              <a:rPr lang="en-US" dirty="0" smtClean="0"/>
              <a:t> de Spearman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 err="1" smtClean="0"/>
              <a:t>hipóteses</a:t>
            </a:r>
            <a:endParaRPr lang="en-US" dirty="0" smtClean="0"/>
          </a:p>
          <a:p>
            <a:pPr lvl="1"/>
            <a:r>
              <a:rPr lang="en-US" dirty="0" smtClean="0"/>
              <a:t>H0- </a:t>
            </a:r>
            <a:r>
              <a:rPr lang="en-US" dirty="0" err="1" smtClean="0"/>
              <a:t>Variáveis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correlacionadas</a:t>
            </a:r>
            <a:r>
              <a:rPr lang="en-US" dirty="0" smtClean="0"/>
              <a:t> (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independentes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H1- </a:t>
            </a:r>
            <a:r>
              <a:rPr lang="en-US" dirty="0" err="1" smtClean="0"/>
              <a:t>Variáveis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correlacionadas</a:t>
            </a:r>
            <a:r>
              <a:rPr lang="en-US" dirty="0" smtClean="0"/>
              <a:t> ( </a:t>
            </a:r>
            <a:r>
              <a:rPr lang="en-US" dirty="0" err="1" smtClean="0"/>
              <a:t>variáveis</a:t>
            </a:r>
            <a:r>
              <a:rPr lang="en-US" dirty="0" smtClean="0"/>
              <a:t> </a:t>
            </a:r>
            <a:r>
              <a:rPr lang="en-US" dirty="0" err="1" smtClean="0"/>
              <a:t>dependentes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Pressupostos</a:t>
            </a:r>
            <a:r>
              <a:rPr lang="en-US" dirty="0" smtClean="0"/>
              <a:t> do </a:t>
            </a:r>
            <a:r>
              <a:rPr lang="en-US" dirty="0" err="1" smtClean="0"/>
              <a:t>teste</a:t>
            </a:r>
            <a:endParaRPr lang="en-US" dirty="0" smtClean="0"/>
          </a:p>
          <a:p>
            <a:pPr lvl="1"/>
            <a:r>
              <a:rPr lang="en-US" dirty="0" err="1" smtClean="0"/>
              <a:t>Os</a:t>
            </a:r>
            <a:r>
              <a:rPr lang="en-US" dirty="0" smtClean="0"/>
              <a:t> dados </a:t>
            </a:r>
            <a:r>
              <a:rPr lang="en-US" dirty="0" err="1" smtClean="0"/>
              <a:t>constituem</a:t>
            </a:r>
            <a:r>
              <a:rPr lang="en-US" dirty="0" smtClean="0"/>
              <a:t> 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amostras</a:t>
            </a:r>
            <a:r>
              <a:rPr lang="en-US" dirty="0" smtClean="0"/>
              <a:t> </a:t>
            </a:r>
            <a:r>
              <a:rPr lang="en-US" dirty="0" err="1" smtClean="0"/>
              <a:t>aleatórias</a:t>
            </a:r>
            <a:r>
              <a:rPr lang="en-US" dirty="0" smtClean="0"/>
              <a:t> </a:t>
            </a:r>
            <a:r>
              <a:rPr lang="en-US" dirty="0" err="1" smtClean="0"/>
              <a:t>emparelhadas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 err="1" smtClean="0"/>
              <a:t>variáveis</a:t>
            </a:r>
            <a:r>
              <a:rPr lang="en-US" dirty="0" smtClean="0"/>
              <a:t> </a:t>
            </a:r>
            <a:r>
              <a:rPr lang="en-US" dirty="0" err="1" smtClean="0"/>
              <a:t>foram</a:t>
            </a:r>
            <a:r>
              <a:rPr lang="en-US" dirty="0" smtClean="0"/>
              <a:t> </a:t>
            </a:r>
            <a:r>
              <a:rPr lang="en-US" dirty="0" err="1" smtClean="0"/>
              <a:t>medidas</a:t>
            </a:r>
            <a:r>
              <a:rPr lang="en-US" dirty="0" smtClean="0"/>
              <a:t> </a:t>
            </a:r>
            <a:r>
              <a:rPr lang="en-US" dirty="0" err="1" smtClean="0"/>
              <a:t>numa</a:t>
            </a:r>
            <a:r>
              <a:rPr lang="en-US" dirty="0" smtClean="0"/>
              <a:t> </a:t>
            </a:r>
            <a:r>
              <a:rPr lang="en-US" dirty="0" err="1" smtClean="0"/>
              <a:t>escala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 ordinal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relação</a:t>
            </a:r>
            <a:r>
              <a:rPr lang="en-US" dirty="0" smtClean="0"/>
              <a:t> entre as </a:t>
            </a:r>
            <a:r>
              <a:rPr lang="en-US" dirty="0" err="1" smtClean="0"/>
              <a:t>variáveis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monótona</a:t>
            </a:r>
            <a:r>
              <a:rPr lang="en-US" dirty="0" smtClean="0"/>
              <a:t> (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necessariamente</a:t>
            </a:r>
            <a:r>
              <a:rPr lang="en-US" dirty="0" smtClean="0"/>
              <a:t> </a:t>
            </a:r>
            <a:r>
              <a:rPr lang="en-US" dirty="0" err="1" smtClean="0"/>
              <a:t>lineares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estatística</a:t>
            </a:r>
            <a:r>
              <a:rPr lang="en-US" dirty="0" smtClean="0"/>
              <a:t> do </a:t>
            </a:r>
            <a:r>
              <a:rPr lang="en-US" dirty="0" err="1" smtClean="0"/>
              <a:t>teste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dada </a:t>
            </a:r>
            <a:r>
              <a:rPr lang="en-US" dirty="0" err="1" smtClean="0"/>
              <a:t>por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 = √ n-3 / 2 </a:t>
            </a:r>
            <a:r>
              <a:rPr lang="en-US" dirty="0" err="1" smtClean="0"/>
              <a:t>ln</a:t>
            </a:r>
            <a:r>
              <a:rPr lang="en-US" dirty="0" smtClean="0"/>
              <a:t>( 1 + </a:t>
            </a:r>
            <a:r>
              <a:rPr lang="en-US" dirty="0" err="1" smtClean="0"/>
              <a:t>Rs</a:t>
            </a:r>
            <a:r>
              <a:rPr lang="en-US" dirty="0" smtClean="0"/>
              <a:t>/1-Rs) sob H0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520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Análise</a:t>
            </a:r>
            <a:r>
              <a:rPr lang="en-US" sz="3600" dirty="0" smtClean="0"/>
              <a:t> </a:t>
            </a:r>
            <a:r>
              <a:rPr lang="en-US" sz="3600" dirty="0" err="1" smtClean="0"/>
              <a:t>estatística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err="1"/>
              <a:t>n</a:t>
            </a:r>
            <a:r>
              <a:rPr lang="en-US" sz="3600" dirty="0" err="1" smtClean="0"/>
              <a:t>íveis</a:t>
            </a:r>
            <a:r>
              <a:rPr lang="en-US" sz="3600" dirty="0" smtClean="0"/>
              <a:t> </a:t>
            </a:r>
            <a:r>
              <a:rPr lang="en-US" sz="3600" dirty="0"/>
              <a:t>de </a:t>
            </a:r>
            <a:r>
              <a:rPr lang="en-US" sz="3600" dirty="0" err="1"/>
              <a:t>a</a:t>
            </a:r>
            <a:r>
              <a:rPr lang="en-US" sz="3600" dirty="0" err="1" smtClean="0"/>
              <a:t>dalimumabe</a:t>
            </a:r>
            <a:r>
              <a:rPr lang="en-US" sz="3600" dirty="0" smtClean="0"/>
              <a:t>, </a:t>
            </a:r>
            <a:r>
              <a:rPr lang="en-US" sz="3600" dirty="0"/>
              <a:t>ADAs e </a:t>
            </a:r>
            <a:r>
              <a:rPr lang="en-US" sz="3600" dirty="0" err="1" smtClean="0"/>
              <a:t>resposta</a:t>
            </a:r>
            <a:r>
              <a:rPr lang="en-US" sz="3600" dirty="0" smtClean="0"/>
              <a:t> </a:t>
            </a:r>
            <a:r>
              <a:rPr lang="en-US" sz="3600" dirty="0" err="1" smtClean="0"/>
              <a:t>clínica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Para </a:t>
            </a:r>
            <a:r>
              <a:rPr lang="en-US" dirty="0" err="1"/>
              <a:t>comparação</a:t>
            </a:r>
            <a:r>
              <a:rPr lang="en-US" dirty="0"/>
              <a:t> de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médios</a:t>
            </a:r>
            <a:r>
              <a:rPr lang="en-US" dirty="0"/>
              <a:t> </a:t>
            </a:r>
            <a:r>
              <a:rPr lang="en-US" dirty="0" smtClean="0"/>
              <a:t>entre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 smtClean="0"/>
              <a:t>realizado</a:t>
            </a:r>
            <a:r>
              <a:rPr lang="en-US" dirty="0" smtClean="0"/>
              <a:t>, </a:t>
            </a:r>
            <a:r>
              <a:rPr lang="en-US" dirty="0"/>
              <a:t>o </a:t>
            </a:r>
            <a:r>
              <a:rPr lang="en-US" dirty="0" err="1"/>
              <a:t>teste</a:t>
            </a:r>
            <a:r>
              <a:rPr lang="en-US" dirty="0"/>
              <a:t> t de </a:t>
            </a:r>
            <a:r>
              <a:rPr lang="en-US" dirty="0" err="1"/>
              <a:t>amostras</a:t>
            </a:r>
            <a:r>
              <a:rPr lang="en-US" dirty="0"/>
              <a:t> </a:t>
            </a:r>
            <a:r>
              <a:rPr lang="en-US" dirty="0" err="1"/>
              <a:t>independentes</a:t>
            </a:r>
            <a:r>
              <a:rPr lang="en-US" dirty="0"/>
              <a:t>, </a:t>
            </a:r>
            <a:r>
              <a:rPr lang="en-US" dirty="0" err="1"/>
              <a:t>teste</a:t>
            </a:r>
            <a:r>
              <a:rPr lang="en-US" dirty="0"/>
              <a:t> de Mann-</a:t>
            </a:r>
            <a:r>
              <a:rPr lang="en-US" dirty="0" smtClean="0"/>
              <a:t>Whitney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/>
              <a:t>teste</a:t>
            </a:r>
            <a:r>
              <a:rPr lang="en-US" dirty="0"/>
              <a:t> do </a:t>
            </a:r>
            <a:r>
              <a:rPr lang="en-US" dirty="0" smtClean="0"/>
              <a:t>χ2, </a:t>
            </a:r>
            <a:r>
              <a:rPr lang="en-US" dirty="0" err="1"/>
              <a:t>conforme</a:t>
            </a:r>
            <a:r>
              <a:rPr lang="en-US" dirty="0"/>
              <a:t> </a:t>
            </a:r>
            <a:r>
              <a:rPr lang="en-US" dirty="0" err="1"/>
              <a:t>apropriado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Para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teste</a:t>
            </a:r>
            <a:r>
              <a:rPr lang="en-US" dirty="0"/>
              <a:t>, </a:t>
            </a:r>
            <a:r>
              <a:rPr lang="en-US" dirty="0" smtClean="0"/>
              <a:t>o </a:t>
            </a:r>
            <a:r>
              <a:rPr lang="en-US" dirty="0" err="1" smtClean="0"/>
              <a:t>limiar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significância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estabelecido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P </a:t>
            </a:r>
            <a:r>
              <a:rPr lang="en-US" dirty="0" smtClean="0"/>
              <a:t>&lt; 0,05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6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06-11 at 20.31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828"/>
            <a:ext cx="9144000" cy="605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51420"/>
            <a:ext cx="8289925" cy="498475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Resultados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err="1">
                <a:solidFill>
                  <a:srgbClr val="000000"/>
                </a:solidFill>
              </a:rPr>
              <a:t>Níveis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séricos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adalimumabe</a:t>
            </a:r>
            <a:r>
              <a:rPr lang="en-US" dirty="0">
                <a:solidFill>
                  <a:srgbClr val="000000"/>
                </a:solidFill>
              </a:rPr>
              <a:t> e </a:t>
            </a:r>
            <a:r>
              <a:rPr lang="en-US" dirty="0" err="1">
                <a:solidFill>
                  <a:srgbClr val="000000"/>
                </a:solidFill>
              </a:rPr>
              <a:t>resposta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clínica</a:t>
            </a:r>
            <a:r>
              <a:rPr lang="en-US" dirty="0">
                <a:solidFill>
                  <a:srgbClr val="000000"/>
                </a:solidFill>
              </a:rPr>
              <a:t> (ΔPASI)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Pacientes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não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atingiram</a:t>
            </a:r>
            <a:r>
              <a:rPr lang="en-US" dirty="0" smtClean="0">
                <a:solidFill>
                  <a:schemeClr val="tx1"/>
                </a:solidFill>
              </a:rPr>
              <a:t> ΔPASI 75 </a:t>
            </a:r>
            <a:r>
              <a:rPr lang="en-US" dirty="0" err="1" smtClean="0">
                <a:solidFill>
                  <a:schemeClr val="tx1"/>
                </a:solidFill>
              </a:rPr>
              <a:t>tiveram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nível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sérico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adalimumabe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significativamente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comparação</a:t>
            </a:r>
            <a:r>
              <a:rPr lang="en-US" dirty="0" smtClean="0">
                <a:solidFill>
                  <a:schemeClr val="tx1"/>
                </a:solidFill>
              </a:rPr>
              <a:t> com </a:t>
            </a:r>
            <a:r>
              <a:rPr lang="en-US" dirty="0" err="1" smtClean="0">
                <a:solidFill>
                  <a:schemeClr val="tx1"/>
                </a:solidFill>
              </a:rPr>
              <a:t>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pacientes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obtiveram</a:t>
            </a:r>
            <a:r>
              <a:rPr lang="en-US" dirty="0" smtClean="0">
                <a:solidFill>
                  <a:schemeClr val="tx1"/>
                </a:solidFill>
              </a:rPr>
              <a:t> 75% </a:t>
            </a:r>
            <a:r>
              <a:rPr lang="en-US" dirty="0" err="1" smtClean="0">
                <a:solidFill>
                  <a:schemeClr val="tx1"/>
                </a:solidFill>
              </a:rPr>
              <a:t>melhoria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resposta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tratamento</a:t>
            </a:r>
            <a:r>
              <a:rPr lang="en-US" dirty="0" smtClean="0">
                <a:solidFill>
                  <a:schemeClr val="tx1"/>
                </a:solidFill>
              </a:rPr>
              <a:t> (P &lt;0,001 )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não</a:t>
            </a:r>
            <a:r>
              <a:rPr lang="en-US" dirty="0" err="1">
                <a:solidFill>
                  <a:schemeClr val="tx1"/>
                </a:solidFill>
              </a:rPr>
              <a:t>-respondedores</a:t>
            </a:r>
            <a:r>
              <a:rPr lang="en-US" dirty="0">
                <a:solidFill>
                  <a:schemeClr val="tx1"/>
                </a:solidFill>
              </a:rPr>
              <a:t> 2,99mg / 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bons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respondedores</a:t>
            </a:r>
            <a:r>
              <a:rPr lang="en-US" dirty="0">
                <a:solidFill>
                  <a:schemeClr val="tx1"/>
                </a:solidFill>
              </a:rPr>
              <a:t> 6,07 mg /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420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49" y="236822"/>
            <a:ext cx="8289925" cy="498475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Resultados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Níveis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séricos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adalimumabe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resposta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clínica</a:t>
            </a:r>
            <a:r>
              <a:rPr lang="en-US" dirty="0">
                <a:solidFill>
                  <a:srgbClr val="000000"/>
                </a:solidFill>
              </a:rPr>
              <a:t> (ΔPASI)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>
              <a:solidFill>
                <a:srgbClr val="000000"/>
              </a:solidFill>
            </a:endParaRPr>
          </a:p>
          <a:p>
            <a:pPr algn="just"/>
            <a:endParaRPr lang="en-US" dirty="0" smtClean="0">
              <a:solidFill>
                <a:srgbClr val="000000"/>
              </a:solidFill>
            </a:endParaRPr>
          </a:p>
          <a:p>
            <a:pPr algn="just"/>
            <a:r>
              <a:rPr lang="en-US" dirty="0" err="1" smtClean="0">
                <a:solidFill>
                  <a:srgbClr val="000000"/>
                </a:solidFill>
              </a:rPr>
              <a:t>Coeficiente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de </a:t>
            </a:r>
            <a:r>
              <a:rPr lang="en-US" dirty="0" err="1">
                <a:solidFill>
                  <a:srgbClr val="000000"/>
                </a:solidFill>
              </a:rPr>
              <a:t>correlação</a:t>
            </a:r>
            <a:r>
              <a:rPr lang="en-US" dirty="0">
                <a:solidFill>
                  <a:srgbClr val="000000"/>
                </a:solidFill>
              </a:rPr>
              <a:t> de testes de Spearman (</a:t>
            </a:r>
            <a:r>
              <a:rPr lang="en-US" dirty="0" err="1">
                <a:solidFill>
                  <a:srgbClr val="000000"/>
                </a:solidFill>
              </a:rPr>
              <a:t>ρ</a:t>
            </a:r>
            <a:r>
              <a:rPr lang="en-US" dirty="0">
                <a:solidFill>
                  <a:srgbClr val="000000"/>
                </a:solidFill>
              </a:rPr>
              <a:t> = 0,418) </a:t>
            </a:r>
            <a:endParaRPr lang="en-US" dirty="0" smtClean="0">
              <a:solidFill>
                <a:srgbClr val="000000"/>
              </a:solidFill>
            </a:endParaRPr>
          </a:p>
          <a:p>
            <a:pPr algn="just"/>
            <a:r>
              <a:rPr lang="en-US" dirty="0" err="1">
                <a:solidFill>
                  <a:srgbClr val="000000"/>
                </a:solidFill>
              </a:rPr>
              <a:t>D</a:t>
            </a:r>
            <a:r>
              <a:rPr lang="en-US" dirty="0" err="1" smtClean="0">
                <a:solidFill>
                  <a:srgbClr val="000000"/>
                </a:solidFill>
              </a:rPr>
              <a:t>emonstrado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correlação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positiva</a:t>
            </a:r>
            <a:r>
              <a:rPr lang="en-US" dirty="0" smtClean="0">
                <a:solidFill>
                  <a:srgbClr val="000000"/>
                </a:solidFill>
              </a:rPr>
              <a:t> mas </a:t>
            </a:r>
            <a:r>
              <a:rPr lang="en-US" dirty="0" err="1" smtClean="0">
                <a:solidFill>
                  <a:srgbClr val="000000"/>
                </a:solidFill>
              </a:rPr>
              <a:t>fraca</a:t>
            </a:r>
            <a:r>
              <a:rPr lang="en-US" dirty="0" smtClean="0">
                <a:solidFill>
                  <a:srgbClr val="000000"/>
                </a:solidFill>
              </a:rPr>
              <a:t> entre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níveis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séricos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mínimos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adalimumabe</a:t>
            </a:r>
            <a:r>
              <a:rPr lang="en-US" dirty="0" smtClean="0">
                <a:solidFill>
                  <a:srgbClr val="000000"/>
                </a:solidFill>
              </a:rPr>
              <a:t> e a </a:t>
            </a:r>
            <a:r>
              <a:rPr lang="en-US" dirty="0" err="1" smtClean="0">
                <a:solidFill>
                  <a:srgbClr val="000000"/>
                </a:solidFill>
              </a:rPr>
              <a:t>resposta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clínica</a:t>
            </a:r>
            <a:r>
              <a:rPr lang="en-US" dirty="0" smtClean="0">
                <a:solidFill>
                  <a:srgbClr val="000000"/>
                </a:solidFill>
              </a:rPr>
              <a:t> (ΔPASI) (P &lt;0,001)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26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</a:t>
            </a:r>
            <a:r>
              <a:rPr lang="en-US" dirty="0" smtClean="0"/>
              <a:t> do </a:t>
            </a:r>
            <a:r>
              <a:rPr lang="en-US" dirty="0" err="1" smtClean="0"/>
              <a:t>estudo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/>
              <a:t>Estabelecer</a:t>
            </a:r>
            <a:r>
              <a:rPr lang="en-US" dirty="0"/>
              <a:t> um </a:t>
            </a:r>
            <a:r>
              <a:rPr lang="en-US" dirty="0" err="1"/>
              <a:t>intervalo</a:t>
            </a:r>
            <a:r>
              <a:rPr lang="en-US" dirty="0"/>
              <a:t> </a:t>
            </a:r>
            <a:r>
              <a:rPr lang="en-US" dirty="0" err="1"/>
              <a:t>terapêutico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níveis</a:t>
            </a:r>
            <a:r>
              <a:rPr lang="en-US" dirty="0"/>
              <a:t> </a:t>
            </a:r>
            <a:r>
              <a:rPr lang="en-US" dirty="0" err="1" smtClean="0"/>
              <a:t>séricos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adalimumabe</a:t>
            </a:r>
            <a:r>
              <a:rPr lang="en-US" dirty="0" smtClean="0"/>
              <a:t> </a:t>
            </a:r>
            <a:r>
              <a:rPr lang="en-US" dirty="0"/>
              <a:t>no </a:t>
            </a:r>
            <a:r>
              <a:rPr lang="en-US" dirty="0" err="1"/>
              <a:t>tratamento</a:t>
            </a:r>
            <a:r>
              <a:rPr lang="en-US" dirty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psoríase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placas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587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49" y="245638"/>
            <a:ext cx="8289925" cy="498475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Resultado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Níveis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sérico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adalimumabe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 ADA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>
              <a:solidFill>
                <a:srgbClr val="000000"/>
              </a:solidFill>
            </a:endParaRPr>
          </a:p>
          <a:p>
            <a:pPr algn="just"/>
            <a:r>
              <a:rPr lang="en-US" dirty="0" err="1" smtClean="0">
                <a:solidFill>
                  <a:srgbClr val="000000"/>
                </a:solidFill>
              </a:rPr>
              <a:t>Pacientes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com um </a:t>
            </a:r>
            <a:r>
              <a:rPr lang="en-US" dirty="0" err="1">
                <a:solidFill>
                  <a:srgbClr val="000000"/>
                </a:solidFill>
              </a:rPr>
              <a:t>título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positivo</a:t>
            </a:r>
            <a:r>
              <a:rPr lang="en-US" dirty="0">
                <a:solidFill>
                  <a:srgbClr val="000000"/>
                </a:solidFill>
              </a:rPr>
              <a:t> de ADA </a:t>
            </a:r>
            <a:r>
              <a:rPr lang="en-US" dirty="0" err="1" smtClean="0">
                <a:solidFill>
                  <a:srgbClr val="000000"/>
                </a:solidFill>
              </a:rPr>
              <a:t>apresentaram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concentração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média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adalimumabe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significativamente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menor</a:t>
            </a:r>
            <a:r>
              <a:rPr lang="en-US" dirty="0" smtClean="0">
                <a:solidFill>
                  <a:srgbClr val="000000"/>
                </a:solidFill>
              </a:rPr>
              <a:t> (de </a:t>
            </a:r>
            <a:r>
              <a:rPr lang="en-US" dirty="0">
                <a:solidFill>
                  <a:srgbClr val="000000"/>
                </a:solidFill>
              </a:rPr>
              <a:t>1,35 mg / </a:t>
            </a:r>
            <a:r>
              <a:rPr lang="en-US" dirty="0" smtClean="0">
                <a:solidFill>
                  <a:srgbClr val="000000"/>
                </a:solidFill>
              </a:rPr>
              <a:t>L)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comparação</a:t>
            </a:r>
            <a:r>
              <a:rPr lang="en-US" dirty="0">
                <a:solidFill>
                  <a:srgbClr val="000000"/>
                </a:solidFill>
              </a:rPr>
              <a:t> com </a:t>
            </a:r>
            <a:r>
              <a:rPr lang="en-US" dirty="0" err="1">
                <a:solidFill>
                  <a:srgbClr val="000000"/>
                </a:solidFill>
              </a:rPr>
              <a:t>pacientes</a:t>
            </a:r>
            <a:r>
              <a:rPr lang="en-US" dirty="0">
                <a:solidFill>
                  <a:srgbClr val="000000"/>
                </a:solidFill>
              </a:rPr>
              <a:t> com um </a:t>
            </a:r>
            <a:r>
              <a:rPr lang="en-US" dirty="0" err="1">
                <a:solidFill>
                  <a:srgbClr val="000000"/>
                </a:solidFill>
              </a:rPr>
              <a:t>título</a:t>
            </a:r>
            <a:r>
              <a:rPr lang="en-US" dirty="0">
                <a:solidFill>
                  <a:srgbClr val="000000"/>
                </a:solidFill>
              </a:rPr>
              <a:t> de ADA </a:t>
            </a:r>
            <a:r>
              <a:rPr lang="en-US" dirty="0" err="1" smtClean="0">
                <a:solidFill>
                  <a:srgbClr val="000000"/>
                </a:solidFill>
              </a:rPr>
              <a:t>negativo</a:t>
            </a:r>
            <a:r>
              <a:rPr lang="en-US" dirty="0" smtClean="0">
                <a:solidFill>
                  <a:srgbClr val="000000"/>
                </a:solidFill>
              </a:rPr>
              <a:t> (de </a:t>
            </a:r>
            <a:r>
              <a:rPr lang="en-US" dirty="0">
                <a:solidFill>
                  <a:srgbClr val="000000"/>
                </a:solidFill>
              </a:rPr>
              <a:t>6,74mg / </a:t>
            </a:r>
            <a:r>
              <a:rPr lang="en-US" dirty="0" smtClean="0">
                <a:solidFill>
                  <a:srgbClr val="000000"/>
                </a:solidFill>
              </a:rPr>
              <a:t>L)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(</a:t>
            </a:r>
            <a:r>
              <a:rPr lang="en-US" dirty="0">
                <a:solidFill>
                  <a:srgbClr val="000000"/>
                </a:solidFill>
              </a:rPr>
              <a:t>P &lt;0,001)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45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49" y="245637"/>
            <a:ext cx="8289925" cy="498475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Resultado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ADA e </a:t>
            </a:r>
            <a:r>
              <a:rPr lang="en-US" dirty="0" err="1">
                <a:solidFill>
                  <a:srgbClr val="000000"/>
                </a:solidFill>
              </a:rPr>
              <a:t>resposta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clínica</a:t>
            </a:r>
            <a:r>
              <a:rPr lang="en-US" dirty="0">
                <a:solidFill>
                  <a:srgbClr val="000000"/>
                </a:solidFill>
              </a:rPr>
              <a:t> (ΔPASI)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Anticorpos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antidrogas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adalimumabe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foram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detectados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em</a:t>
            </a:r>
            <a:r>
              <a:rPr lang="en-US" dirty="0">
                <a:solidFill>
                  <a:srgbClr val="000000"/>
                </a:solidFill>
              </a:rPr>
              <a:t> 31,9% </a:t>
            </a:r>
            <a:r>
              <a:rPr lang="en-US" dirty="0" smtClean="0">
                <a:solidFill>
                  <a:srgbClr val="000000"/>
                </a:solidFill>
              </a:rPr>
              <a:t>dos </a:t>
            </a:r>
            <a:r>
              <a:rPr lang="en-US" dirty="0" err="1" smtClean="0">
                <a:solidFill>
                  <a:srgbClr val="000000"/>
                </a:solidFill>
              </a:rPr>
              <a:t>coorte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de </a:t>
            </a:r>
            <a:r>
              <a:rPr lang="en-US" dirty="0" err="1" smtClean="0">
                <a:solidFill>
                  <a:srgbClr val="000000"/>
                </a:solidFill>
              </a:rPr>
              <a:t>estudo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56,5%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grupo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de </a:t>
            </a:r>
            <a:r>
              <a:rPr lang="en-US" dirty="0" err="1">
                <a:solidFill>
                  <a:srgbClr val="000000"/>
                </a:solidFill>
              </a:rPr>
              <a:t>não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respondedores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moderados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(19,1%) </a:t>
            </a:r>
            <a:r>
              <a:rPr lang="en-US" dirty="0" err="1" smtClean="0">
                <a:solidFill>
                  <a:srgbClr val="000000"/>
                </a:solidFill>
              </a:rPr>
              <a:t>bons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respondedores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p &lt;0,001)</a:t>
            </a:r>
          </a:p>
        </p:txBody>
      </p:sp>
    </p:spTree>
    <p:extLst>
      <p:ext uri="{BB962C8B-B14F-4D97-AF65-F5344CB8AC3E}">
        <p14:creationId xmlns:p14="http://schemas.microsoft.com/office/powerpoint/2010/main" val="8904070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49" y="175392"/>
            <a:ext cx="8289925" cy="498475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Resultado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IMC </a:t>
            </a:r>
            <a:r>
              <a:rPr lang="en-US" dirty="0">
                <a:solidFill>
                  <a:srgbClr val="000000"/>
                </a:solidFill>
              </a:rPr>
              <a:t>e </a:t>
            </a:r>
            <a:r>
              <a:rPr lang="en-US" dirty="0" err="1" smtClean="0">
                <a:solidFill>
                  <a:srgbClr val="000000"/>
                </a:solidFill>
              </a:rPr>
              <a:t>nível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sérico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droga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>
              <a:solidFill>
                <a:srgbClr val="000000"/>
              </a:solidFill>
            </a:endParaRPr>
          </a:p>
          <a:p>
            <a:pPr algn="just"/>
            <a:r>
              <a:rPr lang="en-US" dirty="0" err="1" smtClean="0">
                <a:solidFill>
                  <a:srgbClr val="000000"/>
                </a:solidFill>
              </a:rPr>
              <a:t>Coeficiente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de </a:t>
            </a:r>
            <a:r>
              <a:rPr lang="en-US" dirty="0" err="1">
                <a:solidFill>
                  <a:srgbClr val="000000"/>
                </a:solidFill>
              </a:rPr>
              <a:t>correlação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ρ</a:t>
            </a:r>
            <a:r>
              <a:rPr lang="en-US" dirty="0">
                <a:solidFill>
                  <a:srgbClr val="000000"/>
                </a:solidFill>
              </a:rPr>
              <a:t> = −0.220, </a:t>
            </a:r>
            <a:endParaRPr lang="en-US" dirty="0" smtClean="0">
              <a:solidFill>
                <a:srgbClr val="000000"/>
              </a:solidFill>
            </a:endParaRPr>
          </a:p>
          <a:p>
            <a:pPr algn="just"/>
            <a:r>
              <a:rPr lang="en-US" dirty="0" err="1" smtClean="0">
                <a:solidFill>
                  <a:srgbClr val="000000"/>
                </a:solidFill>
              </a:rPr>
              <a:t>Correlação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negativa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mas </a:t>
            </a:r>
            <a:r>
              <a:rPr lang="en-US" dirty="0" err="1">
                <a:solidFill>
                  <a:srgbClr val="000000"/>
                </a:solidFill>
              </a:rPr>
              <a:t>fraca</a:t>
            </a:r>
            <a:r>
              <a:rPr lang="en-US" dirty="0">
                <a:solidFill>
                  <a:srgbClr val="000000"/>
                </a:solidFill>
              </a:rPr>
              <a:t> entre o </a:t>
            </a:r>
            <a:r>
              <a:rPr lang="en-US" dirty="0" err="1">
                <a:solidFill>
                  <a:srgbClr val="000000"/>
                </a:solidFill>
              </a:rPr>
              <a:t>índice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massa</a:t>
            </a:r>
            <a:r>
              <a:rPr lang="en-US" dirty="0">
                <a:solidFill>
                  <a:srgbClr val="000000"/>
                </a:solidFill>
              </a:rPr>
              <a:t> corporal e o </a:t>
            </a:r>
            <a:r>
              <a:rPr lang="en-US" dirty="0" err="1">
                <a:solidFill>
                  <a:srgbClr val="000000"/>
                </a:solidFill>
              </a:rPr>
              <a:t>nível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adalimumabe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(p = 0,01). 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283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49" y="273786"/>
            <a:ext cx="8289925" cy="498475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Resultado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IMC </a:t>
            </a:r>
            <a:r>
              <a:rPr lang="en-US" dirty="0">
                <a:solidFill>
                  <a:srgbClr val="000000"/>
                </a:solidFill>
              </a:rPr>
              <a:t>e </a:t>
            </a:r>
            <a:r>
              <a:rPr lang="en-US" dirty="0" err="1">
                <a:solidFill>
                  <a:srgbClr val="000000"/>
                </a:solidFill>
              </a:rPr>
              <a:t>resposta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clínica</a:t>
            </a:r>
            <a:r>
              <a:rPr lang="en-US" dirty="0">
                <a:solidFill>
                  <a:srgbClr val="000000"/>
                </a:solidFill>
              </a:rPr>
              <a:t> (ΔPASI)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algn="just"/>
            <a:r>
              <a:rPr lang="en-US" dirty="0" err="1">
                <a:solidFill>
                  <a:srgbClr val="000000"/>
                </a:solidFill>
              </a:rPr>
              <a:t>Coeficiente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correlação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ρ</a:t>
            </a:r>
            <a:r>
              <a:rPr lang="en-US" dirty="0">
                <a:solidFill>
                  <a:srgbClr val="000000"/>
                </a:solidFill>
              </a:rPr>
              <a:t> = −</a:t>
            </a:r>
            <a:r>
              <a:rPr lang="en-US" dirty="0" smtClean="0">
                <a:solidFill>
                  <a:srgbClr val="000000"/>
                </a:solidFill>
              </a:rPr>
              <a:t>0.079, </a:t>
            </a:r>
            <a:endParaRPr lang="en-US" dirty="0">
              <a:solidFill>
                <a:srgbClr val="000000"/>
              </a:solidFill>
            </a:endParaRPr>
          </a:p>
          <a:p>
            <a:pPr algn="just"/>
            <a:r>
              <a:rPr lang="en-US" dirty="0" err="1" smtClean="0">
                <a:solidFill>
                  <a:srgbClr val="000000"/>
                </a:solidFill>
              </a:rPr>
              <a:t>Nenhuma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correlação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significativa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entre </a:t>
            </a:r>
            <a:r>
              <a:rPr lang="en-US" dirty="0">
                <a:solidFill>
                  <a:srgbClr val="000000"/>
                </a:solidFill>
              </a:rPr>
              <a:t>IMC e </a:t>
            </a:r>
            <a:r>
              <a:rPr lang="en-US" dirty="0" err="1">
                <a:solidFill>
                  <a:srgbClr val="000000"/>
                </a:solidFill>
              </a:rPr>
              <a:t>resposta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clínica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P = 0,37)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67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Resultado</a:t>
            </a:r>
            <a:r>
              <a:rPr lang="en-US" dirty="0"/>
              <a:t>: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curva</a:t>
            </a:r>
            <a:r>
              <a:rPr lang="en-US" dirty="0" smtClean="0"/>
              <a:t> ROC</a:t>
            </a:r>
            <a:endParaRPr lang="en-US" dirty="0"/>
          </a:p>
        </p:txBody>
      </p:sp>
      <p:pic>
        <p:nvPicPr>
          <p:cNvPr id="4" name="Content Placeholder 3" descr="Screen Shot 2018-05-08 at 20.46.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12" r="-351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007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Resultado</a:t>
            </a:r>
            <a:r>
              <a:rPr lang="en-US" dirty="0"/>
              <a:t>: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curva</a:t>
            </a:r>
            <a:r>
              <a:rPr lang="en-US" dirty="0" smtClean="0"/>
              <a:t> ROC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 valor de </a:t>
            </a:r>
            <a:r>
              <a:rPr lang="en-US" dirty="0" err="1"/>
              <a:t>corte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/>
              <a:t>3,51mg/L </a:t>
            </a:r>
            <a:r>
              <a:rPr lang="en-US" dirty="0" err="1" smtClean="0"/>
              <a:t>correspondente</a:t>
            </a:r>
            <a:r>
              <a:rPr lang="en-US" dirty="0" smtClean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 smtClean="0"/>
              <a:t>balanço</a:t>
            </a:r>
            <a:r>
              <a:rPr lang="en-US" dirty="0" smtClean="0"/>
              <a:t> ideal </a:t>
            </a:r>
            <a:r>
              <a:rPr lang="en-US" dirty="0"/>
              <a:t>entre </a:t>
            </a:r>
            <a:r>
              <a:rPr lang="en-US" dirty="0" err="1"/>
              <a:t>sensibilidade</a:t>
            </a:r>
            <a:r>
              <a:rPr lang="en-US" dirty="0"/>
              <a:t> e </a:t>
            </a:r>
            <a:r>
              <a:rPr lang="en-US" dirty="0" err="1" smtClean="0"/>
              <a:t>especificidade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sensibilidade</a:t>
            </a:r>
            <a:r>
              <a:rPr lang="en-US" dirty="0" smtClean="0"/>
              <a:t> </a:t>
            </a:r>
            <a:r>
              <a:rPr lang="en-US" dirty="0"/>
              <a:t>de 78</a:t>
            </a:r>
            <a:r>
              <a:rPr lang="en-US" dirty="0" smtClean="0"/>
              <a:t>%; </a:t>
            </a:r>
            <a:r>
              <a:rPr lang="en-US" dirty="0" err="1"/>
              <a:t>especificidade</a:t>
            </a:r>
            <a:r>
              <a:rPr lang="en-US" dirty="0"/>
              <a:t> de 70%</a:t>
            </a:r>
            <a:r>
              <a:rPr lang="en-US" dirty="0" smtClean="0"/>
              <a:t>,</a:t>
            </a:r>
          </a:p>
          <a:p>
            <a:pPr lvl="2"/>
            <a:r>
              <a:rPr lang="en-US" dirty="0" smtClean="0"/>
              <a:t>valor </a:t>
            </a:r>
            <a:r>
              <a:rPr lang="en-US" dirty="0" err="1"/>
              <a:t>preditivo</a:t>
            </a:r>
            <a:r>
              <a:rPr lang="en-US" dirty="0"/>
              <a:t> </a:t>
            </a:r>
            <a:r>
              <a:rPr lang="en-US" dirty="0" err="1"/>
              <a:t>positivo</a:t>
            </a:r>
            <a:r>
              <a:rPr lang="en-US" dirty="0"/>
              <a:t> de 83%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 smtClean="0"/>
              <a:t>obter</a:t>
            </a:r>
            <a:r>
              <a:rPr lang="en-US" dirty="0" smtClean="0"/>
              <a:t> PASI ( 75</a:t>
            </a:r>
            <a:r>
              <a:rPr lang="en-US" dirty="0"/>
              <a:t>% de </a:t>
            </a:r>
            <a:r>
              <a:rPr lang="en-US" dirty="0" err="1"/>
              <a:t>melhoria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resposta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 smtClean="0"/>
              <a:t>tratamento</a:t>
            </a:r>
            <a:r>
              <a:rPr lang="en-US" dirty="0" smtClean="0"/>
              <a:t> ΔPASI)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9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Análise</a:t>
            </a:r>
            <a:r>
              <a:rPr lang="en-US" sz="3600" dirty="0"/>
              <a:t> </a:t>
            </a:r>
            <a:r>
              <a:rPr lang="en-US" sz="3600" dirty="0" err="1"/>
              <a:t>estatística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H0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Variável</a:t>
            </a:r>
            <a:r>
              <a:rPr lang="en-US" dirty="0" smtClean="0"/>
              <a:t> </a:t>
            </a:r>
            <a:r>
              <a:rPr lang="en-US" dirty="0" err="1" smtClean="0"/>
              <a:t>gera</a:t>
            </a:r>
            <a:r>
              <a:rPr lang="en-US" dirty="0" smtClean="0"/>
              <a:t> </a:t>
            </a:r>
            <a:r>
              <a:rPr lang="en-US" dirty="0" err="1" smtClean="0"/>
              <a:t>área</a:t>
            </a:r>
            <a:r>
              <a:rPr lang="en-US" dirty="0" smtClean="0"/>
              <a:t> da </a:t>
            </a:r>
            <a:r>
              <a:rPr lang="en-US" dirty="0" err="1" smtClean="0"/>
              <a:t>curva</a:t>
            </a:r>
            <a:r>
              <a:rPr lang="en-US" dirty="0"/>
              <a:t> </a:t>
            </a:r>
            <a:r>
              <a:rPr lang="en-US" dirty="0" err="1" smtClean="0"/>
              <a:t>correspondente</a:t>
            </a:r>
            <a:r>
              <a:rPr lang="en-US" dirty="0" smtClean="0"/>
              <a:t> a 0,5</a:t>
            </a:r>
            <a:endParaRPr lang="en-US" dirty="0"/>
          </a:p>
          <a:p>
            <a:r>
              <a:rPr lang="en-US" dirty="0" smtClean="0"/>
              <a:t>H1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/>
              <a:t>Variável</a:t>
            </a:r>
            <a:r>
              <a:rPr lang="en-US" dirty="0"/>
              <a:t> </a:t>
            </a:r>
            <a:r>
              <a:rPr lang="en-US" dirty="0" err="1"/>
              <a:t>gera</a:t>
            </a:r>
            <a:r>
              <a:rPr lang="en-US" dirty="0"/>
              <a:t> </a:t>
            </a:r>
            <a:r>
              <a:rPr lang="en-US" dirty="0" err="1"/>
              <a:t>área</a:t>
            </a:r>
            <a:r>
              <a:rPr lang="en-US" dirty="0"/>
              <a:t> da </a:t>
            </a:r>
            <a:r>
              <a:rPr lang="en-US" dirty="0" err="1"/>
              <a:t>curva</a:t>
            </a:r>
            <a:r>
              <a:rPr lang="en-US" dirty="0"/>
              <a:t> </a:t>
            </a:r>
            <a:r>
              <a:rPr lang="en-US" dirty="0" err="1" smtClean="0"/>
              <a:t>diferente</a:t>
            </a:r>
            <a:r>
              <a:rPr lang="en-US" dirty="0" smtClean="0"/>
              <a:t> da 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correspondente</a:t>
            </a:r>
            <a:r>
              <a:rPr lang="en-US" dirty="0" smtClean="0"/>
              <a:t> a 0,5</a:t>
            </a:r>
          </a:p>
        </p:txBody>
      </p:sp>
    </p:spTree>
    <p:extLst>
      <p:ext uri="{BB962C8B-B14F-4D97-AF65-F5344CB8AC3E}">
        <p14:creationId xmlns:p14="http://schemas.microsoft.com/office/powerpoint/2010/main" val="226593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Resultado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>
              <a:solidFill>
                <a:srgbClr val="000000"/>
              </a:solidFill>
            </a:endParaRPr>
          </a:p>
          <a:p>
            <a:pPr algn="just"/>
            <a:r>
              <a:rPr lang="en-US" dirty="0" err="1" smtClean="0">
                <a:solidFill>
                  <a:srgbClr val="000000"/>
                </a:solidFill>
              </a:rPr>
              <a:t>Área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sob a </a:t>
            </a:r>
            <a:r>
              <a:rPr lang="en-US" dirty="0" err="1">
                <a:solidFill>
                  <a:srgbClr val="000000"/>
                </a:solidFill>
              </a:rPr>
              <a:t>curva</a:t>
            </a:r>
            <a:r>
              <a:rPr lang="en-US" dirty="0">
                <a:solidFill>
                  <a:srgbClr val="000000"/>
                </a:solidFill>
              </a:rPr>
              <a:t> de 0,756 </a:t>
            </a:r>
            <a:r>
              <a:rPr lang="en-US" dirty="0" smtClean="0">
                <a:solidFill>
                  <a:srgbClr val="000000"/>
                </a:solidFill>
              </a:rPr>
              <a:t>(SD, </a:t>
            </a:r>
            <a:r>
              <a:rPr lang="en-US" dirty="0">
                <a:solidFill>
                  <a:srgbClr val="000000"/>
                </a:solidFill>
              </a:rPr>
              <a:t>0,046; 95% CI, 0,666-0,847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 err="1">
                <a:solidFill>
                  <a:srgbClr val="000000"/>
                </a:solidFill>
              </a:rPr>
              <a:t>determinação</a:t>
            </a:r>
            <a:r>
              <a:rPr lang="en-US" dirty="0">
                <a:solidFill>
                  <a:srgbClr val="000000"/>
                </a:solidFill>
              </a:rPr>
              <a:t> do </a:t>
            </a:r>
            <a:r>
              <a:rPr lang="en-US" dirty="0" err="1">
                <a:solidFill>
                  <a:srgbClr val="000000"/>
                </a:solidFill>
              </a:rPr>
              <a:t>nível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sérico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adalimumabe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é</a:t>
            </a:r>
            <a:r>
              <a:rPr lang="en-US" dirty="0">
                <a:solidFill>
                  <a:srgbClr val="000000"/>
                </a:solidFill>
              </a:rPr>
              <a:t> um </a:t>
            </a:r>
            <a:r>
              <a:rPr lang="en-US" dirty="0" err="1">
                <a:solidFill>
                  <a:srgbClr val="000000"/>
                </a:solidFill>
              </a:rPr>
              <a:t>teste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útil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distinguir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bons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respondedores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não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respondedores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 </a:t>
            </a:r>
            <a:r>
              <a:rPr lang="en-US" dirty="0" err="1" smtClean="0">
                <a:solidFill>
                  <a:srgbClr val="000000"/>
                </a:solidFill>
              </a:rPr>
              <a:t>respondedores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moderados</a:t>
            </a:r>
            <a:r>
              <a:rPr lang="en-US" dirty="0">
                <a:solidFill>
                  <a:srgbClr val="000000"/>
                </a:solidFill>
              </a:rPr>
              <a:t> (P &lt;0,001 )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18284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Materiais</a:t>
            </a:r>
            <a:r>
              <a:rPr lang="en-US" dirty="0" smtClean="0"/>
              <a:t> e </a:t>
            </a:r>
            <a:r>
              <a:rPr lang="en-US" dirty="0" err="1"/>
              <a:t>m</a:t>
            </a:r>
            <a:r>
              <a:rPr lang="en-US" dirty="0" err="1" smtClean="0"/>
              <a:t>étodo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Coorte</a:t>
            </a:r>
            <a:r>
              <a:rPr lang="en-US" dirty="0" smtClean="0"/>
              <a:t> 1</a:t>
            </a:r>
          </a:p>
          <a:p>
            <a:pPr lvl="1"/>
            <a:r>
              <a:rPr lang="en-US" dirty="0" smtClean="0"/>
              <a:t>73 </a:t>
            </a:r>
            <a:r>
              <a:rPr lang="en-US" dirty="0" err="1" smtClean="0"/>
              <a:t>pacientes</a:t>
            </a:r>
            <a:endParaRPr lang="en-US" dirty="0" smtClean="0"/>
          </a:p>
          <a:p>
            <a:pPr lvl="1"/>
            <a:r>
              <a:rPr lang="en-US" dirty="0" err="1" smtClean="0"/>
              <a:t>Tratamento</a:t>
            </a:r>
            <a:r>
              <a:rPr lang="en-US" dirty="0" smtClean="0"/>
              <a:t> da 24 </a:t>
            </a:r>
            <a:r>
              <a:rPr lang="en-US" dirty="0" err="1" smtClean="0"/>
              <a:t>semana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semana</a:t>
            </a:r>
            <a:r>
              <a:rPr lang="en-US" dirty="0" smtClean="0"/>
              <a:t> 401</a:t>
            </a:r>
          </a:p>
          <a:p>
            <a:r>
              <a:rPr lang="en-US" dirty="0" err="1" smtClean="0"/>
              <a:t>Coorte</a:t>
            </a:r>
            <a:r>
              <a:rPr lang="en-US" dirty="0" smtClean="0"/>
              <a:t> 2</a:t>
            </a:r>
          </a:p>
          <a:p>
            <a:pPr lvl="1"/>
            <a:r>
              <a:rPr lang="en-US" dirty="0" smtClean="0"/>
              <a:t>62 </a:t>
            </a:r>
            <a:r>
              <a:rPr lang="en-US" dirty="0" err="1" smtClean="0"/>
              <a:t>pacientes</a:t>
            </a:r>
            <a:endParaRPr lang="en-US" dirty="0" smtClean="0"/>
          </a:p>
          <a:p>
            <a:pPr lvl="1"/>
            <a:r>
              <a:rPr lang="en-US" dirty="0" err="1" smtClean="0"/>
              <a:t>Tratamento</a:t>
            </a:r>
            <a:r>
              <a:rPr lang="en-US" dirty="0" smtClean="0"/>
              <a:t> entre 24 e 52 </a:t>
            </a:r>
            <a:r>
              <a:rPr lang="en-US" dirty="0" err="1" smtClean="0"/>
              <a:t>semanas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8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Materiais</a:t>
            </a:r>
            <a:r>
              <a:rPr lang="en-US" dirty="0"/>
              <a:t> e </a:t>
            </a:r>
            <a:r>
              <a:rPr lang="en-US" dirty="0" err="1"/>
              <a:t>método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Amostras</a:t>
            </a:r>
            <a:r>
              <a:rPr lang="en-US" dirty="0" smtClean="0"/>
              <a:t> </a:t>
            </a:r>
            <a:r>
              <a:rPr lang="en-US" dirty="0" err="1"/>
              <a:t>colhidas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24 </a:t>
            </a:r>
            <a:r>
              <a:rPr lang="en-US" dirty="0" err="1"/>
              <a:t>horas</a:t>
            </a:r>
            <a:r>
              <a:rPr lang="en-US" dirty="0"/>
              <a:t> antes da </a:t>
            </a:r>
            <a:r>
              <a:rPr lang="en-US" dirty="0" err="1"/>
              <a:t>aplicação</a:t>
            </a:r>
            <a:endParaRPr lang="en-US" dirty="0"/>
          </a:p>
          <a:p>
            <a:pPr lvl="1"/>
            <a:r>
              <a:rPr lang="en-US" dirty="0"/>
              <a:t>ELISA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 smtClean="0"/>
              <a:t>droga</a:t>
            </a:r>
            <a:endParaRPr lang="en-US" dirty="0" smtClean="0"/>
          </a:p>
          <a:p>
            <a:pPr lvl="1"/>
            <a:r>
              <a:rPr lang="en-US" dirty="0" err="1" smtClean="0"/>
              <a:t>Radioimunoensaio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ADA</a:t>
            </a:r>
            <a:endParaRPr lang="en-US" dirty="0"/>
          </a:p>
          <a:p>
            <a:r>
              <a:rPr lang="en-US" dirty="0" smtClean="0"/>
              <a:t>PASI antes do </a:t>
            </a:r>
            <a:r>
              <a:rPr lang="en-US" dirty="0" err="1" smtClean="0"/>
              <a:t>início</a:t>
            </a:r>
            <a:r>
              <a:rPr lang="en-US" dirty="0" smtClean="0"/>
              <a:t> do </a:t>
            </a:r>
            <a:r>
              <a:rPr lang="en-US" dirty="0" err="1" smtClean="0"/>
              <a:t>tratamento</a:t>
            </a:r>
            <a:r>
              <a:rPr lang="en-US" dirty="0" smtClean="0"/>
              <a:t> e no </a:t>
            </a:r>
            <a:r>
              <a:rPr lang="en-US" dirty="0" err="1" smtClean="0"/>
              <a:t>momento</a:t>
            </a:r>
            <a:r>
              <a:rPr lang="en-US" dirty="0" smtClean="0"/>
              <a:t> da </a:t>
            </a:r>
            <a:r>
              <a:rPr lang="en-US" dirty="0" err="1" smtClean="0"/>
              <a:t>coleta</a:t>
            </a:r>
            <a:r>
              <a:rPr lang="en-US" dirty="0" smtClean="0"/>
              <a:t> da </a:t>
            </a:r>
            <a:r>
              <a:rPr lang="en-US" dirty="0" err="1" smtClean="0"/>
              <a:t>amsotra</a:t>
            </a:r>
            <a:endParaRPr lang="en-US" dirty="0" smtClean="0"/>
          </a:p>
          <a:p>
            <a:pPr lvl="1"/>
            <a:r>
              <a:rPr lang="en-US" dirty="0" err="1" smtClean="0">
                <a:ea typeface="ＭＳ ゴシック"/>
                <a:cs typeface="ＭＳ ゴシック"/>
              </a:rPr>
              <a:t>Bons</a:t>
            </a:r>
            <a:r>
              <a:rPr lang="en-US" dirty="0" smtClean="0">
                <a:ea typeface="ＭＳ ゴシック"/>
                <a:cs typeface="ＭＳ ゴシック"/>
              </a:rPr>
              <a:t> </a:t>
            </a:r>
            <a:r>
              <a:rPr lang="en-US" dirty="0" err="1">
                <a:ea typeface="ＭＳ ゴシック"/>
                <a:cs typeface="ＭＳ ゴシック"/>
              </a:rPr>
              <a:t>r</a:t>
            </a:r>
            <a:r>
              <a:rPr lang="en-US" dirty="0" err="1" smtClean="0">
                <a:ea typeface="ＭＳ ゴシック"/>
                <a:cs typeface="ＭＳ ゴシック"/>
              </a:rPr>
              <a:t>espondedores</a:t>
            </a:r>
            <a:r>
              <a:rPr lang="en-US" dirty="0" smtClean="0">
                <a:ea typeface="ＭＳ ゴシック"/>
                <a:cs typeface="ＭＳ ゴシック"/>
              </a:rPr>
              <a:t>  </a:t>
            </a:r>
            <a:r>
              <a:rPr lang="en-US" dirty="0"/>
              <a:t>Δ</a:t>
            </a:r>
            <a:r>
              <a:rPr lang="en-US" dirty="0">
                <a:ea typeface="ＭＳ ゴシック"/>
                <a:cs typeface="ＭＳ ゴシック"/>
              </a:rPr>
              <a:t>PASI 75 </a:t>
            </a:r>
            <a:r>
              <a:rPr lang="en-US" dirty="0" smtClean="0">
                <a:ea typeface="ＭＳ ゴシック"/>
                <a:cs typeface="ＭＳ ゴシック"/>
              </a:rPr>
              <a:t>– </a:t>
            </a:r>
            <a:r>
              <a:rPr lang="en-US" dirty="0">
                <a:ea typeface="ＭＳ ゴシック"/>
                <a:cs typeface="ＭＳ ゴシック"/>
              </a:rPr>
              <a:t>100</a:t>
            </a:r>
          </a:p>
          <a:p>
            <a:pPr lvl="1"/>
            <a:r>
              <a:rPr lang="en-US" dirty="0" err="1" smtClean="0">
                <a:ea typeface="ＭＳ ゴシック"/>
                <a:cs typeface="ＭＳ ゴシック"/>
              </a:rPr>
              <a:t>Não</a:t>
            </a:r>
            <a:r>
              <a:rPr lang="en-US" dirty="0" smtClean="0">
                <a:ea typeface="ＭＳ ゴシック"/>
                <a:cs typeface="ＭＳ ゴシック"/>
              </a:rPr>
              <a:t> </a:t>
            </a:r>
            <a:r>
              <a:rPr lang="en-US" dirty="0" err="1" smtClean="0">
                <a:ea typeface="ＭＳ ゴシック"/>
                <a:cs typeface="ＭＳ ゴシック"/>
              </a:rPr>
              <a:t>respondedores</a:t>
            </a:r>
            <a:r>
              <a:rPr lang="en-US" dirty="0" smtClean="0">
                <a:ea typeface="ＭＳ ゴシック"/>
                <a:cs typeface="ＭＳ ゴシック"/>
              </a:rPr>
              <a:t> </a:t>
            </a:r>
            <a:r>
              <a:rPr lang="en-US" dirty="0" smtClean="0"/>
              <a:t>Δ</a:t>
            </a:r>
            <a:r>
              <a:rPr lang="en-US" dirty="0" smtClean="0">
                <a:ea typeface="ＭＳ ゴシック"/>
                <a:cs typeface="ＭＳ ゴシック"/>
              </a:rPr>
              <a:t>PASI &lt;</a:t>
            </a:r>
            <a:r>
              <a:rPr lang="en-US" dirty="0">
                <a:ea typeface="ＭＳ ゴシック"/>
                <a:cs typeface="ＭＳ ゴシック"/>
              </a:rPr>
              <a:t> </a:t>
            </a:r>
            <a:r>
              <a:rPr lang="en-US" dirty="0" smtClean="0">
                <a:ea typeface="ＭＳ ゴシック"/>
                <a:cs typeface="ＭＳ ゴシック"/>
              </a:rPr>
              <a:t>50</a:t>
            </a:r>
            <a:endParaRPr lang="en-US" dirty="0">
              <a:latin typeface="ＭＳ ゴシック"/>
              <a:ea typeface="ＭＳ ゴシック"/>
              <a:cs typeface="ＭＳ ゴシック"/>
            </a:endParaRPr>
          </a:p>
          <a:p>
            <a:pPr lvl="1"/>
            <a:r>
              <a:rPr lang="en-US" dirty="0" err="1" smtClean="0">
                <a:ea typeface="ＭＳ ゴシック"/>
                <a:cs typeface="ＭＳ ゴシック"/>
              </a:rPr>
              <a:t>Respondedores</a:t>
            </a:r>
            <a:r>
              <a:rPr lang="en-US" dirty="0" smtClean="0">
                <a:ea typeface="ＭＳ ゴシック"/>
                <a:cs typeface="ＭＳ ゴシック"/>
              </a:rPr>
              <a:t> </a:t>
            </a:r>
            <a:r>
              <a:rPr lang="en-US" dirty="0" err="1" smtClean="0">
                <a:ea typeface="ＭＳ ゴシック"/>
                <a:cs typeface="ＭＳ ゴシック"/>
              </a:rPr>
              <a:t>moderados</a:t>
            </a:r>
            <a:r>
              <a:rPr lang="en-US" dirty="0" smtClean="0">
                <a:ea typeface="ＭＳ ゴシック"/>
                <a:cs typeface="ＭＳ ゴシック"/>
              </a:rPr>
              <a:t> </a:t>
            </a:r>
            <a:r>
              <a:rPr lang="en-US" dirty="0" smtClean="0"/>
              <a:t>Δ</a:t>
            </a:r>
            <a:r>
              <a:rPr lang="en-US" dirty="0" smtClean="0">
                <a:ea typeface="ＭＳ ゴシック"/>
                <a:cs typeface="ＭＳ ゴシック"/>
              </a:rPr>
              <a:t>PASI 50 </a:t>
            </a:r>
            <a:r>
              <a:rPr lang="mr-IN" dirty="0" smtClean="0">
                <a:ea typeface="ＭＳ ゴシック"/>
                <a:cs typeface="ＭＳ ゴシック"/>
              </a:rPr>
              <a:t>–</a:t>
            </a:r>
            <a:r>
              <a:rPr lang="en-US" dirty="0" smtClean="0">
                <a:ea typeface="ＭＳ ゴシック"/>
                <a:cs typeface="ＭＳ ゴシック"/>
              </a:rPr>
              <a:t> 74,99</a:t>
            </a:r>
            <a:endParaRPr lang="en-US" dirty="0" smtClean="0">
              <a:latin typeface="ＭＳ ゴシック"/>
              <a:ea typeface="ＭＳ ゴシック"/>
              <a:cs typeface="ＭＳ 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2293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Resultado</a:t>
            </a:r>
            <a:r>
              <a:rPr lang="en-US" dirty="0" smtClean="0"/>
              <a:t>: </a:t>
            </a:r>
            <a:r>
              <a:rPr lang="en-US" dirty="0" err="1" smtClean="0"/>
              <a:t>características</a:t>
            </a:r>
            <a:r>
              <a:rPr lang="en-US" dirty="0" smtClean="0"/>
              <a:t> da </a:t>
            </a:r>
            <a:r>
              <a:rPr lang="en-US" dirty="0" err="1" smtClean="0"/>
              <a:t>amostra</a:t>
            </a:r>
            <a:endParaRPr lang="en-US" dirty="0"/>
          </a:p>
        </p:txBody>
      </p:sp>
      <p:pic>
        <p:nvPicPr>
          <p:cNvPr id="6" name="Content Placeholder 5" descr="Screen Shot 2018-05-08 at 20.10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64" r="-69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539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Resultado</a:t>
            </a:r>
            <a:endParaRPr lang="en-US" dirty="0"/>
          </a:p>
        </p:txBody>
      </p:sp>
      <p:pic>
        <p:nvPicPr>
          <p:cNvPr id="4" name="Content Placeholder 3" descr="Screen Shot 2018-05-08 at 20.35.0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64" b="-15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497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Análise</a:t>
            </a:r>
            <a:r>
              <a:rPr lang="en-US" sz="3600" dirty="0"/>
              <a:t> </a:t>
            </a:r>
            <a:r>
              <a:rPr lang="en-US" sz="3600" dirty="0" err="1"/>
              <a:t>estatística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err="1"/>
              <a:t>n</a:t>
            </a:r>
            <a:r>
              <a:rPr lang="en-US" sz="3200" dirty="0" err="1" smtClean="0"/>
              <a:t>íveis</a:t>
            </a:r>
            <a:r>
              <a:rPr lang="en-US" sz="3200" dirty="0" smtClean="0"/>
              <a:t> </a:t>
            </a:r>
            <a:r>
              <a:rPr lang="en-US" sz="3200" dirty="0"/>
              <a:t>de </a:t>
            </a:r>
            <a:r>
              <a:rPr lang="en-US" sz="3200" dirty="0" err="1"/>
              <a:t>adalimumabe</a:t>
            </a:r>
            <a:r>
              <a:rPr lang="en-US" sz="3200" dirty="0"/>
              <a:t>, </a:t>
            </a:r>
            <a:r>
              <a:rPr lang="en-US" sz="3200" dirty="0" err="1" smtClean="0"/>
              <a:t>anticorpo</a:t>
            </a:r>
            <a:r>
              <a:rPr lang="en-US" sz="3200" dirty="0" smtClean="0"/>
              <a:t> </a:t>
            </a:r>
            <a:r>
              <a:rPr lang="en-US" sz="3200" dirty="0" err="1" smtClean="0"/>
              <a:t>antidroga</a:t>
            </a:r>
            <a:r>
              <a:rPr lang="en-US" sz="3200" dirty="0" smtClean="0"/>
              <a:t> (ADA) </a:t>
            </a:r>
            <a:r>
              <a:rPr lang="en-US" sz="3200" dirty="0"/>
              <a:t>e </a:t>
            </a:r>
            <a:r>
              <a:rPr lang="en-US" sz="3200" dirty="0" err="1"/>
              <a:t>resposta</a:t>
            </a:r>
            <a:r>
              <a:rPr lang="en-US" sz="3200" dirty="0"/>
              <a:t> </a:t>
            </a:r>
            <a:r>
              <a:rPr lang="en-US" sz="3200" dirty="0" err="1"/>
              <a:t>clínica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Para </a:t>
            </a:r>
            <a:r>
              <a:rPr lang="en-US" dirty="0" err="1"/>
              <a:t>executar</a:t>
            </a:r>
            <a:r>
              <a:rPr lang="en-US" dirty="0"/>
              <a:t> a </a:t>
            </a:r>
            <a:r>
              <a:rPr lang="en-US" dirty="0" err="1"/>
              <a:t>análise</a:t>
            </a:r>
            <a:r>
              <a:rPr lang="en-US" dirty="0"/>
              <a:t> de dados </a:t>
            </a:r>
            <a:r>
              <a:rPr lang="en-US" dirty="0" err="1" smtClean="0"/>
              <a:t>estatísticos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 smtClean="0"/>
              <a:t>utilizado</a:t>
            </a:r>
            <a:r>
              <a:rPr lang="en-US" dirty="0" smtClean="0"/>
              <a:t>, </a:t>
            </a:r>
            <a:r>
              <a:rPr lang="en-US" dirty="0"/>
              <a:t>o SPSS Statistics 22 (</a:t>
            </a:r>
            <a:r>
              <a:rPr lang="en-US" dirty="0" smtClean="0"/>
              <a:t>IBM Corp). Para </a:t>
            </a:r>
            <a:r>
              <a:rPr lang="en-US" dirty="0" err="1"/>
              <a:t>variáveis</a:t>
            </a:r>
            <a:r>
              <a:rPr lang="en-US" dirty="0"/>
              <a:t> </a:t>
            </a:r>
            <a:r>
              <a:rPr lang="en-US" dirty="0" err="1" smtClean="0"/>
              <a:t>contínuas</a:t>
            </a:r>
            <a:r>
              <a:rPr lang="en-US" dirty="0" smtClean="0"/>
              <a:t>, </a:t>
            </a:r>
            <a:r>
              <a:rPr lang="en-US" dirty="0" err="1" smtClean="0"/>
              <a:t>teste</a:t>
            </a:r>
            <a:r>
              <a:rPr lang="en-US" dirty="0" smtClean="0"/>
              <a:t> de </a:t>
            </a:r>
            <a:r>
              <a:rPr lang="en-US" dirty="0" err="1" smtClean="0"/>
              <a:t>normalidade</a:t>
            </a:r>
            <a:r>
              <a:rPr lang="en-US" dirty="0" smtClean="0"/>
              <a:t> </a:t>
            </a:r>
            <a:r>
              <a:rPr lang="en-US" dirty="0"/>
              <a:t>de Shapiro-</a:t>
            </a:r>
            <a:r>
              <a:rPr lang="en-US" dirty="0" err="1" smtClean="0"/>
              <a:t>Wilk</a:t>
            </a:r>
            <a:r>
              <a:rPr lang="en-US" dirty="0" smtClean="0"/>
              <a:t>. </a:t>
            </a:r>
            <a:r>
              <a:rPr lang="en-US" dirty="0" err="1"/>
              <a:t>Coeficientes</a:t>
            </a:r>
            <a:r>
              <a:rPr lang="en-US" dirty="0"/>
              <a:t> de </a:t>
            </a:r>
            <a:r>
              <a:rPr lang="en-US" dirty="0" err="1"/>
              <a:t>correlação</a:t>
            </a:r>
            <a:r>
              <a:rPr lang="en-US" dirty="0"/>
              <a:t> entre </a:t>
            </a:r>
            <a:r>
              <a:rPr lang="en-US" dirty="0" err="1"/>
              <a:t>adalimumabe</a:t>
            </a:r>
            <a:r>
              <a:rPr lang="en-US" dirty="0"/>
              <a:t>, </a:t>
            </a:r>
            <a:r>
              <a:rPr lang="en-US" dirty="0" err="1"/>
              <a:t>concentrações</a:t>
            </a:r>
            <a:r>
              <a:rPr lang="en-US" dirty="0"/>
              <a:t> de ADA e </a:t>
            </a:r>
            <a:r>
              <a:rPr lang="en-US" dirty="0" err="1"/>
              <a:t>resposta</a:t>
            </a:r>
            <a:r>
              <a:rPr lang="en-US" dirty="0"/>
              <a:t> </a:t>
            </a:r>
            <a:r>
              <a:rPr lang="en-US" dirty="0" err="1"/>
              <a:t>clínica</a:t>
            </a:r>
            <a:r>
              <a:rPr lang="en-US" dirty="0"/>
              <a:t> (ΔPASI)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calculados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do </a:t>
            </a:r>
            <a:r>
              <a:rPr lang="en-US" dirty="0" err="1"/>
              <a:t>teste</a:t>
            </a:r>
            <a:r>
              <a:rPr lang="en-US" dirty="0"/>
              <a:t> de Spearman</a:t>
            </a:r>
            <a:r>
              <a:rPr lang="en-US" dirty="0" smtClean="0"/>
              <a:t>. </a:t>
            </a:r>
            <a:r>
              <a:rPr lang="en-US" dirty="0"/>
              <a:t>Para </a:t>
            </a:r>
            <a:r>
              <a:rPr lang="en-US" dirty="0" err="1"/>
              <a:t>comparação</a:t>
            </a:r>
            <a:r>
              <a:rPr lang="en-US" dirty="0"/>
              <a:t> de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médios</a:t>
            </a:r>
            <a:r>
              <a:rPr lang="en-US" dirty="0"/>
              <a:t> entre </a:t>
            </a:r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realizado</a:t>
            </a:r>
            <a:r>
              <a:rPr lang="en-US" dirty="0"/>
              <a:t>, o </a:t>
            </a:r>
            <a:r>
              <a:rPr lang="en-US" dirty="0" err="1"/>
              <a:t>teste</a:t>
            </a:r>
            <a:r>
              <a:rPr lang="en-US" dirty="0"/>
              <a:t> t de </a:t>
            </a:r>
            <a:r>
              <a:rPr lang="en-US" dirty="0" err="1"/>
              <a:t>amostras</a:t>
            </a:r>
            <a:r>
              <a:rPr lang="en-US" dirty="0"/>
              <a:t> </a:t>
            </a:r>
            <a:r>
              <a:rPr lang="en-US" dirty="0" err="1"/>
              <a:t>independentes</a:t>
            </a:r>
            <a:r>
              <a:rPr lang="en-US" dirty="0"/>
              <a:t>, </a:t>
            </a:r>
            <a:r>
              <a:rPr lang="en-US" dirty="0" err="1"/>
              <a:t>teste</a:t>
            </a:r>
            <a:r>
              <a:rPr lang="en-US" dirty="0"/>
              <a:t> de Mann-Whitney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teste</a:t>
            </a:r>
            <a:r>
              <a:rPr lang="en-US" dirty="0"/>
              <a:t> do χ2, </a:t>
            </a:r>
            <a:r>
              <a:rPr lang="en-US" dirty="0" err="1"/>
              <a:t>conforme</a:t>
            </a:r>
            <a:r>
              <a:rPr lang="en-US" dirty="0"/>
              <a:t> </a:t>
            </a:r>
            <a:r>
              <a:rPr lang="en-US" dirty="0" err="1" smtClean="0"/>
              <a:t>apropriado</a:t>
            </a:r>
            <a:r>
              <a:rPr lang="en-US" dirty="0" smtClean="0"/>
              <a:t>. Para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teste</a:t>
            </a:r>
            <a:r>
              <a:rPr lang="en-US" dirty="0"/>
              <a:t>, o </a:t>
            </a:r>
            <a:r>
              <a:rPr lang="en-US" dirty="0" err="1"/>
              <a:t>limiar</a:t>
            </a:r>
            <a:r>
              <a:rPr lang="en-US" dirty="0"/>
              <a:t> de </a:t>
            </a:r>
            <a:r>
              <a:rPr lang="en-US" dirty="0" err="1"/>
              <a:t>significância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estabelecido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P &lt; 0,05.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7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estatística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err="1"/>
              <a:t>níveis</a:t>
            </a:r>
            <a:r>
              <a:rPr lang="en-US" sz="3600" dirty="0"/>
              <a:t> de </a:t>
            </a:r>
            <a:r>
              <a:rPr lang="en-US" sz="3600" dirty="0" err="1"/>
              <a:t>adalimumabe</a:t>
            </a:r>
            <a:r>
              <a:rPr lang="en-US" sz="3600" dirty="0"/>
              <a:t>, </a:t>
            </a:r>
            <a:r>
              <a:rPr lang="en-US" sz="3600" dirty="0" err="1"/>
              <a:t>anticorpo</a:t>
            </a:r>
            <a:r>
              <a:rPr lang="en-US" sz="3600" dirty="0"/>
              <a:t> </a:t>
            </a:r>
            <a:r>
              <a:rPr lang="en-US" sz="3600" dirty="0" err="1"/>
              <a:t>antidroga</a:t>
            </a:r>
            <a:r>
              <a:rPr lang="en-US" sz="3600" dirty="0"/>
              <a:t> (ADA) e </a:t>
            </a:r>
            <a:r>
              <a:rPr lang="en-US" sz="3600" dirty="0" err="1"/>
              <a:t>resposta</a:t>
            </a:r>
            <a:r>
              <a:rPr lang="en-US" sz="3600" dirty="0"/>
              <a:t> </a:t>
            </a:r>
            <a:r>
              <a:rPr lang="en-US" sz="3600" dirty="0" err="1"/>
              <a:t>clínica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Para </a:t>
            </a:r>
            <a:r>
              <a:rPr lang="en-US" dirty="0" err="1"/>
              <a:t>variáveis</a:t>
            </a:r>
            <a:r>
              <a:rPr lang="en-US" dirty="0"/>
              <a:t> </a:t>
            </a:r>
            <a:r>
              <a:rPr lang="en-US" dirty="0" err="1"/>
              <a:t>contínuas</a:t>
            </a:r>
            <a:r>
              <a:rPr lang="en-US" dirty="0"/>
              <a:t>, </a:t>
            </a:r>
            <a:r>
              <a:rPr lang="en-US" dirty="0" err="1"/>
              <a:t>teste</a:t>
            </a:r>
            <a:r>
              <a:rPr lang="en-US" dirty="0"/>
              <a:t> de </a:t>
            </a:r>
            <a:r>
              <a:rPr lang="en-US" dirty="0" err="1"/>
              <a:t>normalidade</a:t>
            </a:r>
            <a:r>
              <a:rPr lang="en-US" dirty="0"/>
              <a:t> de Shapiro-</a:t>
            </a:r>
            <a:r>
              <a:rPr lang="en-US" dirty="0" err="1"/>
              <a:t>Wilk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8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595959"/>
                </a:solidFill>
              </a:rPr>
              <a:t>Teoria</a:t>
            </a:r>
            <a:r>
              <a:rPr lang="en-US" dirty="0" smtClean="0">
                <a:solidFill>
                  <a:srgbClr val="595959"/>
                </a:solidFill>
              </a:rPr>
              <a:t> do </a:t>
            </a:r>
            <a:r>
              <a:rPr lang="en-US" dirty="0" err="1" smtClean="0">
                <a:solidFill>
                  <a:srgbClr val="595959"/>
                </a:solidFill>
              </a:rPr>
              <a:t>limite</a:t>
            </a:r>
            <a:r>
              <a:rPr lang="en-US" dirty="0" smtClean="0">
                <a:solidFill>
                  <a:srgbClr val="595959"/>
                </a:solidFill>
              </a:rPr>
              <a:t> central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Se de </a:t>
            </a:r>
            <a:r>
              <a:rPr lang="en-US" dirty="0" err="1">
                <a:solidFill>
                  <a:srgbClr val="595959"/>
                </a:solidFill>
              </a:rPr>
              <a:t>uma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população</a:t>
            </a:r>
            <a:r>
              <a:rPr lang="en-US" dirty="0">
                <a:solidFill>
                  <a:srgbClr val="595959"/>
                </a:solidFill>
              </a:rPr>
              <a:t> com </a:t>
            </a:r>
            <a:r>
              <a:rPr lang="en-US" dirty="0" err="1">
                <a:solidFill>
                  <a:srgbClr val="595959"/>
                </a:solidFill>
              </a:rPr>
              <a:t>parâmetros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smtClean="0">
                <a:solidFill>
                  <a:srgbClr val="595959"/>
                </a:solidFill>
              </a:rPr>
              <a:t>(μ, σ</a:t>
            </a:r>
            <a:r>
              <a:rPr lang="en-US" baseline="30000" dirty="0" smtClean="0">
                <a:solidFill>
                  <a:srgbClr val="595959"/>
                </a:solidFill>
              </a:rPr>
              <a:t>2</a:t>
            </a:r>
            <a:r>
              <a:rPr lang="en-US" dirty="0" smtClean="0">
                <a:solidFill>
                  <a:srgbClr val="595959"/>
                </a:solidFill>
              </a:rPr>
              <a:t>) </a:t>
            </a:r>
            <a:r>
              <a:rPr lang="en-US" dirty="0">
                <a:solidFill>
                  <a:srgbClr val="595959"/>
                </a:solidFill>
              </a:rPr>
              <a:t>for </a:t>
            </a:r>
            <a:r>
              <a:rPr lang="en-US" dirty="0" err="1">
                <a:solidFill>
                  <a:srgbClr val="595959"/>
                </a:solidFill>
              </a:rPr>
              <a:t>retirada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uma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amostra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dirty="0" err="1">
                <a:solidFill>
                  <a:srgbClr val="595959"/>
                </a:solidFill>
              </a:rPr>
              <a:t>tamanho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suficientemente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grande</a:t>
            </a:r>
            <a:r>
              <a:rPr lang="en-US" dirty="0">
                <a:solidFill>
                  <a:srgbClr val="595959"/>
                </a:solidFill>
              </a:rPr>
              <a:t>, a </a:t>
            </a:r>
            <a:r>
              <a:rPr lang="en-US" dirty="0" err="1">
                <a:solidFill>
                  <a:srgbClr val="595959"/>
                </a:solidFill>
              </a:rPr>
              <a:t>distribuição</a:t>
            </a:r>
            <a:r>
              <a:rPr lang="en-US" dirty="0">
                <a:solidFill>
                  <a:srgbClr val="595959"/>
                </a:solidFill>
              </a:rPr>
              <a:t> de </a:t>
            </a:r>
            <a:r>
              <a:rPr lang="en-US" sz="2800" dirty="0" smtClean="0">
                <a:solidFill>
                  <a:srgbClr val="595959"/>
                </a:solidFill>
              </a:rPr>
              <a:t>x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será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aproximadamente</a:t>
            </a:r>
            <a:r>
              <a:rPr lang="en-US" dirty="0">
                <a:solidFill>
                  <a:srgbClr val="595959"/>
                </a:solidFill>
              </a:rPr>
              <a:t> normal, </a:t>
            </a:r>
            <a:r>
              <a:rPr lang="en-US" dirty="0" err="1">
                <a:solidFill>
                  <a:srgbClr val="595959"/>
                </a:solidFill>
              </a:rPr>
              <a:t>seja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qual</a:t>
            </a:r>
            <a:r>
              <a:rPr lang="en-US" dirty="0">
                <a:solidFill>
                  <a:srgbClr val="595959"/>
                </a:solidFill>
              </a:rPr>
              <a:t> for </a:t>
            </a:r>
            <a:r>
              <a:rPr lang="en-US" dirty="0" smtClean="0">
                <a:solidFill>
                  <a:srgbClr val="595959"/>
                </a:solidFill>
              </a:rPr>
              <a:t>a forma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smtClean="0">
                <a:solidFill>
                  <a:srgbClr val="595959"/>
                </a:solidFill>
              </a:rPr>
              <a:t>da </a:t>
            </a:r>
            <a:r>
              <a:rPr lang="en-US" dirty="0" err="1" smtClean="0">
                <a:solidFill>
                  <a:srgbClr val="595959"/>
                </a:solidFill>
              </a:rPr>
              <a:t>distribuição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da </a:t>
            </a:r>
            <a:r>
              <a:rPr lang="en-US" dirty="0" err="1">
                <a:solidFill>
                  <a:srgbClr val="595959"/>
                </a:solidFill>
              </a:rPr>
              <a:t>população</a:t>
            </a:r>
            <a:r>
              <a:rPr lang="en-US" dirty="0">
                <a:solidFill>
                  <a:srgbClr val="595959"/>
                </a:solidFill>
              </a:rPr>
              <a:t>. </a:t>
            </a:r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err="1" smtClean="0">
                <a:solidFill>
                  <a:srgbClr val="595959"/>
                </a:solidFill>
              </a:rPr>
              <a:t>Quando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tenho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dúvidas</a:t>
            </a:r>
            <a:r>
              <a:rPr lang="mr-IN" dirty="0" smtClean="0">
                <a:solidFill>
                  <a:srgbClr val="595959"/>
                </a:solidFill>
              </a:rPr>
              <a:t>…</a:t>
            </a:r>
            <a:endParaRPr lang="en-US" dirty="0">
              <a:solidFill>
                <a:srgbClr val="59595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9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presentacao CISV RF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ovartis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noFill/>
        <a:ln>
          <a:solidFill>
            <a:srgbClr val="E44C16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4252</TotalTime>
  <Words>852</Words>
  <Application>Microsoft Macintosh PowerPoint</Application>
  <PresentationFormat>On-screen Show (4:3)</PresentationFormat>
  <Paragraphs>95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Apresentacao CISV RFN</vt:lpstr>
      <vt:lpstr>PowerPoint Presentation</vt:lpstr>
      <vt:lpstr>Objetivo do estudo</vt:lpstr>
      <vt:lpstr>Materiais e método</vt:lpstr>
      <vt:lpstr>Materiais e método</vt:lpstr>
      <vt:lpstr>Resultado: características da amostra</vt:lpstr>
      <vt:lpstr>Resultado</vt:lpstr>
      <vt:lpstr>Análise estatística níveis de adalimumabe, anticorpo antidroga (ADA) e resposta clínica</vt:lpstr>
      <vt:lpstr>Análise estatística níveis de adalimumabe, anticorpo antidroga (ADA) e resposta clínica</vt:lpstr>
      <vt:lpstr>Teoria do limite central</vt:lpstr>
      <vt:lpstr>Testar a normalidade</vt:lpstr>
      <vt:lpstr>PowerPoint Presentation</vt:lpstr>
      <vt:lpstr>Análise estatística níveis de adalimumabe, ADAs e resposta clínica</vt:lpstr>
      <vt:lpstr>Teste não paramétrico de Spearman</vt:lpstr>
      <vt:lpstr>PowerPoint Presentation</vt:lpstr>
      <vt:lpstr>Coeficiente de Spearman</vt:lpstr>
      <vt:lpstr>Análise estatística níveis de adalimumabe, ADAs e resposta clínica</vt:lpstr>
      <vt:lpstr>PowerPoint Presentation</vt:lpstr>
      <vt:lpstr>Resultados Níveis séricos de adalimumabe e resposta clínica (ΔPASI) </vt:lpstr>
      <vt:lpstr>Resultados Níveis séricos de adalimumabe e resposta clínica (ΔPASI) </vt:lpstr>
      <vt:lpstr>Resultado Níveis sérico de adalimumabe e ADA</vt:lpstr>
      <vt:lpstr>Resultado ADA e resposta clínica (ΔPASI)  </vt:lpstr>
      <vt:lpstr>Resultado IMC e nível sérico de droga</vt:lpstr>
      <vt:lpstr>Resultado IMC e resposta clínica (ΔPASI) </vt:lpstr>
      <vt:lpstr>Resultado: análise da curva ROC</vt:lpstr>
      <vt:lpstr>Resultado: análise da curva ROC</vt:lpstr>
      <vt:lpstr>Análise estatística </vt:lpstr>
      <vt:lpstr>Resultado</vt:lpstr>
    </vt:vector>
  </TitlesOfParts>
  <Company>RETIRO DAS PEDRAS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Extensão e consequências da formação de anticorpos contra o adalimumabe em pacientes com psoríase </dc:title>
  <dc:creator>Ari Cobério</dc:creator>
  <cp:lastModifiedBy>Ari Cobério</cp:lastModifiedBy>
  <cp:revision>298</cp:revision>
  <dcterms:created xsi:type="dcterms:W3CDTF">2018-03-21T22:43:42Z</dcterms:created>
  <dcterms:modified xsi:type="dcterms:W3CDTF">2018-06-13T18:59:30Z</dcterms:modified>
</cp:coreProperties>
</file>