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58" r:id="rId3"/>
    <p:sldId id="259" r:id="rId4"/>
    <p:sldId id="260" r:id="rId5"/>
    <p:sldId id="282" r:id="rId6"/>
    <p:sldId id="284" r:id="rId7"/>
    <p:sldId id="283" r:id="rId8"/>
    <p:sldId id="276" r:id="rId9"/>
    <p:sldId id="261" r:id="rId10"/>
    <p:sldId id="274" r:id="rId11"/>
    <p:sldId id="263" r:id="rId12"/>
    <p:sldId id="262" r:id="rId13"/>
    <p:sldId id="257" r:id="rId14"/>
    <p:sldId id="264" r:id="rId15"/>
    <p:sldId id="265" r:id="rId16"/>
    <p:sldId id="266" r:id="rId17"/>
    <p:sldId id="267" r:id="rId18"/>
    <p:sldId id="277" r:id="rId19"/>
    <p:sldId id="278" r:id="rId20"/>
    <p:sldId id="279" r:id="rId21"/>
    <p:sldId id="280" r:id="rId22"/>
    <p:sldId id="268" r:id="rId23"/>
    <p:sldId id="288" r:id="rId24"/>
    <p:sldId id="289" r:id="rId25"/>
    <p:sldId id="290" r:id="rId26"/>
    <p:sldId id="293" r:id="rId27"/>
    <p:sldId id="291" r:id="rId28"/>
    <p:sldId id="269" r:id="rId29"/>
    <p:sldId id="270" r:id="rId30"/>
    <p:sldId id="285" r:id="rId31"/>
    <p:sldId id="271" r:id="rId32"/>
    <p:sldId id="281" r:id="rId33"/>
    <p:sldId id="275" r:id="rId34"/>
    <p:sldId id="294" r:id="rId35"/>
    <p:sldId id="272" r:id="rId36"/>
    <p:sldId id="286" r:id="rId37"/>
    <p:sldId id="273" r:id="rId38"/>
    <p:sldId id="287" r:id="rId39"/>
    <p:sldId id="292" r:id="rId40"/>
    <p:sldId id="295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316" autoAdjust="0"/>
    <p:restoredTop sz="94660"/>
  </p:normalViewPr>
  <p:slideViewPr>
    <p:cSldViewPr>
      <p:cViewPr>
        <p:scale>
          <a:sx n="79" d="100"/>
          <a:sy n="79" d="100"/>
        </p:scale>
        <p:origin x="-160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37A78-1289-47CC-BECF-182BC991AE42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D0207-1FAF-4E36-9E75-6A862D84038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0207-1FAF-4E36-9E75-6A862D840383}" type="slidenum">
              <a:rPr lang="pt-BR" smtClean="0"/>
              <a:t>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DF22D02-2885-4BAB-BAAC-81593D771F59}" type="datetimeFigureOut">
              <a:rPr lang="pt-BR" smtClean="0"/>
              <a:pPr/>
              <a:t>06/06/2018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A5159F4-A124-45CB-89B6-8BCD6F44A0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Rev</a:t>
            </a:r>
            <a:r>
              <a:rPr lang="pt-BR" dirty="0" smtClean="0"/>
              <a:t> Paul </a:t>
            </a:r>
            <a:r>
              <a:rPr lang="pt-BR" dirty="0" err="1" smtClean="0"/>
              <a:t>Pediatr</a:t>
            </a:r>
            <a:r>
              <a:rPr lang="pt-BR" dirty="0" smtClean="0"/>
              <a:t> 2011;29(2):224-30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Aula 3 – 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Bioestatítica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617" t="15625" r="13281" b="44792"/>
          <a:stretch>
            <a:fillRect/>
          </a:stretch>
        </p:blipFill>
        <p:spPr bwMode="auto">
          <a:xfrm>
            <a:off x="0" y="2214554"/>
            <a:ext cx="9144000" cy="25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4643438" y="5286388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Suelen Peixoto Marinho de Deus</a:t>
            </a:r>
          </a:p>
          <a:p>
            <a:r>
              <a:rPr lang="pt-BR" dirty="0" smtClean="0"/>
              <a:t>Mestranda no programa de  saúde da mulher.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Total – 198 RN </a:t>
            </a:r>
          </a:p>
          <a:p>
            <a:r>
              <a:rPr lang="pt-BR" dirty="0" smtClean="0"/>
              <a:t>13 foram excluídos por falta de informações relevantes  ou por terem sido transferidos para outra unidade </a:t>
            </a:r>
          </a:p>
          <a:p>
            <a:r>
              <a:rPr lang="pt-BR" dirty="0" smtClean="0"/>
              <a:t>N da amostra: 185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Seis leitos de internação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Privada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Pacientes nascidos no próprio hospital ou provenientes de outras unidades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Neonatos de alto risco (baixo peso ao nascer ou muito baixo peso ao nascer, prematuridade, doença com necessidade de internação hospitalar , malformação congênita, boletim APGAR no 5º minuto &lt;7)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Perfil da UTNI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Busca em prontuários </a:t>
            </a:r>
          </a:p>
          <a:p>
            <a:r>
              <a:rPr lang="pt-BR" dirty="0" smtClean="0"/>
              <a:t>RN internados em UTIN 1º Jan 2005 a 31 de  Dez 2007</a:t>
            </a:r>
          </a:p>
          <a:p>
            <a:r>
              <a:rPr lang="pt-BR" dirty="0" smtClean="0"/>
              <a:t>Óbitos de neonatos com menos de 28 dias </a:t>
            </a:r>
          </a:p>
          <a:p>
            <a:r>
              <a:rPr lang="pt-BR" dirty="0" smtClean="0"/>
              <a:t>Exclusão: prontuários com informações relevantes incompletas 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Estudo epidemiológico do tipo longitudinal que utilizou a técnica de análise de sobrevida e regressão múltipla de Cox. 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 variável de interesse em um estudo epidemiológico é a variável dependente. Em algumas situações, esta é o tempo decorrido até o aparecimento de um evento, como a doença ou o óbito. 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O modelo de Cox permite identificar quais são as variáveis independentes que agem de maneira intensificadora, quando analisadas em conjunto, e considera sua significância estatística dentro de um intervalo de confiança.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As variáveis foram categorizadas em duas classes, possibilitando a realização da análise de regressão multivariada.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Variáveis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477" t="24623" r="22476" b="26447"/>
          <a:stretch>
            <a:fillRect/>
          </a:stretch>
        </p:blipFill>
        <p:spPr bwMode="auto">
          <a:xfrm>
            <a:off x="214284" y="1428736"/>
            <a:ext cx="8643996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Variáveis RN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Variáveis maternas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21875" t="28125" r="27637" b="22916"/>
          <a:stretch>
            <a:fillRect/>
          </a:stretch>
        </p:blipFill>
        <p:spPr bwMode="auto">
          <a:xfrm>
            <a:off x="-32" y="1643049"/>
            <a:ext cx="9167878" cy="50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196" t="25254" r="21869" b="51070"/>
          <a:stretch>
            <a:fillRect/>
          </a:stretch>
        </p:blipFill>
        <p:spPr bwMode="auto">
          <a:xfrm>
            <a:off x="71406" y="1214422"/>
            <a:ext cx="907259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Situações clínicas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14480" y="4429132"/>
            <a:ext cx="8358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Quanto à morbidade</a:t>
            </a: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32 RN (17,4%) doença da membrana hialina</a:t>
            </a: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 62 RN (33,6%) de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sepse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neonatal</a:t>
            </a: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14  RN(7,5%)  displasia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broncopulmonar</a:t>
            </a: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15  RN (8,1%)  malformação congênitas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 smtClean="0"/>
              <a:t> </a:t>
            </a:r>
            <a:r>
              <a:rPr lang="pt-BR" sz="4500" dirty="0" smtClean="0">
                <a:latin typeface="Arial" pitchFamily="34" charset="0"/>
                <a:cs typeface="Arial" pitchFamily="34" charset="0"/>
              </a:rPr>
              <a:t>95 mães (71,4%), tinham idade entre 20 e 34 anos havendo 52 prontuários sem essa </a:t>
            </a:r>
            <a:r>
              <a:rPr lang="pt-BR" sz="4500" dirty="0" smtClean="0">
                <a:latin typeface="Arial" pitchFamily="34" charset="0"/>
                <a:cs typeface="Arial" pitchFamily="34" charset="0"/>
              </a:rPr>
              <a:t>informação</a:t>
            </a:r>
            <a:endParaRPr lang="pt-BR" sz="45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500" dirty="0" smtClean="0">
                <a:latin typeface="Arial" pitchFamily="34" charset="0"/>
                <a:cs typeface="Arial" pitchFamily="34" charset="0"/>
              </a:rPr>
              <a:t>110 mães (79,1%) com um ou dois filhos, sendo que 46 prontuários não apresentavam essa informação. </a:t>
            </a:r>
          </a:p>
          <a:p>
            <a:r>
              <a:rPr lang="pt-BR" sz="4500" b="1" dirty="0" smtClean="0">
                <a:latin typeface="Arial" pitchFamily="34" charset="0"/>
                <a:cs typeface="Arial" pitchFamily="34" charset="0"/>
              </a:rPr>
              <a:t>Óbito fetal prévio  presente em 5 mães (4,9%). </a:t>
            </a:r>
            <a:endParaRPr lang="pt-BR" sz="4500" b="1" dirty="0">
              <a:latin typeface="Arial" pitchFamily="34" charset="0"/>
              <a:cs typeface="Arial" pitchFamily="34" charset="0"/>
            </a:endParaRPr>
          </a:p>
          <a:p>
            <a:r>
              <a:rPr lang="pt-BR" sz="4500" dirty="0" smtClean="0">
                <a:latin typeface="Arial" pitchFamily="34" charset="0"/>
                <a:cs typeface="Arial" pitchFamily="34" charset="0"/>
              </a:rPr>
              <a:t>Hipertensão materna em 39 mães (21,1</a:t>
            </a:r>
            <a:r>
              <a:rPr lang="pt-BR" sz="4500" dirty="0" smtClean="0">
                <a:latin typeface="Arial" pitchFamily="34" charset="0"/>
                <a:cs typeface="Arial" pitchFamily="34" charset="0"/>
              </a:rPr>
              <a:t>%)</a:t>
            </a:r>
            <a:endParaRPr lang="pt-BR" sz="45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500" dirty="0" smtClean="0">
                <a:latin typeface="Arial" pitchFamily="34" charset="0"/>
                <a:cs typeface="Arial" pitchFamily="34" charset="0"/>
              </a:rPr>
              <a:t>Ausência de ruptura prematura de membranas ovulares 124 (67,0%). </a:t>
            </a:r>
          </a:p>
          <a:p>
            <a:r>
              <a:rPr lang="pt-BR" sz="4500" dirty="0" smtClean="0">
                <a:latin typeface="Arial" pitchFamily="34" charset="0"/>
                <a:cs typeface="Arial" pitchFamily="34" charset="0"/>
              </a:rPr>
              <a:t>Uso de </a:t>
            </a:r>
            <a:r>
              <a:rPr lang="pt-BR" sz="4500" dirty="0" err="1" smtClean="0">
                <a:latin typeface="Arial" pitchFamily="34" charset="0"/>
                <a:cs typeface="Arial" pitchFamily="34" charset="0"/>
              </a:rPr>
              <a:t>corticoide</a:t>
            </a:r>
            <a:r>
              <a:rPr lang="pt-BR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500" dirty="0" err="1" smtClean="0">
                <a:latin typeface="Arial" pitchFamily="34" charset="0"/>
                <a:cs typeface="Arial" pitchFamily="34" charset="0"/>
              </a:rPr>
              <a:t>antenatal</a:t>
            </a:r>
            <a:r>
              <a:rPr lang="pt-BR" sz="4500" dirty="0" smtClean="0">
                <a:latin typeface="Arial" pitchFamily="34" charset="0"/>
                <a:cs typeface="Arial" pitchFamily="34" charset="0"/>
              </a:rPr>
              <a:t>  11 mães (5,9%) </a:t>
            </a:r>
          </a:p>
          <a:p>
            <a:r>
              <a:rPr lang="pt-BR" sz="4500" dirty="0" smtClean="0">
                <a:latin typeface="Arial" pitchFamily="34" charset="0"/>
                <a:cs typeface="Arial" pitchFamily="34" charset="0"/>
              </a:rPr>
              <a:t>Via de parto cesariana  em 154 gestantes (86,3%). </a:t>
            </a:r>
            <a:endParaRPr lang="pt-BR" sz="4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Amostra materna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latin typeface="Arial" pitchFamily="34" charset="0"/>
                <a:cs typeface="Arial" pitchFamily="34" charset="0"/>
              </a:rPr>
              <a:t>P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eso médio dos pacientes incluídos foi 2163±797g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Idade gestacional média foi 34,0±3,4 semanas. </a:t>
            </a:r>
          </a:p>
          <a:p>
            <a:r>
              <a:rPr lang="pt-BR" dirty="0">
                <a:latin typeface="Arial" pitchFamily="34" charset="0"/>
                <a:cs typeface="Arial" pitchFamily="34" charset="0"/>
              </a:rPr>
              <a:t>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exo feminino (51,9%)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Peso &gt;1500g (80,0%)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Prematuros (79,6%)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AIG 83,3%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Produtos de gestação única (88,6%)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APGAR no  1º e 5o minutos ≥7 - 78,1 e 91,5%, respectivamente.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Amostra RN ( N= 185)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O coeficiente de mortalidade infantil representa importante indicador da qualidade de vida de uma população. </a:t>
            </a:r>
          </a:p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Possui dois componentes: a mortalidade neonatal e a mortalidade infantil tardia ou pós-neonatal</a:t>
            </a:r>
          </a:p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A mortalidade neonatal inclui os óbitos ocorridos até 27 dias de vida e a pós-neonatal abrange óbitos ocorridos do 28º dia até um dia antes de completar um ano de vida</a:t>
            </a:r>
          </a:p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A mortalidade neonatal se subdivide em precoce e tardia, sendo a precoce até o sétimo dia de vida. </a:t>
            </a:r>
          </a:p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Essa subdivisão se faz necessária, uma vez que as causas de óbito neonatal precoce diferem daquelas relacionadas ao óbito neonatal tardio. 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Relevância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Reanimação na sala de parto: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Oxigênio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inalatório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em 27% </a:t>
            </a:r>
          </a:p>
          <a:p>
            <a:r>
              <a:rPr lang="pt-BR" dirty="0">
                <a:latin typeface="Arial" pitchFamily="34" charset="0"/>
                <a:cs typeface="Arial" pitchFamily="34" charset="0"/>
              </a:rPr>
              <a:t>V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entilação balão-máscara em 19,4%</a:t>
            </a:r>
          </a:p>
          <a:p>
            <a:r>
              <a:rPr lang="pt-BR" b="1" dirty="0" err="1" smtClean="0">
                <a:latin typeface="Arial" pitchFamily="34" charset="0"/>
                <a:cs typeface="Arial" pitchFamily="34" charset="0"/>
              </a:rPr>
              <a:t>Intubação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traqueal em 3,25%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Massagem cardíaca em 2,7%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Drogas em 1%. 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Amostra RN (185)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Acesso venoso, 117 recém-nascidos (63,2%) cateteres tipo PICC ou umbilical.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Nutrição parenteral foi utilizada por 127 pacientes (68,7%).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Não fizeram uso de CPAP 104 recém nascidos (56,8%)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Não fizeram uso de fototerapia 59 (36,9%) 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Não necessitaram de ventilação mecânica 83 (44,9%)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Não utilizaram o capuz de oxigênio 105  (56,8%)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Não precisaram de fração inspirada de oxigênio &gt;50% 160 (79,3%) 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Amostra RN (N=185)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525963"/>
          </a:xfrm>
        </p:spPr>
        <p:txBody>
          <a:bodyPr>
            <a:no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Análise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univariada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Stata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versão 9 para selecionar quais dessas variáveis se associaram ao óbito por meio do cálculo do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qui-quadrado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, risco relativo e gráfico de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Kaplan-Meier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para cada uma separadamente. </a:t>
            </a: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O resultado da análise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univariada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permitiu determinar o risco relativo de óbito neonatal com um intervalo de confiança de 95%.</a:t>
            </a: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 Foram então construídas tabelas com os valores médios para peso ao nascer, duração da gestação, escore de APGAR no 1º e 5º minutos após o nascimento e tempo de internação, segundo o tipo de saída (alta ou óbito), utilizando a estatística t de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Student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, com os riscos relativos das variáveis que apresentaram p&lt;0,20 e com as variáveis que compuseram o modelo final.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estatística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Risco relativo</a:t>
            </a:r>
            <a:endParaRPr lang="pt-B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Risco relativo</a:t>
            </a:r>
            <a:endParaRPr lang="pt-B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51" t="12627" b="3717"/>
          <a:stretch>
            <a:fillRect/>
          </a:stretch>
        </p:blipFill>
        <p:spPr bwMode="auto">
          <a:xfrm>
            <a:off x="571472" y="1714488"/>
            <a:ext cx="849251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Risco relativo</a:t>
            </a:r>
            <a:endParaRPr lang="pt-B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OBITO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ALTA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TOTAL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VM</a:t>
                      </a:r>
                      <a:r>
                        <a:rPr lang="pt-BR" baseline="0" dirty="0" smtClean="0"/>
                        <a:t> SIM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VM</a:t>
                      </a:r>
                      <a:r>
                        <a:rPr lang="pt-BR" baseline="0" dirty="0" smtClean="0"/>
                        <a:t> NÃO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83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TOTAL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RR Ventilação mecânica ??</a:t>
            </a:r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7506"/>
          <a:stretch>
            <a:fillRect/>
          </a:stretch>
        </p:blipFill>
        <p:spPr bwMode="auto">
          <a:xfrm>
            <a:off x="285720" y="1214422"/>
            <a:ext cx="8286808" cy="359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Qui</a:t>
            </a:r>
            <a:r>
              <a:rPr lang="pt-BR" dirty="0" smtClean="0"/>
              <a:t>- Quadrado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43108" y="4929198"/>
            <a:ext cx="757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Testar hipóteses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Avaliar erros aleatórios, avaliar se esses erros interferem no estudo a ponto de tirar conclusões precipitadas.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Estabelecer o nível de significância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estatística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7031" t="20833" r="50195" b="40625"/>
          <a:stretch>
            <a:fillRect/>
          </a:stretch>
        </p:blipFill>
        <p:spPr bwMode="auto">
          <a:xfrm>
            <a:off x="214282" y="1643050"/>
            <a:ext cx="889885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Analise 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univariada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p&lt;0,20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617" t="9375" r="7421" b="19791"/>
          <a:stretch>
            <a:fillRect/>
          </a:stretch>
        </p:blipFill>
        <p:spPr bwMode="auto">
          <a:xfrm>
            <a:off x="1" y="1357298"/>
            <a:ext cx="885828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Um consenso amplamente descrito na literatura é o de que a mortalidade neonatal resulta de uma estreita e complexa relação entre variáveis biológicas, sociais e de assistência à saúde</a:t>
            </a:r>
          </a:p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Assim, identificar e conhecer tais fatores, como baixo peso e muito baixo peso, nascimento pré-termo ou muito pré-termo, qualidade da assistência no pré-natal e no momento do parto, pode levar à redução desses índices. </a:t>
            </a:r>
          </a:p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Para analisar a influência dessas variáveis sobre a mortalidade neonatal, os estudos podem ter abordagem descritiva, utilizar a técnica de regressão logística ou mesmo ter uma abordagem espacial, aplicando as técnicas de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geoprocessamento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. 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Relevância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262" r="19813"/>
          <a:stretch>
            <a:fillRect/>
          </a:stretch>
        </p:blipFill>
        <p:spPr bwMode="auto">
          <a:xfrm>
            <a:off x="0" y="1142984"/>
            <a:ext cx="5214942" cy="538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Kaplan - Meyer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929322" y="1357298"/>
            <a:ext cx="2571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Permite censuras e comparação de grupos</a:t>
            </a:r>
          </a:p>
          <a:p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Não permite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covariar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os dados  por outras variáveis independentes de interesse.</a:t>
            </a:r>
          </a:p>
          <a:p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dirty="0" err="1" smtClean="0">
                <a:latin typeface="Arial" pitchFamily="34" charset="0"/>
                <a:cs typeface="Arial" pitchFamily="34" charset="0"/>
              </a:rPr>
              <a:t>Hazard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ratio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permite a relação com o tempo, avalia em um instante.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 análise multivariada foi realizada somente com as variáveis que apresentaram valor de p&lt;0,20 na análise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univariada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Após esse passo, todas as variáveis que apresentavam p&lt;0,20 foram analisadas em conjunto.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No modelo final, permaneceram aquelas que apresentaram valor de p&lt;0,05. 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Na análise multivariada, calculou-se a razão de risco ou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hazard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ratio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(HR).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Finalmente, realizou-se a análise de resíduos de Cox-Snell para estimar o ajuste do modelo.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multivariada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Esse novo bloco de variáveis foi submetido à análise de sobrevida pelo modelo de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Kaplan-Meier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mantendo-se no modelo aquelas que apresentaram curvas que não se cruzaram no meio do tempo de estudo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(peso &lt;1500g, presença de PIG ou GIG,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Apgar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no 1º minuto &lt;7 e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Apgar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no 5º minuto &lt;7,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intubação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massagem cardíaca, ventilação mecânica, relato de óbito fetal prévio e uso de esteróide).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Após ajuste na análise multivariada, permaneceram no modelo o peso &lt;1500g, o escore de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Apgar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no 5º minuto &lt;7, o uso de ventilação mecânica e o relato de óbito fetal prévio.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Multivariada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multivariada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12500" t="20833" r="15429" b="6250"/>
          <a:stretch>
            <a:fillRect/>
          </a:stretch>
        </p:blipFill>
        <p:spPr bwMode="auto">
          <a:xfrm>
            <a:off x="0" y="1428736"/>
            <a:ext cx="900115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As curvas  das variáveis que não se cruzam provam que foram proporcionais no Kaplan- Meyer,  o que autoriza utilizar a COX para </a:t>
            </a:r>
            <a:r>
              <a:rPr lang="pt-BR" dirty="0" err="1" smtClean="0"/>
              <a:t>covariar</a:t>
            </a:r>
            <a:r>
              <a:rPr lang="pt-BR" dirty="0" smtClean="0"/>
              <a:t>. 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multivariada </a:t>
            </a:r>
            <a:endParaRPr lang="pt-B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multivariada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52149" t="22916" r="3320" b="29167"/>
          <a:stretch>
            <a:fillRect/>
          </a:stretch>
        </p:blipFill>
        <p:spPr bwMode="auto">
          <a:xfrm>
            <a:off x="114890" y="1357298"/>
            <a:ext cx="902911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estudo de dados de sobrevivência, é comum ocorrer situações em que existem variáveis associadas ao tempo de vida. Essas variáveis são chamadas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covariáveis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e podem representar tanto a heterogeneidade dos dados quanto a diferença de tratamento recebida pelos indivíduos.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indústria, por exemplo, o tempo de falha de um equipamento pode ser afetado pela voltagem à qual o equipamento é submetido, enquanto na área médica o tempo de vida de um paciente pode ser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influenciado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pela idade ou tipo de tumor.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Uma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das maneiras de se estudar o efeito das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covariáveis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no tempo de sobrevida é fazer a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reparametrização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de um dos parâmetros do modelo de forma que a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covariável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seja incluída e, assim, seja possível avaliar sua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influência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Outra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maneira de fazer isso é considerar duas classes de modelos de regressão: os modelos paramétricos, ou modelos de tempo de falha acelerado, e os semi-paramétricos, também chamados de modelos de riscos proporcionais ou modelo de regressão de Cox.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Regressão de COX</a:t>
            </a:r>
            <a:endParaRPr lang="pt-B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495" t="18309" r="49112" b="9084"/>
          <a:stretch>
            <a:fillRect/>
          </a:stretch>
        </p:blipFill>
        <p:spPr bwMode="auto">
          <a:xfrm>
            <a:off x="214282" y="1142984"/>
            <a:ext cx="6000792" cy="55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Cox-Snell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429388" y="1285860"/>
            <a:ext cx="2428892" cy="49859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Nessa abordagem, são medidas as diferenças entre os valores esperados ou estimados pelo modelo e os valores observados; quanto menor a diferença, mais a curva dos valores esperados se aproxima da curva ideal (diagonal no gráfico).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A </a:t>
            </a:r>
            <a:r>
              <a:rPr lang="pt-BR" dirty="0" smtClean="0"/>
              <a:t>avaliação do ajuste do modelo ajustado é de suma importância na análise dos dados. Esse passo tem como objetivo principal examinar a adequação da distribuição considerada para a variável resposta, </a:t>
            </a:r>
            <a:r>
              <a:rPr lang="pt-BR" dirty="0" smtClean="0"/>
              <a:t>verificar </a:t>
            </a:r>
            <a:r>
              <a:rPr lang="pt-BR" dirty="0" smtClean="0"/>
              <a:t>as suposições básicas do modelo assim como detectar a presença de pontos extremos, observar a relevância de um fator omitido e analisar a forma funcional do modelo. </a:t>
            </a:r>
            <a:endParaRPr lang="pt-BR" dirty="0" smtClean="0"/>
          </a:p>
          <a:p>
            <a:r>
              <a:rPr lang="pt-BR" dirty="0" smtClean="0"/>
              <a:t>Em análise de sobrevivência</a:t>
            </a:r>
            <a:r>
              <a:rPr lang="pt-BR" dirty="0" smtClean="0"/>
              <a:t>, devido à presença de observações censuradas, uma maneira de se fazer a análise é utilizando os resíduos de Cox-Snell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Análise de Resíduos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Os </a:t>
            </a:r>
            <a:r>
              <a:rPr lang="pt-BR" dirty="0" smtClean="0"/>
              <a:t>resíduos de Cox-Snell auxiliam no exame do ajuste global do modelo </a:t>
            </a:r>
          </a:p>
          <a:p>
            <a:r>
              <a:rPr lang="pt-BR" dirty="0" smtClean="0"/>
              <a:t>O gráfico da função de sobrevivência dos resíduos estimada por </a:t>
            </a:r>
            <a:r>
              <a:rPr lang="pt-BR" dirty="0" err="1" smtClean="0"/>
              <a:t>Kaplan-Meier</a:t>
            </a:r>
            <a:r>
              <a:rPr lang="pt-BR" dirty="0" smtClean="0"/>
              <a:t> versus a função de sobrevivência do modelo exponencial padrão deve ser aproximadamente uma reta com inclinação;</a:t>
            </a:r>
          </a:p>
          <a:p>
            <a:r>
              <a:rPr lang="pt-BR" dirty="0" smtClean="0"/>
              <a:t>Ou a curva de sobrevivência desse resíduo estimada por </a:t>
            </a:r>
            <a:r>
              <a:rPr lang="pt-BR" dirty="0" err="1" smtClean="0"/>
              <a:t>Kaplan-Meier</a:t>
            </a:r>
            <a:r>
              <a:rPr lang="pt-BR" dirty="0" smtClean="0"/>
              <a:t> e a curva de sobrevivência do modelo exponencial devem estar próximas.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 </a:t>
            </a:r>
            <a:r>
              <a:rPr lang="pt-BR" dirty="0" smtClean="0"/>
              <a:t>Resíduos de Cox-Snell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t-BR" sz="3300" dirty="0" smtClean="0">
                <a:latin typeface="Arial" pitchFamily="34" charset="0"/>
                <a:cs typeface="Arial" pitchFamily="34" charset="0"/>
              </a:rPr>
              <a:t>Nos estudos que aplicam a técnica de análise de sobrevida, considera-se como sobrevida o tempo decorrido entre a entrada do indivíduo no estudo até a ocorrência do desfecho de interesse (óbito ou aparecimento de doença), chamado de falha,ou a perda de observação (ou “não doença”), chamada de censura</a:t>
            </a:r>
            <a:r>
              <a:rPr lang="pt-BR" sz="33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pt-BR" sz="3300" dirty="0" smtClean="0">
                <a:latin typeface="Arial" pitchFamily="34" charset="0"/>
                <a:cs typeface="Arial" pitchFamily="34" charset="0"/>
              </a:rPr>
              <a:t>O modelo de riscos proporcionais de Cox é uma análise de regressão múltipla aplicado na análise de sobrevida e indicado quando se deseja estimar o papel de variáveis independentes que agem multiplicativamente sobre o risco. </a:t>
            </a:r>
          </a:p>
          <a:p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Análise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no estudos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Obrigada!!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Nos estudos que exigem longos períodos de follow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-up muitos pacientes não atingem o tempo total de segmento previsto.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Na análise clássica dado que estes doentes não estiveram todo o tempo em observação, tem que ser excluídos da análise, porque se desconhece quanto tempo demoraram para desenvolver o evento.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Na análise de sobrevivência os dados destes participantes são aproveitados na análise final, mesmo que não desenvolveram o evento em estudo- Censura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200" dirty="0" smtClean="0">
                <a:latin typeface="Arial" pitchFamily="34" charset="0"/>
                <a:cs typeface="Arial" pitchFamily="34" charset="0"/>
              </a:rPr>
              <a:t>Por que surgiu a  necessidade da utilização da análise de sobrevivência na investigação científica?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A censura aparece quando: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Pesquisador perde o contato com o paciente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Paciente morreu de causa diferente da doença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O estudo terminou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Censura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17149" t="43563" r="16262" b="15398"/>
          <a:stretch>
            <a:fillRect/>
          </a:stretch>
        </p:blipFill>
        <p:spPr bwMode="auto">
          <a:xfrm>
            <a:off x="428596" y="4143380"/>
            <a:ext cx="842968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Permite utilizar a informação de todos os participantes até o momento em que desenvolvem o evento ou são censurados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É a técnica ideal para analisar respostas binárias (ter ou não um evento) em estudos longitudinais que se caracterizam por tempo de segmento diferente entre os indivíduos e perdas de follow-up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Permite avaliar corretamente o ritmo a que os eventos vão decorrendo nos diferentes grupos de estudo. 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Vantagens da análise de sobrevida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4648" t="12500" r="14453" b="5208"/>
          <a:stretch>
            <a:fillRect/>
          </a:stretch>
        </p:blipFill>
        <p:spPr bwMode="auto">
          <a:xfrm>
            <a:off x="171781" y="642918"/>
            <a:ext cx="897225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6643702" y="1714488"/>
            <a:ext cx="1500198" cy="35719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643702" y="2928934"/>
            <a:ext cx="2500298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786182" y="3571876"/>
            <a:ext cx="2071702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857620" y="4929198"/>
            <a:ext cx="1000132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857620" y="1571612"/>
            <a:ext cx="1571636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643702" y="5929330"/>
            <a:ext cx="2000264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Utilizar a regressão de Cox para estimar os fatores de risco associados ao óbito neonatal de recém-nascidos internados entre os anos de 2005 a 2007 na Unidade de Terapia Intensiva Neonatal (UTIN) de um hospital privado no Município de Taubaté, no Estado de São Paulo. 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2820</TotalTime>
  <Words>1911</Words>
  <Application>Microsoft Office PowerPoint</Application>
  <PresentationFormat>Apresentação na tela (4:3)</PresentationFormat>
  <Paragraphs>150</Paragraphs>
  <Slides>40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Concurso</vt:lpstr>
      <vt:lpstr>Aula 3 – Bioestatítica</vt:lpstr>
      <vt:lpstr>Relevância </vt:lpstr>
      <vt:lpstr>Relevância</vt:lpstr>
      <vt:lpstr>Análise  no estudos</vt:lpstr>
      <vt:lpstr>Por que surgiu a  necessidade da utilização da análise de sobrevivência na investigação científica?</vt:lpstr>
      <vt:lpstr>Censura </vt:lpstr>
      <vt:lpstr>Vantagens da análise de sobrevida</vt:lpstr>
      <vt:lpstr>Slide 8</vt:lpstr>
      <vt:lpstr>Objetivo</vt:lpstr>
      <vt:lpstr>Amostra</vt:lpstr>
      <vt:lpstr>Perfil da UTNI</vt:lpstr>
      <vt:lpstr>Metodologia</vt:lpstr>
      <vt:lpstr>Metodologia</vt:lpstr>
      <vt:lpstr>Variáveis</vt:lpstr>
      <vt:lpstr>Variáveis RN</vt:lpstr>
      <vt:lpstr>Variáveis maternas</vt:lpstr>
      <vt:lpstr>Situações clínicas </vt:lpstr>
      <vt:lpstr>Amostra materna</vt:lpstr>
      <vt:lpstr>Amostra RN ( N= 185)</vt:lpstr>
      <vt:lpstr>Amostra RN (185)</vt:lpstr>
      <vt:lpstr>Amostra RN (N=185)</vt:lpstr>
      <vt:lpstr>Análise estatística</vt:lpstr>
      <vt:lpstr>Risco relativo</vt:lpstr>
      <vt:lpstr>Risco relativo</vt:lpstr>
      <vt:lpstr>Risco relativo</vt:lpstr>
      <vt:lpstr>RR Ventilação mecânica ??</vt:lpstr>
      <vt:lpstr>Qui- Quadrado</vt:lpstr>
      <vt:lpstr>Análise estatística </vt:lpstr>
      <vt:lpstr>Analise univariada p&lt;0,20</vt:lpstr>
      <vt:lpstr>Kaplan - Meyer</vt:lpstr>
      <vt:lpstr>Análise multivariada</vt:lpstr>
      <vt:lpstr>Análise Multivariada</vt:lpstr>
      <vt:lpstr>Análise multivariada </vt:lpstr>
      <vt:lpstr>Análise multivariada </vt:lpstr>
      <vt:lpstr>Análise multivariada </vt:lpstr>
      <vt:lpstr>Regressão de COX</vt:lpstr>
      <vt:lpstr>Cox-Snell</vt:lpstr>
      <vt:lpstr>Análise de Resíduos </vt:lpstr>
      <vt:lpstr> Resíduos de Cox-Snell </vt:lpstr>
      <vt:lpstr>Obrigada!!</vt:lpstr>
    </vt:vector>
  </TitlesOfParts>
  <Company>LG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3 – Bioestatítica</dc:title>
  <dc:creator>Thiago e Suelen</dc:creator>
  <cp:lastModifiedBy>Thiago e Suelen</cp:lastModifiedBy>
  <cp:revision>113</cp:revision>
  <dcterms:created xsi:type="dcterms:W3CDTF">2018-06-04T12:51:51Z</dcterms:created>
  <dcterms:modified xsi:type="dcterms:W3CDTF">2018-06-07T01:30:16Z</dcterms:modified>
</cp:coreProperties>
</file>