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74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E0D32-D04B-4763-8176-51A3316FF18E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DAF45-D10C-4C9A-BAE6-4C5C17ED1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386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DAF45-D10C-4C9A-BAE6-4C5C17ED14C6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317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FB198D6-A289-4DDD-8CA4-CD39AA95306B}" type="datetimeFigureOut">
              <a:rPr lang="pt-BR" smtClean="0"/>
              <a:t>06/06/2018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BF561C8-D83E-440D-A70B-10042F510A3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81" y="1340768"/>
            <a:ext cx="7800975" cy="518457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733705" y="4853089"/>
            <a:ext cx="77002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prstClr val="black"/>
                </a:solidFill>
                <a:latin typeface="Franklin Gothic Book"/>
              </a:rPr>
              <a:t>Elias Melo</a:t>
            </a:r>
          </a:p>
          <a:p>
            <a:r>
              <a:rPr lang="pt-BR" dirty="0" smtClean="0">
                <a:solidFill>
                  <a:prstClr val="black"/>
                </a:solidFill>
                <a:latin typeface="Franklin Gothic Book"/>
              </a:rPr>
              <a:t>Nívea </a:t>
            </a:r>
            <a:r>
              <a:rPr lang="pt-BR" dirty="0">
                <a:solidFill>
                  <a:prstClr val="black"/>
                </a:solidFill>
                <a:latin typeface="Franklin Gothic Book"/>
              </a:rPr>
              <a:t>Juscelino</a:t>
            </a:r>
          </a:p>
          <a:p>
            <a:r>
              <a:rPr lang="pt-BR" dirty="0" err="1">
                <a:solidFill>
                  <a:prstClr val="black"/>
                </a:solidFill>
                <a:latin typeface="Franklin Gothic Book"/>
              </a:rPr>
              <a:t>Polyane</a:t>
            </a:r>
            <a:r>
              <a:rPr lang="pt-BR" dirty="0">
                <a:solidFill>
                  <a:prstClr val="black"/>
                </a:solidFill>
                <a:latin typeface="Franklin Gothic Book"/>
              </a:rPr>
              <a:t> Pereira</a:t>
            </a:r>
          </a:p>
          <a:p>
            <a:r>
              <a:rPr lang="pt-BR" dirty="0">
                <a:solidFill>
                  <a:prstClr val="black"/>
                </a:solidFill>
                <a:latin typeface="Franklin Gothic Book"/>
              </a:rPr>
              <a:t>Stephanie </a:t>
            </a:r>
            <a:r>
              <a:rPr lang="pt-BR" dirty="0" smtClean="0">
                <a:solidFill>
                  <a:prstClr val="black"/>
                </a:solidFill>
                <a:latin typeface="Franklin Gothic Book"/>
              </a:rPr>
              <a:t>Belga                                 </a:t>
            </a:r>
            <a:r>
              <a:rPr lang="pt-BR" dirty="0" err="1" smtClean="0"/>
              <a:t>Rev</a:t>
            </a:r>
            <a:r>
              <a:rPr lang="pt-BR" dirty="0" smtClean="0"/>
              <a:t> </a:t>
            </a:r>
            <a:r>
              <a:rPr lang="pt-BR" dirty="0" err="1" smtClean="0"/>
              <a:t>Col</a:t>
            </a:r>
            <a:r>
              <a:rPr lang="pt-BR" dirty="0" smtClean="0"/>
              <a:t> </a:t>
            </a:r>
            <a:r>
              <a:rPr lang="pt-BR" dirty="0" err="1" smtClean="0"/>
              <a:t>Bras</a:t>
            </a:r>
            <a:r>
              <a:rPr lang="pt-BR" dirty="0" smtClean="0"/>
              <a:t> </a:t>
            </a:r>
            <a:r>
              <a:rPr lang="pt-BR" dirty="0" err="1" smtClean="0"/>
              <a:t>Cir</a:t>
            </a:r>
            <a:r>
              <a:rPr lang="pt-BR" dirty="0" smtClean="0"/>
              <a:t> 2017; 44(6): 567-573</a:t>
            </a:r>
            <a:r>
              <a:rPr lang="pt-BR" dirty="0" smtClean="0">
                <a:solidFill>
                  <a:prstClr val="black"/>
                </a:solidFill>
                <a:latin typeface="Franklin Gothic Book"/>
              </a:rPr>
              <a:t>                                                     </a:t>
            </a:r>
            <a:endParaRPr lang="pt-BR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13415" y="692696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 smtClean="0"/>
              <a:t>BIOESTATÍSTICA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1239373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Os dados foram analisados com o programa Estatística para Ciências Sociais programa versão 20.0 (SPSS Inc., Chicago, IL, EUA, 2008) para Windows. </a:t>
            </a:r>
          </a:p>
          <a:p>
            <a:pPr algn="just"/>
            <a:r>
              <a:rPr lang="pt-BR" dirty="0" smtClean="0"/>
              <a:t>O estudo da distribuição de dados de variáveis contínuas foi realizado utilizando o teste de </a:t>
            </a:r>
            <a:r>
              <a:rPr lang="pt-BR" dirty="0" err="1" smtClean="0"/>
              <a:t>Kolmogorov-Smirnov</a:t>
            </a:r>
            <a:r>
              <a:rPr lang="pt-BR" dirty="0" smtClean="0"/>
              <a:t>. 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estatística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84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Para a análise bivariada de variáveis categóricas, utilizamos o teste </a:t>
            </a:r>
            <a:r>
              <a:rPr lang="pt-BR" dirty="0" err="1" smtClean="0"/>
              <a:t>Qui</a:t>
            </a:r>
            <a:r>
              <a:rPr lang="pt-BR" dirty="0" smtClean="0"/>
              <a:t>-quadrado de Pearson ou o teste Exato de Fisher. </a:t>
            </a:r>
          </a:p>
          <a:p>
            <a:pPr algn="just"/>
            <a:r>
              <a:rPr lang="pt-BR" dirty="0" smtClean="0"/>
              <a:t>Para variáveis contínuas, ao comparar dois grupos independentes, o teste t-</a:t>
            </a:r>
            <a:r>
              <a:rPr lang="pt-BR" dirty="0" err="1" smtClean="0"/>
              <a:t>Student</a:t>
            </a:r>
            <a:r>
              <a:rPr lang="pt-BR" dirty="0" smtClean="0"/>
              <a:t> t ou o teste U de Mann-Whitney foram aplicados. </a:t>
            </a:r>
          </a:p>
          <a:p>
            <a:pPr algn="just"/>
            <a:r>
              <a:rPr lang="pt-BR" dirty="0" smtClean="0"/>
              <a:t>O nível de significância foi definido em P&lt;0,05.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estatística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588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Cem pacientes  incluídos inicialmente no estudo. </a:t>
            </a:r>
          </a:p>
          <a:p>
            <a:pPr algn="just"/>
            <a:r>
              <a:rPr lang="pt-BR" dirty="0" smtClean="0"/>
              <a:t>Excluídos: nove pacientes - quatro com tumores </a:t>
            </a:r>
            <a:r>
              <a:rPr lang="pt-BR" dirty="0" err="1" smtClean="0"/>
              <a:t>irressecáveis</a:t>
            </a:r>
            <a:r>
              <a:rPr lang="pt-BR" dirty="0" smtClean="0"/>
              <a:t> e cinco em que foi necessária a ressecção concomitante de outros órgãos. </a:t>
            </a:r>
          </a:p>
          <a:p>
            <a:pPr algn="just"/>
            <a:r>
              <a:rPr lang="pt-BR" dirty="0" smtClean="0"/>
              <a:t>Grupo de intervenção (simbióticos): 49 pacientes </a:t>
            </a:r>
          </a:p>
          <a:p>
            <a:pPr algn="just"/>
            <a:r>
              <a:rPr lang="pt-BR" dirty="0" smtClean="0"/>
              <a:t>Grupo controle (placebo): 42 pacientes. </a:t>
            </a:r>
          </a:p>
          <a:p>
            <a:pPr algn="just"/>
            <a:r>
              <a:rPr lang="pt-BR" dirty="0" smtClean="0"/>
              <a:t>Grupos semelhantes, não mostrando diferenças estatísticas nas características demográficas e clínicas 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920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6632"/>
            <a:ext cx="9423223" cy="6408712"/>
          </a:xfrm>
          <a:prstGeom prst="rect">
            <a:avLst/>
          </a:prstGeom>
        </p:spPr>
      </p:pic>
      <p:sp>
        <p:nvSpPr>
          <p:cNvPr id="2" name="Elipse 1"/>
          <p:cNvSpPr/>
          <p:nvPr/>
        </p:nvSpPr>
        <p:spPr>
          <a:xfrm>
            <a:off x="2555776" y="404664"/>
            <a:ext cx="504056" cy="216024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4283968" y="404664"/>
            <a:ext cx="504056" cy="216024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84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Um paciente no grupo de simbióticos apresentou infecção de ferida operatória, e nove casos foram diagnosticados no grupo controle (p=0,002)</a:t>
            </a:r>
          </a:p>
          <a:p>
            <a:pPr algn="just"/>
            <a:r>
              <a:rPr lang="pt-BR" dirty="0" smtClean="0"/>
              <a:t>Três casos de abscesso intra-abdominal e quatro casos de pneumonia foram diagnosticados no grupo controle, nenhum caso foi diagnosticado no grupo de simbióticos (p=0,001)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170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Incidência de complicações pós-operatórias não infecciosas, como náuseas, vômitos, distensão abdominal, íleo, diarreia ou constipação não foi diferente entre os grupos de estudo (p=0,161). 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02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Tempo médio de hospitalização para os pacientes no grupo de casos foi de </a:t>
            </a:r>
            <a:r>
              <a:rPr lang="pt-BR" b="1" dirty="0"/>
              <a:t>11,2 </a:t>
            </a:r>
            <a:r>
              <a:rPr lang="pt-BR" b="1" dirty="0" smtClean="0"/>
              <a:t>dias.</a:t>
            </a:r>
          </a:p>
          <a:p>
            <a:pPr algn="just"/>
            <a:r>
              <a:rPr lang="pt-BR" dirty="0" smtClean="0"/>
              <a:t>A </a:t>
            </a:r>
            <a:r>
              <a:rPr lang="pt-BR" dirty="0"/>
              <a:t>média para os pacientes no grupo controle foi de </a:t>
            </a:r>
            <a:r>
              <a:rPr lang="pt-BR" b="1" dirty="0"/>
              <a:t>12,69 dias</a:t>
            </a:r>
            <a:r>
              <a:rPr lang="pt-BR" dirty="0"/>
              <a:t>, sem significância estatística. </a:t>
            </a:r>
          </a:p>
          <a:p>
            <a:pPr algn="just"/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Não foram observadas diferenças significativas entre os grupos quanto às taxas de mortalidade e </a:t>
            </a:r>
            <a:r>
              <a:rPr lang="pt-BR" dirty="0" err="1"/>
              <a:t>re-hospitalização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7613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Administração </a:t>
            </a:r>
            <a:r>
              <a:rPr lang="pt-BR" dirty="0" err="1"/>
              <a:t>perioperatória</a:t>
            </a:r>
            <a:r>
              <a:rPr lang="pt-BR" dirty="0"/>
              <a:t> de simbióticos em pacientes submetidos à cirurgia eletiva para câncer </a:t>
            </a:r>
            <a:r>
              <a:rPr lang="pt-BR" dirty="0" err="1"/>
              <a:t>colorretal</a:t>
            </a:r>
            <a:r>
              <a:rPr lang="pt-BR" dirty="0"/>
              <a:t> reduziu significativamente as taxas de infecção pós-operatória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 Os resultados sugerem </a:t>
            </a:r>
            <a:r>
              <a:rPr lang="pt-BR" dirty="0"/>
              <a:t>que a ingestão oral pré-operatória e pós-operatória de simbióticos possa representar uma estratégia promissora para prevenir infecções cirúrgicas em pacientes com câncer </a:t>
            </a:r>
            <a:r>
              <a:rPr lang="pt-BR" dirty="0" err="1"/>
              <a:t>colorretal</a:t>
            </a:r>
            <a:r>
              <a:rPr lang="pt-BR" dirty="0"/>
              <a:t>. </a:t>
            </a:r>
            <a:endParaRPr lang="pt-BR" dirty="0" smtClean="0"/>
          </a:p>
          <a:p>
            <a:pPr algn="just"/>
            <a:r>
              <a:rPr lang="pt-BR" dirty="0" smtClean="0"/>
              <a:t>Estudos </a:t>
            </a:r>
            <a:r>
              <a:rPr lang="pt-BR" dirty="0"/>
              <a:t>adicionais são necessários para confirmar o papel desses </a:t>
            </a:r>
            <a:r>
              <a:rPr lang="pt-BR" dirty="0" err="1"/>
              <a:t>microorganismos</a:t>
            </a:r>
            <a:r>
              <a:rPr lang="pt-BR" dirty="0"/>
              <a:t> na cirurgia </a:t>
            </a:r>
            <a:r>
              <a:rPr lang="pt-BR" dirty="0" err="1"/>
              <a:t>colorretal</a:t>
            </a:r>
            <a:r>
              <a:rPr lang="pt-BR" dirty="0"/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1032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1600" dirty="0"/>
              <a:t>Fusco </a:t>
            </a:r>
            <a:r>
              <a:rPr lang="pt-BR" sz="1600" dirty="0" err="1"/>
              <a:t>Sde</a:t>
            </a:r>
            <a:r>
              <a:rPr lang="pt-BR" sz="1600" dirty="0"/>
              <a:t> FB, </a:t>
            </a:r>
            <a:r>
              <a:rPr lang="pt-BR" sz="1600" dirty="0" err="1"/>
              <a:t>Massarico</a:t>
            </a:r>
            <a:r>
              <a:rPr lang="pt-BR" sz="1600" dirty="0"/>
              <a:t> NM, Alves MV, Fortaleza CM, Pavan EC, Palhares </a:t>
            </a:r>
            <a:r>
              <a:rPr lang="pt-BR" sz="1600" dirty="0" err="1"/>
              <a:t>Vde</a:t>
            </a:r>
            <a:r>
              <a:rPr lang="pt-BR" sz="1600" dirty="0"/>
              <a:t> C, et al. [</a:t>
            </a:r>
            <a:r>
              <a:rPr lang="pt-BR" sz="1600" dirty="0" err="1"/>
              <a:t>Surgical</a:t>
            </a:r>
            <a:r>
              <a:rPr lang="pt-BR" sz="1600" dirty="0"/>
              <a:t> site </a:t>
            </a:r>
            <a:r>
              <a:rPr lang="pt-BR" sz="1600" dirty="0" err="1"/>
              <a:t>infection</a:t>
            </a:r>
            <a:r>
              <a:rPr lang="pt-BR" sz="1600" dirty="0"/>
              <a:t> </a:t>
            </a:r>
            <a:r>
              <a:rPr lang="pt-BR" sz="1600" dirty="0" err="1"/>
              <a:t>and</a:t>
            </a:r>
            <a:r>
              <a:rPr lang="pt-BR" sz="1600" dirty="0"/>
              <a:t> its </a:t>
            </a:r>
            <a:r>
              <a:rPr lang="pt-BR" sz="1600" dirty="0" err="1"/>
              <a:t>risk</a:t>
            </a:r>
            <a:r>
              <a:rPr lang="pt-BR" sz="1600" dirty="0"/>
              <a:t> </a:t>
            </a:r>
            <a:r>
              <a:rPr lang="pt-BR" sz="1600" dirty="0" err="1"/>
              <a:t>factors</a:t>
            </a:r>
            <a:r>
              <a:rPr lang="pt-BR" sz="1600" dirty="0"/>
              <a:t> in </a:t>
            </a:r>
            <a:r>
              <a:rPr lang="pt-BR" sz="1600" dirty="0" err="1"/>
              <a:t>colon</a:t>
            </a:r>
            <a:r>
              <a:rPr lang="pt-BR" sz="1600" dirty="0"/>
              <a:t> </a:t>
            </a:r>
            <a:r>
              <a:rPr lang="pt-BR" sz="1600" dirty="0" err="1"/>
              <a:t>surgeries</a:t>
            </a:r>
            <a:r>
              <a:rPr lang="pt-BR" sz="1600" dirty="0"/>
              <a:t>]. </a:t>
            </a:r>
            <a:r>
              <a:rPr lang="pt-BR" sz="1600" dirty="0" err="1"/>
              <a:t>Rev</a:t>
            </a:r>
            <a:r>
              <a:rPr lang="pt-BR" sz="1600" dirty="0"/>
              <a:t> </a:t>
            </a:r>
            <a:r>
              <a:rPr lang="pt-BR" sz="1600" dirty="0" err="1"/>
              <a:t>Esc</a:t>
            </a:r>
            <a:r>
              <a:rPr lang="pt-BR" sz="1600" dirty="0"/>
              <a:t> </a:t>
            </a:r>
            <a:r>
              <a:rPr lang="pt-BR" sz="1600" dirty="0" err="1"/>
              <a:t>Enferm</a:t>
            </a:r>
            <a:r>
              <a:rPr lang="pt-BR" sz="1600" dirty="0"/>
              <a:t> USP. 2016;50(1):43-9. </a:t>
            </a:r>
            <a:r>
              <a:rPr lang="pt-BR" sz="1600" dirty="0" err="1" smtClean="0"/>
              <a:t>Portuguese</a:t>
            </a:r>
            <a:r>
              <a:rPr lang="pt-BR" sz="1600" dirty="0" smtClean="0"/>
              <a:t>.</a:t>
            </a:r>
          </a:p>
          <a:p>
            <a:pPr algn="just"/>
            <a:r>
              <a:rPr lang="pt-BR" sz="1600" dirty="0" err="1"/>
              <a:t>Rayes</a:t>
            </a:r>
            <a:r>
              <a:rPr lang="pt-BR" sz="1600" dirty="0"/>
              <a:t> N, </a:t>
            </a:r>
            <a:r>
              <a:rPr lang="pt-BR" sz="1600" dirty="0" err="1"/>
              <a:t>Seehofer</a:t>
            </a:r>
            <a:r>
              <a:rPr lang="pt-BR" sz="1600" dirty="0"/>
              <a:t> D, Hansen S, </a:t>
            </a:r>
            <a:r>
              <a:rPr lang="pt-BR" sz="1600" dirty="0" err="1"/>
              <a:t>Boucsein</a:t>
            </a:r>
            <a:r>
              <a:rPr lang="pt-BR" sz="1600" dirty="0"/>
              <a:t> K, Müller AR, </a:t>
            </a:r>
            <a:r>
              <a:rPr lang="pt-BR" sz="1600" dirty="0" err="1"/>
              <a:t>Serke</a:t>
            </a:r>
            <a:r>
              <a:rPr lang="pt-BR" sz="1600" dirty="0"/>
              <a:t> S, et al. </a:t>
            </a:r>
            <a:r>
              <a:rPr lang="pt-BR" sz="1600" dirty="0" err="1"/>
              <a:t>Early</a:t>
            </a:r>
            <a:r>
              <a:rPr lang="pt-BR" sz="1600" dirty="0"/>
              <a:t> enteral </a:t>
            </a:r>
            <a:r>
              <a:rPr lang="pt-BR" sz="1600" dirty="0" err="1"/>
              <a:t>supply</a:t>
            </a:r>
            <a:r>
              <a:rPr lang="pt-BR" sz="1600" dirty="0"/>
              <a:t> </a:t>
            </a:r>
            <a:r>
              <a:rPr lang="pt-BR" sz="1600" dirty="0" err="1"/>
              <a:t>of</a:t>
            </a:r>
            <a:r>
              <a:rPr lang="pt-BR" sz="1600" dirty="0"/>
              <a:t> </a:t>
            </a:r>
            <a:r>
              <a:rPr lang="pt-BR" sz="1600" dirty="0" err="1"/>
              <a:t>lactobacillus</a:t>
            </a:r>
            <a:r>
              <a:rPr lang="pt-BR" sz="1600" dirty="0"/>
              <a:t> </a:t>
            </a:r>
            <a:r>
              <a:rPr lang="pt-BR" sz="1600" dirty="0" err="1"/>
              <a:t>and</a:t>
            </a:r>
            <a:r>
              <a:rPr lang="pt-BR" sz="1600" dirty="0"/>
              <a:t> </a:t>
            </a:r>
            <a:r>
              <a:rPr lang="pt-BR" sz="1600" dirty="0" err="1"/>
              <a:t>fiber</a:t>
            </a:r>
            <a:r>
              <a:rPr lang="pt-BR" sz="1600" dirty="0"/>
              <a:t> versus </a:t>
            </a:r>
            <a:r>
              <a:rPr lang="pt-BR" sz="1600" dirty="0" err="1"/>
              <a:t>selective</a:t>
            </a:r>
            <a:r>
              <a:rPr lang="pt-BR" sz="1600" dirty="0"/>
              <a:t> </a:t>
            </a:r>
            <a:r>
              <a:rPr lang="pt-BR" sz="1600" dirty="0" err="1"/>
              <a:t>bowel</a:t>
            </a:r>
            <a:r>
              <a:rPr lang="pt-BR" sz="1600" dirty="0"/>
              <a:t> </a:t>
            </a:r>
            <a:r>
              <a:rPr lang="pt-BR" sz="1600" dirty="0" err="1"/>
              <a:t>decontamination</a:t>
            </a:r>
            <a:r>
              <a:rPr lang="pt-BR" sz="1600" dirty="0"/>
              <a:t>: a </a:t>
            </a:r>
            <a:r>
              <a:rPr lang="pt-BR" sz="1600" dirty="0" err="1"/>
              <a:t>controlled</a:t>
            </a:r>
            <a:r>
              <a:rPr lang="pt-BR" sz="1600" dirty="0"/>
              <a:t> </a:t>
            </a:r>
            <a:r>
              <a:rPr lang="pt-BR" sz="1600" dirty="0" err="1"/>
              <a:t>trial</a:t>
            </a:r>
            <a:r>
              <a:rPr lang="pt-BR" sz="1600" dirty="0"/>
              <a:t> in </a:t>
            </a:r>
            <a:r>
              <a:rPr lang="pt-BR" sz="1600" dirty="0" err="1"/>
              <a:t>liver</a:t>
            </a:r>
            <a:r>
              <a:rPr lang="pt-BR" sz="1600" dirty="0"/>
              <a:t> </a:t>
            </a:r>
            <a:r>
              <a:rPr lang="pt-BR" sz="1600" dirty="0" err="1"/>
              <a:t>transplant</a:t>
            </a:r>
            <a:r>
              <a:rPr lang="pt-BR" sz="1600" dirty="0"/>
              <a:t> </a:t>
            </a:r>
            <a:r>
              <a:rPr lang="pt-BR" sz="1600" dirty="0" err="1"/>
              <a:t>recipients</a:t>
            </a:r>
            <a:r>
              <a:rPr lang="pt-BR" sz="1600" dirty="0"/>
              <a:t>. </a:t>
            </a:r>
            <a:r>
              <a:rPr lang="pt-BR" sz="1600" dirty="0" err="1"/>
              <a:t>Transplantation</a:t>
            </a:r>
            <a:r>
              <a:rPr lang="pt-BR" sz="1600" dirty="0"/>
              <a:t>. 2002;274(1):</a:t>
            </a:r>
            <a:r>
              <a:rPr lang="pt-BR" sz="1600" dirty="0" smtClean="0"/>
              <a:t>123-7.</a:t>
            </a:r>
            <a:endParaRPr lang="pt-BR" sz="1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0537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Alta incidência de complicações infecciosas pós-operatórias  apesar dos avanços na cirurgia </a:t>
            </a:r>
            <a:r>
              <a:rPr lang="pt-BR" dirty="0" err="1" smtClean="0"/>
              <a:t>colorretal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A infecção de sítio cirúrgico é comum. Taxas de incidência varia de 5% a 26% </a:t>
            </a:r>
            <a:r>
              <a:rPr lang="pt-BR" sz="1900" dirty="0" smtClean="0"/>
              <a:t>(FUSCO, 2016). </a:t>
            </a:r>
            <a:endParaRPr lang="pt-BR" dirty="0" smtClean="0"/>
          </a:p>
          <a:p>
            <a:pPr algn="just"/>
            <a:r>
              <a:rPr lang="pt-BR" dirty="0" smtClean="0"/>
              <a:t>Esse efeitos resultam em: desequilíbrios da microflora e interrupção da barreira intestinal. </a:t>
            </a:r>
          </a:p>
          <a:p>
            <a:pPr algn="just"/>
            <a:r>
              <a:rPr lang="pt-BR" dirty="0" smtClean="0"/>
              <a:t>Estudos de diferentes procedimentos gastrointestinais, sugerem que o uso de simbióticos possa representar uma abordagem promissora para prevenção de infecções pós-operatórias </a:t>
            </a:r>
            <a:r>
              <a:rPr lang="pt-BR" sz="1900" dirty="0" smtClean="0"/>
              <a:t>(RAYES, 2002)</a:t>
            </a:r>
            <a:r>
              <a:rPr lang="pt-BR" dirty="0" smtClean="0"/>
              <a:t>. 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182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Avaliar o efeito da administração </a:t>
            </a:r>
            <a:r>
              <a:rPr lang="pt-BR" dirty="0" err="1" smtClean="0"/>
              <a:t>perioperatória</a:t>
            </a:r>
            <a:r>
              <a:rPr lang="pt-BR" dirty="0" smtClean="0"/>
              <a:t> de simbióticos na incidência de infecção pós-operatória em pacientes submetidos à ressecção cirúrgica potencialmente curativa de câncer </a:t>
            </a:r>
            <a:r>
              <a:rPr lang="pt-BR" dirty="0" err="1" smtClean="0"/>
              <a:t>colorretal</a:t>
            </a:r>
            <a:r>
              <a:rPr lang="pt-BR" dirty="0" smtClean="0"/>
              <a:t>. 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3861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Ensaio clínico randomizado duplo cego controlado por placebo.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O estudo foi conduzido pelo Serviço de </a:t>
            </a:r>
            <a:r>
              <a:rPr lang="pt-BR" dirty="0" err="1" smtClean="0"/>
              <a:t>Coloproctologia</a:t>
            </a:r>
            <a:r>
              <a:rPr lang="pt-BR" dirty="0" smtClean="0"/>
              <a:t> do Hospital de Clínicas de Porto Alegre, entre junho de 2013 e abril de 2015.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367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b="1" dirty="0" smtClean="0"/>
              <a:t>Critério de inclusão: </a:t>
            </a:r>
            <a:r>
              <a:rPr lang="pt-BR" sz="2000" dirty="0" smtClean="0"/>
              <a:t>pacientes com </a:t>
            </a:r>
            <a:r>
              <a:rPr lang="pt-BR" sz="2000" dirty="0" err="1" smtClean="0"/>
              <a:t>adenocarcinoma</a:t>
            </a:r>
            <a:r>
              <a:rPr lang="pt-BR" sz="2000" dirty="0" smtClean="0"/>
              <a:t> </a:t>
            </a:r>
            <a:r>
              <a:rPr lang="pt-BR" sz="2000" dirty="0" err="1" smtClean="0"/>
              <a:t>colorretal</a:t>
            </a:r>
            <a:r>
              <a:rPr lang="pt-BR" sz="2000" dirty="0" smtClean="0"/>
              <a:t> </a:t>
            </a:r>
            <a:r>
              <a:rPr lang="pt-BR" sz="2000" dirty="0" err="1" smtClean="0"/>
              <a:t>histologicamente</a:t>
            </a:r>
            <a:r>
              <a:rPr lang="pt-BR" sz="2000" dirty="0" smtClean="0"/>
              <a:t> comprovado com indicação de ressecção </a:t>
            </a:r>
            <a:r>
              <a:rPr lang="pt-BR" sz="2000" dirty="0" err="1" smtClean="0"/>
              <a:t>colorretal</a:t>
            </a:r>
            <a:r>
              <a:rPr lang="pt-BR" sz="2000" dirty="0" smtClean="0"/>
              <a:t> eletiva e potencialmente curativa.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r>
              <a:rPr lang="pt-BR" sz="2000" b="1" dirty="0" smtClean="0"/>
              <a:t>Critérios de exclusão: </a:t>
            </a:r>
            <a:r>
              <a:rPr lang="pt-BR" sz="2000" dirty="0" smtClean="0"/>
              <a:t>gravidez, dificuldades do paciente em relação à compreensão adequada do estudo, tratamento neoadjuvante (quimioterapia e radioterapia), uso prévio de produtos com função </a:t>
            </a:r>
            <a:r>
              <a:rPr lang="pt-BR" sz="2000" dirty="0" err="1" smtClean="0"/>
              <a:t>prebiótica</a:t>
            </a:r>
            <a:r>
              <a:rPr lang="pt-BR" sz="2000" dirty="0" smtClean="0"/>
              <a:t>, </a:t>
            </a:r>
            <a:r>
              <a:rPr lang="pt-BR" sz="2000" dirty="0" err="1" smtClean="0"/>
              <a:t>probiótica</a:t>
            </a:r>
            <a:r>
              <a:rPr lang="pt-BR" sz="2000" dirty="0" smtClean="0"/>
              <a:t> e/ou simbiótica ou módulo de fibra, e recusa de participação.</a:t>
            </a:r>
            <a:endParaRPr lang="pt-BR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9831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pacientes com tumores que foram considerados não ressecáveis durante a cirurgia e aqueles que tiveram outros órgãos ressecados concomitantemente (útero, bexiga, fígado, baço) também foram excluídos da análise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755576" y="5889985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O presente estudo foi realizado após </a:t>
            </a:r>
            <a:r>
              <a:rPr lang="pt-BR" sz="1600" dirty="0" smtClean="0"/>
              <a:t>aprovação </a:t>
            </a:r>
            <a:r>
              <a:rPr lang="pt-BR" sz="1600" dirty="0"/>
              <a:t>pelo Comitê de Ético do Hospital de Clínicas de Porto Alegre </a:t>
            </a:r>
          </a:p>
        </p:txBody>
      </p:sp>
    </p:spTree>
    <p:extLst>
      <p:ext uri="{BB962C8B-B14F-4D97-AF65-F5344CB8AC3E}">
        <p14:creationId xmlns:p14="http://schemas.microsoft.com/office/powerpoint/2010/main" val="277915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276872"/>
            <a:ext cx="7745505" cy="3877815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Os pacientes foram alocados aleatoriamente no grupo de intervenção (simbióticos) ou no grupo controle (placebo).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Ambos receberam dois sachês duas vezes ao dia contendo a substância ativa (grupo de intervenção) ou placebo (grupo controle) por cinco dias antes do procedimento cirúrgico e por 14 dias após a cirurgia.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Grupos de estudo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0687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A </a:t>
            </a:r>
            <a:r>
              <a:rPr lang="pt-BR" dirty="0"/>
              <a:t>infecção pós-operatória foi definida </a:t>
            </a:r>
            <a:r>
              <a:rPr lang="pt-BR" dirty="0" smtClean="0"/>
              <a:t>como:</a:t>
            </a:r>
          </a:p>
          <a:p>
            <a:r>
              <a:rPr lang="pt-BR" dirty="0" smtClean="0"/>
              <a:t>Infecção </a:t>
            </a:r>
            <a:r>
              <a:rPr lang="pt-BR" dirty="0"/>
              <a:t>ocorrida dentro de 30 dias da cirurgia. 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As infecções </a:t>
            </a:r>
            <a:r>
              <a:rPr lang="pt-BR" dirty="0"/>
              <a:t>foram classificadas </a:t>
            </a:r>
            <a:r>
              <a:rPr lang="pt-BR" dirty="0" smtClean="0"/>
              <a:t>como:</a:t>
            </a:r>
          </a:p>
          <a:p>
            <a:pPr algn="just"/>
            <a:r>
              <a:rPr lang="pt-BR" dirty="0" smtClean="0"/>
              <a:t>ISC </a:t>
            </a:r>
            <a:r>
              <a:rPr lang="pt-BR" dirty="0" err="1"/>
              <a:t>incisional</a:t>
            </a:r>
            <a:r>
              <a:rPr lang="pt-BR" dirty="0"/>
              <a:t> (na ferida cirúrgica) </a:t>
            </a:r>
          </a:p>
          <a:p>
            <a:pPr algn="just"/>
            <a:r>
              <a:rPr lang="pt-BR" dirty="0" smtClean="0"/>
              <a:t>ISC </a:t>
            </a:r>
            <a:r>
              <a:rPr lang="pt-BR" dirty="0"/>
              <a:t>de órgão/espaço (no local em que a cirurgia foi </a:t>
            </a:r>
            <a:r>
              <a:rPr lang="pt-BR" dirty="0" smtClean="0"/>
              <a:t>realizada)</a:t>
            </a:r>
          </a:p>
          <a:p>
            <a:pPr algn="just"/>
            <a:r>
              <a:rPr lang="pt-BR" dirty="0"/>
              <a:t>I</a:t>
            </a:r>
            <a:r>
              <a:rPr lang="pt-BR" dirty="0" smtClean="0"/>
              <a:t>nfecção </a:t>
            </a:r>
            <a:r>
              <a:rPr lang="pt-BR" dirty="0"/>
              <a:t>em local distante (infecção do trato urinário, pneumonia).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Variáveis clínicas </a:t>
            </a:r>
          </a:p>
        </p:txBody>
      </p:sp>
    </p:spTree>
    <p:extLst>
      <p:ext uri="{BB962C8B-B14F-4D97-AF65-F5344CB8AC3E}">
        <p14:creationId xmlns:p14="http://schemas.microsoft.com/office/powerpoint/2010/main" val="2516114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 tamanho da amostra baseou-se em um estudo anterior que encontrou uma redução nas taxas de infecção de 40% para 12,5% após a administração de simbióticos</a:t>
            </a:r>
          </a:p>
          <a:p>
            <a:pPr algn="just"/>
            <a:r>
              <a:rPr lang="pt-BR" dirty="0" smtClean="0"/>
              <a:t>Para um poder estatístico de 80% e uma taxa de perda de amostragem esperada de 10%, o tamanho da amostra seria de 90 pacientes. </a:t>
            </a:r>
          </a:p>
          <a:p>
            <a:pPr algn="just"/>
            <a:r>
              <a:rPr lang="pt-BR" dirty="0" smtClean="0"/>
              <a:t>Os cálculos de tamanho de amostra foram feitos no software COMPARE2 1.72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estatística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5344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a Dura">
  <a:themeElements>
    <a:clrScheme name="Capa Dura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73</TotalTime>
  <Words>913</Words>
  <Application>Microsoft Office PowerPoint</Application>
  <PresentationFormat>Apresentação na tela (4:3)</PresentationFormat>
  <Paragraphs>71</Paragraphs>
  <Slides>18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Book Antiqua</vt:lpstr>
      <vt:lpstr>Calibri</vt:lpstr>
      <vt:lpstr>Franklin Gothic Book</vt:lpstr>
      <vt:lpstr>Wingdings</vt:lpstr>
      <vt:lpstr>Capa Dura</vt:lpstr>
      <vt:lpstr>Apresentação do PowerPoint</vt:lpstr>
      <vt:lpstr>Introdução</vt:lpstr>
      <vt:lpstr>Objetivo</vt:lpstr>
      <vt:lpstr>Métodos</vt:lpstr>
      <vt:lpstr>Métodos</vt:lpstr>
      <vt:lpstr>Métodos</vt:lpstr>
      <vt:lpstr>Grupos de estudo</vt:lpstr>
      <vt:lpstr>Variáveis clínicas </vt:lpstr>
      <vt:lpstr>Análise estatística</vt:lpstr>
      <vt:lpstr>Análise estatística</vt:lpstr>
      <vt:lpstr>Análise estatística</vt:lpstr>
      <vt:lpstr>Resultados</vt:lpstr>
      <vt:lpstr>Apresentação do PowerPoint</vt:lpstr>
      <vt:lpstr>Resultados</vt:lpstr>
      <vt:lpstr>Resultados</vt:lpstr>
      <vt:lpstr>Resultados</vt:lpstr>
      <vt:lpstr>Conclusão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Poliane</dc:creator>
  <cp:lastModifiedBy>Polyane VirgÃ­nia da Silva Pereira</cp:lastModifiedBy>
  <cp:revision>18</cp:revision>
  <dcterms:created xsi:type="dcterms:W3CDTF">2018-05-31T16:59:53Z</dcterms:created>
  <dcterms:modified xsi:type="dcterms:W3CDTF">2018-06-06T19:02:47Z</dcterms:modified>
</cp:coreProperties>
</file>