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2"/>
  </p:notesMasterIdLst>
  <p:sldIdLst>
    <p:sldId id="269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4" r:id="rId12"/>
    <p:sldId id="317" r:id="rId13"/>
    <p:sldId id="316" r:id="rId14"/>
    <p:sldId id="318" r:id="rId15"/>
    <p:sldId id="319" r:id="rId16"/>
    <p:sldId id="320" r:id="rId17"/>
    <p:sldId id="321" r:id="rId18"/>
    <p:sldId id="322" r:id="rId19"/>
    <p:sldId id="323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104" d="100"/>
          <a:sy n="104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5/20/2018 6:59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9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63688" y="692696"/>
            <a:ext cx="518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+mj-lt"/>
                <a:cs typeface="Arial" panose="020B0604020202020204" pitchFamily="34" charset="0"/>
              </a:rPr>
              <a:t>Universidade Federal de Minas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Gerais</a:t>
            </a:r>
          </a:p>
          <a:p>
            <a:pPr algn="ctr"/>
            <a:r>
              <a:rPr lang="pt-BR" sz="2000" dirty="0" smtClean="0">
                <a:latin typeface="+mj-lt"/>
                <a:cs typeface="Arial" panose="020B0604020202020204" pitchFamily="34" charset="0"/>
              </a:rPr>
              <a:t>Programa de Pós Graduação – Disciplina: Bioestatística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6" descr="http://www.clickborde.com.br/image/cache/data/produtos%20maira/UNI0135-650x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9866"/>
            <a:ext cx="1833546" cy="18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ossegodapampulha.com.br/wp-content/uploads/2012/05/UF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866"/>
            <a:ext cx="1766421" cy="1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04048" y="566124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 smtClean="0">
                <a:latin typeface="+mj-lt"/>
                <a:cs typeface="Arial" panose="020B0604020202020204" pitchFamily="34" charset="0"/>
              </a:rPr>
              <a:t>Isabella </a:t>
            </a:r>
            <a:r>
              <a:rPr lang="pt-BR" i="1" dirty="0" smtClean="0">
                <a:latin typeface="+mj-lt"/>
                <a:cs typeface="Arial" panose="020B0604020202020204" pitchFamily="34" charset="0"/>
              </a:rPr>
              <a:t>M. M. Barros</a:t>
            </a:r>
          </a:p>
          <a:p>
            <a:pPr algn="r"/>
            <a:r>
              <a:rPr lang="pt-BR" i="1" dirty="0" smtClean="0">
                <a:latin typeface="+mj-lt"/>
                <a:cs typeface="Arial" panose="020B0604020202020204" pitchFamily="34" charset="0"/>
              </a:rPr>
              <a:t>Paola S. Barros </a:t>
            </a:r>
            <a:endParaRPr lang="pt-BR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275668"/>
            <a:ext cx="7312347" cy="29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30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5976" y="620688"/>
            <a:ext cx="4429898" cy="5472608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1000" y="1700808"/>
            <a:ext cx="4114800" cy="4007251"/>
          </a:xfrm>
        </p:spPr>
        <p:txBody>
          <a:bodyPr/>
          <a:lstStyle/>
          <a:p>
            <a:r>
              <a:rPr lang="pt-BR" dirty="0"/>
              <a:t>Presença de placas coronarianas em 55,8% dos </a:t>
            </a:r>
            <a:r>
              <a:rPr lang="pt-BR" dirty="0" smtClean="0"/>
              <a:t>pacientes; </a:t>
            </a:r>
          </a:p>
          <a:p>
            <a:endParaRPr lang="pt-BR" dirty="0"/>
          </a:p>
          <a:p>
            <a:r>
              <a:rPr lang="pt-BR" dirty="0" smtClean="0"/>
              <a:t>Lesões &gt; 50%:</a:t>
            </a:r>
          </a:p>
          <a:p>
            <a:pPr>
              <a:buFontTx/>
              <a:buChar char="-"/>
            </a:pPr>
            <a:r>
              <a:rPr lang="pt-BR" dirty="0" smtClean="0"/>
              <a:t>CD: 7,7%</a:t>
            </a:r>
          </a:p>
          <a:p>
            <a:pPr>
              <a:buFontTx/>
              <a:buChar char="-"/>
            </a:pPr>
            <a:r>
              <a:rPr lang="pt-BR" dirty="0" err="1" smtClean="0"/>
              <a:t>Cx</a:t>
            </a:r>
            <a:r>
              <a:rPr lang="pt-BR" dirty="0" smtClean="0"/>
              <a:t>: 5,4%</a:t>
            </a:r>
          </a:p>
          <a:p>
            <a:pPr>
              <a:buFontTx/>
              <a:buChar char="-"/>
            </a:pPr>
            <a:r>
              <a:rPr lang="pt-BR" dirty="0" smtClean="0"/>
              <a:t>DA: 9,4% 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5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94830"/>
          </a:xfrm>
        </p:spPr>
        <p:txBody>
          <a:bodyPr/>
          <a:lstStyle/>
          <a:p>
            <a:r>
              <a:rPr lang="pt-BR" dirty="0" smtClean="0"/>
              <a:t>Seguimento médio de 15 meses (variação de 3 -43 meses). </a:t>
            </a:r>
          </a:p>
          <a:p>
            <a:r>
              <a:rPr lang="pt-BR" dirty="0" smtClean="0"/>
              <a:t>Total de eventos no período: 55</a:t>
            </a:r>
          </a:p>
          <a:p>
            <a:pPr>
              <a:buFontTx/>
              <a:buChar char="-"/>
            </a:pPr>
            <a:r>
              <a:rPr lang="pt-BR" dirty="0" smtClean="0"/>
              <a:t>IAM fatal: 3</a:t>
            </a:r>
          </a:p>
          <a:p>
            <a:pPr>
              <a:buFontTx/>
              <a:buChar char="-"/>
            </a:pPr>
            <a:r>
              <a:rPr lang="pt-BR" dirty="0" smtClean="0"/>
              <a:t>IAM não fatal: 5</a:t>
            </a:r>
          </a:p>
          <a:p>
            <a:pPr>
              <a:buFontTx/>
              <a:buChar char="-"/>
            </a:pPr>
            <a:r>
              <a:rPr lang="pt-BR" dirty="0" smtClean="0"/>
              <a:t>Angina instável com hospitalização: 15</a:t>
            </a:r>
          </a:p>
          <a:p>
            <a:pPr>
              <a:buFontTx/>
              <a:buChar char="-"/>
            </a:pPr>
            <a:r>
              <a:rPr lang="pt-BR" dirty="0" smtClean="0"/>
              <a:t>Revascularização: 32 (PTCA: 27 e CRVM: 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26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76692"/>
          </a:xfrm>
        </p:spPr>
        <p:txBody>
          <a:bodyPr/>
          <a:lstStyle/>
          <a:p>
            <a:r>
              <a:rPr lang="pt-BR" dirty="0" smtClean="0"/>
              <a:t>Análise </a:t>
            </a:r>
            <a:r>
              <a:rPr lang="pt-BR" dirty="0" err="1" smtClean="0"/>
              <a:t>univariada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6840760" cy="30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69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r>
              <a:rPr lang="pt-BR" dirty="0" smtClean="0"/>
              <a:t>Análise multivariada: apenas as variáveis significativas.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420888"/>
            <a:ext cx="6624736" cy="24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6825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089209"/>
            <a:ext cx="6408712" cy="49152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24128" y="383859"/>
            <a:ext cx="26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Sobrevida livre de eventos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99365"/>
          </a:xfrm>
        </p:spPr>
        <p:txBody>
          <a:bodyPr/>
          <a:lstStyle/>
          <a:p>
            <a:r>
              <a:rPr lang="pt-BR" dirty="0" smtClean="0"/>
              <a:t>Teste padrão ouro para diagnóstico de DAC: angiografia coronariana. </a:t>
            </a:r>
            <a:r>
              <a:rPr lang="pt-BR" dirty="0"/>
              <a:t>B</a:t>
            </a:r>
            <a:r>
              <a:rPr lang="pt-BR" dirty="0" smtClean="0"/>
              <a:t>aixa taxa de mortalidade (0,11%), entretanto com risco de complicações graves (1,7%). </a:t>
            </a:r>
          </a:p>
          <a:p>
            <a:endParaRPr lang="pt-BR" dirty="0"/>
          </a:p>
          <a:p>
            <a:r>
              <a:rPr lang="pt-BR" dirty="0" smtClean="0"/>
              <a:t>TCMD: sensibilidade – 94 a 99%; especificidade – 95 a 97%; VPP – 76 a 97%; VPN – 97 a 100%.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2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10493"/>
          </a:xfrm>
        </p:spPr>
        <p:txBody>
          <a:bodyPr/>
          <a:lstStyle/>
          <a:p>
            <a:r>
              <a:rPr lang="pt-BR" sz="2800" dirty="0" smtClean="0"/>
              <a:t>No presente estudo: 1 pacientes com TCMD sem evidências de aterosclerose apresentou desfecho clínico adverso (VPN: 98,2%). </a:t>
            </a:r>
          </a:p>
          <a:p>
            <a:endParaRPr lang="pt-BR" sz="2800" dirty="0" smtClean="0"/>
          </a:p>
          <a:p>
            <a:r>
              <a:rPr lang="pt-BR" sz="2800" dirty="0" smtClean="0"/>
              <a:t>Resultados similares foram encontrados em outros estudos. </a:t>
            </a:r>
          </a:p>
          <a:p>
            <a:endParaRPr lang="pt-BR" sz="2800" dirty="0"/>
          </a:p>
          <a:p>
            <a:r>
              <a:rPr lang="pt-BR" sz="2800" dirty="0"/>
              <a:t>Neste estudo, apoiamos a ideia de que a presença de qualquer placa, independentemente da gravidade da estenose, é capaz de predizer desfechos clínicos adversos. </a:t>
            </a:r>
          </a:p>
        </p:txBody>
      </p:sp>
    </p:spTree>
    <p:extLst>
      <p:ext uri="{BB962C8B-B14F-4D97-AF65-F5344CB8AC3E}">
        <p14:creationId xmlns:p14="http://schemas.microsoft.com/office/powerpoint/2010/main" val="279969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6118598"/>
          </a:xfrm>
        </p:spPr>
        <p:txBody>
          <a:bodyPr/>
          <a:lstStyle/>
          <a:p>
            <a:r>
              <a:rPr lang="pt-BR" sz="2800" dirty="0" smtClean="0"/>
              <a:t>TCMD x </a:t>
            </a:r>
            <a:r>
              <a:rPr lang="pt-BR" sz="2800" dirty="0"/>
              <a:t>angiografia </a:t>
            </a:r>
            <a:r>
              <a:rPr lang="pt-BR" sz="2800" dirty="0" smtClean="0"/>
              <a:t>coronariana (AC):</a:t>
            </a:r>
          </a:p>
          <a:p>
            <a:pPr marL="0" indent="0">
              <a:buNone/>
            </a:pPr>
            <a:r>
              <a:rPr lang="pt-BR" sz="2800" dirty="0"/>
              <a:t>- TCMD: identifica diretamente placas coronarianas e suas características; </a:t>
            </a:r>
          </a:p>
          <a:p>
            <a:pPr marL="0" indent="0">
              <a:buNone/>
            </a:pPr>
            <a:r>
              <a:rPr lang="pt-BR" sz="2800" dirty="0" smtClean="0"/>
              <a:t>- AC</a:t>
            </a:r>
            <a:r>
              <a:rPr lang="pt-BR" sz="2800" dirty="0"/>
              <a:t>: determina o contorno do lúmen dos vasos, e pode subestimar a lesão aterosclerótica e possíveis placas </a:t>
            </a:r>
            <a:r>
              <a:rPr lang="pt-BR" sz="2800" dirty="0" smtClean="0"/>
              <a:t>vulneráveis, também responsáveis pela SCA. 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 smtClean="0"/>
              <a:t>Limitações: baixa taxa de eventos, diversidade de indicações para a realização do exame, amostra pequena, tempo de seguimento;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18118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45586"/>
          </a:xfrm>
        </p:spPr>
        <p:txBody>
          <a:bodyPr/>
          <a:lstStyle/>
          <a:p>
            <a:r>
              <a:rPr lang="pt-BR" dirty="0"/>
              <a:t>A presença de aterosclerose demonstrada pela TCMD em pacientes com suspeita de DAC apresentou valor independente e incremental aos fatores de risco convencionais (diabetes, tabagismo e classe funcional pela NYHA) na predição de desfechos </a:t>
            </a:r>
            <a:r>
              <a:rPr lang="pt-BR" dirty="0" smtClean="0"/>
              <a:t>clínicos </a:t>
            </a:r>
            <a:r>
              <a:rPr lang="pt-BR" dirty="0"/>
              <a:t>adversos. A TCMD pode se mostrar útil na estratificação de risco desses pacientes.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55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99365"/>
          </a:xfrm>
        </p:spPr>
        <p:txBody>
          <a:bodyPr/>
          <a:lstStyle/>
          <a:p>
            <a:r>
              <a:rPr lang="pt-BR" dirty="0" smtClean="0"/>
              <a:t>A tomografia coronariana </a:t>
            </a:r>
            <a:r>
              <a:rPr lang="pt-BR" dirty="0" err="1" smtClean="0"/>
              <a:t>multidetectores</a:t>
            </a:r>
            <a:r>
              <a:rPr lang="pt-BR" dirty="0" smtClean="0"/>
              <a:t> (TCMD) representa método importante na avaliação das artérias coronárias com elevada acurácia no diagnóstico da DAC. </a:t>
            </a:r>
          </a:p>
          <a:p>
            <a:endParaRPr lang="pt-BR" dirty="0"/>
          </a:p>
          <a:p>
            <a:r>
              <a:rPr lang="pt-BR" dirty="0" smtClean="0"/>
              <a:t>Entretanto, ainda não foi validado o seu papel na predição de eventos adversos.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2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94556"/>
          </a:xfrm>
        </p:spPr>
        <p:txBody>
          <a:bodyPr/>
          <a:lstStyle/>
          <a:p>
            <a:r>
              <a:rPr lang="pt-BR" dirty="0" smtClean="0"/>
              <a:t>Métodos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81227"/>
          </a:xfrm>
        </p:spPr>
        <p:txBody>
          <a:bodyPr/>
          <a:lstStyle/>
          <a:p>
            <a:r>
              <a:rPr lang="pt-BR" dirty="0" smtClean="0"/>
              <a:t>Pacientes encaminhados para a realização de TCMD de </a:t>
            </a:r>
            <a:r>
              <a:rPr lang="pt-BR" dirty="0" err="1" smtClean="0"/>
              <a:t>jan</a:t>
            </a:r>
            <a:r>
              <a:rPr lang="pt-BR" dirty="0" smtClean="0"/>
              <a:t>/08 a dez/10 </a:t>
            </a:r>
            <a:r>
              <a:rPr lang="pt-BR" dirty="0" smtClean="0">
                <a:sym typeface="Wingdings" panose="05000000000000000000" pitchFamily="2" charset="2"/>
              </a:rPr>
              <a:t> alocados em uma coorte prospectiva. 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Indicações para a realização do exame:</a:t>
            </a:r>
          </a:p>
          <a:p>
            <a:pPr marL="514350" indent="-514350">
              <a:buAutoNum type="alphaLcParenR"/>
            </a:pPr>
            <a:r>
              <a:rPr lang="pt-BR" dirty="0" smtClean="0">
                <a:sym typeface="Wingdings" panose="05000000000000000000" pitchFamily="2" charset="2"/>
              </a:rPr>
              <a:t>avaliação de sintomas;</a:t>
            </a:r>
          </a:p>
          <a:p>
            <a:pPr marL="514350" indent="-514350">
              <a:buAutoNum type="alphaLcParenR"/>
            </a:pPr>
            <a:r>
              <a:rPr lang="pt-BR" dirty="0">
                <a:sym typeface="Wingdings" panose="05000000000000000000" pitchFamily="2" charset="2"/>
              </a:rPr>
              <a:t>s</a:t>
            </a:r>
            <a:r>
              <a:rPr lang="pt-BR" dirty="0" smtClean="0">
                <a:sym typeface="Wingdings" panose="05000000000000000000" pitchFamily="2" charset="2"/>
              </a:rPr>
              <a:t>inais de doença cardíaca (ECG de repouso anormal ou teste de estresse positivo);</a:t>
            </a:r>
          </a:p>
          <a:p>
            <a:pPr marL="514350" indent="-514350">
              <a:buAutoNum type="alphaLcParenR"/>
            </a:pPr>
            <a:r>
              <a:rPr lang="pt-BR" dirty="0" smtClean="0">
                <a:sym typeface="Wingdings" panose="05000000000000000000" pitchFamily="2" charset="2"/>
              </a:rPr>
              <a:t>Pacientes assintomáticos (2 ou + FR p/ DAC);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Métodos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99365"/>
          </a:xfrm>
        </p:spPr>
        <p:txBody>
          <a:bodyPr/>
          <a:lstStyle/>
          <a:p>
            <a:r>
              <a:rPr lang="pt-BR" dirty="0" smtClean="0"/>
              <a:t>Critérios de exclusão: DAC conhecida, SCA, arritmia cardíaca, alergia a contraste iodado e insuficiência renal. </a:t>
            </a:r>
          </a:p>
          <a:p>
            <a:endParaRPr lang="pt-BR" dirty="0"/>
          </a:p>
          <a:p>
            <a:r>
              <a:rPr lang="pt-BR" dirty="0" smtClean="0"/>
              <a:t>Consentimento informado e questionário sobre a presença de fatores de risco para todos os pacientes.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6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Métodos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27448"/>
          </a:xfrm>
        </p:spPr>
        <p:txBody>
          <a:bodyPr/>
          <a:lstStyle/>
          <a:p>
            <a:r>
              <a:rPr lang="pt-BR" dirty="0" smtClean="0"/>
              <a:t>Dados técnicos: tomógrafo de 64 canais (</a:t>
            </a:r>
            <a:r>
              <a:rPr lang="pt-BR" dirty="0" err="1" smtClean="0"/>
              <a:t>Aquilion</a:t>
            </a:r>
            <a:r>
              <a:rPr lang="pt-BR" dirty="0" smtClean="0"/>
              <a:t>, Toshiba®); uso de contraste (</a:t>
            </a:r>
            <a:r>
              <a:rPr lang="pt-BR" dirty="0" err="1" smtClean="0"/>
              <a:t>Iopamiron</a:t>
            </a:r>
            <a:r>
              <a:rPr lang="pt-BR" dirty="0" smtClean="0"/>
              <a:t> 350).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Placas ateroscleróticas: definidas como estruturas ≥ 1 mm² dentro e/ou adjacentes à luz da artéria coronária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medida do grau de estenose </a:t>
            </a:r>
            <a:r>
              <a:rPr lang="pt-BR" dirty="0" smtClean="0">
                <a:sym typeface="Wingdings" panose="05000000000000000000" pitchFamily="2" charset="2"/>
              </a:rPr>
              <a:t> lesão obstrutiva ou não (ponto de corte de 50% de obstrução).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7046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Métodos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185487"/>
          </a:xfrm>
        </p:spPr>
        <p:txBody>
          <a:bodyPr/>
          <a:lstStyle/>
          <a:p>
            <a:pPr marL="0" indent="0">
              <a:buNone/>
            </a:pPr>
            <a:r>
              <a:rPr lang="pt-BR" sz="3000" dirty="0" smtClean="0"/>
              <a:t>a) Normal: ausência de cálcio ou de placas nas artérias coronárias à TCDM.</a:t>
            </a:r>
          </a:p>
          <a:p>
            <a:pPr marL="0" indent="0">
              <a:buNone/>
            </a:pPr>
            <a:r>
              <a:rPr lang="pt-BR" sz="3000" dirty="0" smtClean="0"/>
              <a:t>b) Anormal: presença de qualquer placa coronariana. </a:t>
            </a:r>
          </a:p>
          <a:p>
            <a:pPr marL="0" indent="0">
              <a:buNone/>
            </a:pPr>
            <a:endParaRPr lang="pt-BR" sz="3000" dirty="0" smtClean="0"/>
          </a:p>
          <a:p>
            <a:r>
              <a:rPr lang="pt-BR" sz="3000" dirty="0" smtClean="0"/>
              <a:t>Desfechos clínicos: 1) morte de origem cardíaca; 2) infarto do miocárdio; 3) angina instável associada à hospitalização; ou 4) revascularização.  </a:t>
            </a:r>
          </a:p>
        </p:txBody>
      </p:sp>
    </p:spTree>
    <p:extLst>
      <p:ext uri="{BB962C8B-B14F-4D97-AF65-F5344CB8AC3E}">
        <p14:creationId xmlns:p14="http://schemas.microsoft.com/office/powerpoint/2010/main" val="3894636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Análise estatística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06068"/>
          </a:xfrm>
        </p:spPr>
        <p:txBody>
          <a:bodyPr/>
          <a:lstStyle/>
          <a:p>
            <a:r>
              <a:rPr lang="pt-BR" sz="2800" dirty="0" smtClean="0"/>
              <a:t>Variáveis categóricas expressas como números e porcentagens. Comparadas pelo teste do </a:t>
            </a:r>
            <a:r>
              <a:rPr lang="pt-BR" sz="2800" dirty="0" err="1" smtClean="0"/>
              <a:t>qui</a:t>
            </a:r>
            <a:r>
              <a:rPr lang="pt-BR" sz="2800" dirty="0" smtClean="0"/>
              <a:t>-quadrado. 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Variáveis contínuas expressas como médias e desvio padrão.  Comparadas pelo teste </a:t>
            </a:r>
            <a:r>
              <a:rPr lang="pt-BR" sz="2800" i="1" dirty="0" smtClean="0"/>
              <a:t>t</a:t>
            </a:r>
            <a:r>
              <a:rPr lang="pt-BR" sz="2800" dirty="0" smtClean="0"/>
              <a:t> de </a:t>
            </a:r>
            <a:r>
              <a:rPr lang="pt-BR" sz="2800" dirty="0" err="1" smtClean="0"/>
              <a:t>Student</a:t>
            </a:r>
            <a:r>
              <a:rPr lang="pt-BR" sz="2800" dirty="0" smtClean="0"/>
              <a:t>. </a:t>
            </a:r>
          </a:p>
          <a:p>
            <a:endParaRPr lang="pt-BR" sz="2800" dirty="0"/>
          </a:p>
          <a:p>
            <a:r>
              <a:rPr lang="pt-BR" sz="2800" dirty="0"/>
              <a:t>Modelo de regressão de Cox: </a:t>
            </a:r>
            <a:r>
              <a:rPr lang="pt-BR" sz="2800" dirty="0" smtClean="0"/>
              <a:t>utilizado </a:t>
            </a:r>
            <a:r>
              <a:rPr lang="pt-BR" sz="2800" dirty="0"/>
              <a:t>para se avaliar o valor das variáveis clínicas e da presença de placas à TCMD na predição de eventos cardíacos.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251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Análise estatística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24315"/>
          </a:xfrm>
        </p:spPr>
        <p:txBody>
          <a:bodyPr/>
          <a:lstStyle/>
          <a:p>
            <a:r>
              <a:rPr lang="pt-BR" sz="2800" dirty="0" smtClean="0"/>
              <a:t>Análise </a:t>
            </a:r>
            <a:r>
              <a:rPr lang="pt-BR" sz="2800" dirty="0" err="1" smtClean="0"/>
              <a:t>univariada</a:t>
            </a:r>
            <a:r>
              <a:rPr lang="pt-BR" sz="2800" dirty="0" smtClean="0"/>
              <a:t> (características </a:t>
            </a:r>
            <a:r>
              <a:rPr lang="pt-BR" sz="2800" dirty="0"/>
              <a:t>clínicas e variáveis pela </a:t>
            </a:r>
            <a:r>
              <a:rPr lang="pt-BR" sz="2800" dirty="0" smtClean="0"/>
              <a:t>TCMD): identificar </a:t>
            </a:r>
            <a:r>
              <a:rPr lang="pt-BR" sz="2800" dirty="0" err="1"/>
              <a:t>preditores</a:t>
            </a:r>
            <a:r>
              <a:rPr lang="pt-BR" sz="2800" dirty="0"/>
              <a:t> em </a:t>
            </a:r>
            <a:r>
              <a:rPr lang="pt-BR" sz="2800" dirty="0" smtClean="0"/>
              <a:t>potencial</a:t>
            </a:r>
            <a:r>
              <a:rPr lang="pt-BR" sz="2800" dirty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 a</a:t>
            </a:r>
            <a:r>
              <a:rPr lang="pt-BR" sz="2800" dirty="0" smtClean="0"/>
              <a:t>nálise multivariada. </a:t>
            </a:r>
          </a:p>
          <a:p>
            <a:r>
              <a:rPr lang="pt-BR" sz="2800" dirty="0" err="1" smtClean="0"/>
              <a:t>Hazard</a:t>
            </a:r>
            <a:r>
              <a:rPr lang="pt-BR" sz="2800" dirty="0" smtClean="0"/>
              <a:t> </a:t>
            </a:r>
            <a:r>
              <a:rPr lang="pt-BR" sz="2800" dirty="0" err="1"/>
              <a:t>ratio</a:t>
            </a:r>
            <a:r>
              <a:rPr lang="pt-BR" sz="2800" dirty="0"/>
              <a:t> foi calculado com </a:t>
            </a:r>
            <a:r>
              <a:rPr lang="pt-BR" sz="2800" dirty="0" smtClean="0"/>
              <a:t>IC de </a:t>
            </a:r>
            <a:r>
              <a:rPr lang="pt-BR" sz="2800" dirty="0"/>
              <a:t>95% como uma estimativa do risco associado a uma variável particular. </a:t>
            </a:r>
          </a:p>
          <a:p>
            <a:r>
              <a:rPr lang="pt-BR" sz="2800" dirty="0" smtClean="0"/>
              <a:t>O </a:t>
            </a:r>
            <a:r>
              <a:rPr lang="pt-BR" sz="2800" dirty="0"/>
              <a:t>valor incremental de cada variável no modelo foi testado usando a razão de verossimilhança, obtendo-se o </a:t>
            </a:r>
            <a:r>
              <a:rPr lang="pt-BR" sz="2800" dirty="0" err="1" smtClean="0"/>
              <a:t>qui</a:t>
            </a:r>
            <a:r>
              <a:rPr lang="pt-BR" sz="2800" dirty="0" smtClean="0"/>
              <a:t> quadrado </a:t>
            </a:r>
            <a:r>
              <a:rPr lang="pt-BR" sz="2800" dirty="0"/>
              <a:t>e comparando-se ao modelo anterior. </a:t>
            </a:r>
            <a:endParaRPr lang="pt-BR" sz="2800" dirty="0" smtClean="0"/>
          </a:p>
          <a:p>
            <a:r>
              <a:rPr lang="pt-BR" sz="2800" dirty="0" smtClean="0"/>
              <a:t>As </a:t>
            </a:r>
            <a:r>
              <a:rPr lang="pt-BR" sz="2800" dirty="0"/>
              <a:t>análises </a:t>
            </a:r>
            <a:r>
              <a:rPr lang="pt-BR" sz="2800" dirty="0" smtClean="0"/>
              <a:t>estatísticas: software SPSS e </a:t>
            </a:r>
            <a:r>
              <a:rPr lang="pt-BR" sz="2800" dirty="0"/>
              <a:t>p &lt; 0,05 foi considerado estatisticamente significativo.</a:t>
            </a:r>
          </a:p>
        </p:txBody>
      </p:sp>
    </p:spTree>
    <p:extLst>
      <p:ext uri="{BB962C8B-B14F-4D97-AF65-F5344CB8AC3E}">
        <p14:creationId xmlns:p14="http://schemas.microsoft.com/office/powerpoint/2010/main" val="355547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852935"/>
            <a:ext cx="6768752" cy="30243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758" y="1089130"/>
            <a:ext cx="843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/>
              <a:t>Indicações para os exames</a:t>
            </a:r>
            <a:r>
              <a:rPr lang="pt-BR" sz="2400" dirty="0" smtClean="0"/>
              <a:t>: avaliação de dor torácica (32,4%), resultado positivo do teste de estresse (33%); pacientes assintomáticos com 2 ou mais fatores de risco (27,2%), e outras causas (7,4%).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09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cinza-claro com barra azul)</Template>
  <TotalTime>5727</TotalTime>
  <Words>886</Words>
  <Application>Microsoft Office PowerPoint</Application>
  <PresentationFormat>Apresentação na tela (4:3)</PresentationFormat>
  <Paragraphs>94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1_White with Blue Bar Segoe Template_TP10286789</vt:lpstr>
      <vt:lpstr>Branco com fonte Courier para slides de código</vt:lpstr>
      <vt:lpstr>Apresentação do PowerPoint</vt:lpstr>
      <vt:lpstr>Apresentação do PowerPoint</vt:lpstr>
      <vt:lpstr>Métodos</vt:lpstr>
      <vt:lpstr>Métodos</vt:lpstr>
      <vt:lpstr>Métodos</vt:lpstr>
      <vt:lpstr>Métodos</vt:lpstr>
      <vt:lpstr>Análise estatística</vt:lpstr>
      <vt:lpstr>Análise estatística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Conclusão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artigo</dc:title>
  <dc:creator>marcio barros</dc:creator>
  <cp:keywords/>
  <cp:lastModifiedBy>marcio barros</cp:lastModifiedBy>
  <cp:revision>46</cp:revision>
  <dcterms:created xsi:type="dcterms:W3CDTF">2018-04-04T22:10:15Z</dcterms:created>
  <dcterms:modified xsi:type="dcterms:W3CDTF">2018-05-22T19:33:27Z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