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8" r:id="rId2"/>
  </p:sldMasterIdLst>
  <p:sldIdLst>
    <p:sldId id="258" r:id="rId3"/>
    <p:sldId id="273" r:id="rId4"/>
    <p:sldId id="266" r:id="rId5"/>
    <p:sldId id="260" r:id="rId6"/>
    <p:sldId id="259" r:id="rId7"/>
    <p:sldId id="269" r:id="rId8"/>
    <p:sldId id="277" r:id="rId9"/>
    <p:sldId id="278" r:id="rId10"/>
    <p:sldId id="279" r:id="rId11"/>
    <p:sldId id="272" r:id="rId12"/>
    <p:sldId id="280" r:id="rId13"/>
    <p:sldId id="281" r:id="rId14"/>
    <p:sldId id="287" r:id="rId15"/>
    <p:sldId id="263" r:id="rId16"/>
    <p:sldId id="288" r:id="rId17"/>
    <p:sldId id="289" r:id="rId18"/>
    <p:sldId id="290" r:id="rId19"/>
    <p:sldId id="264" r:id="rId20"/>
    <p:sldId id="286" r:id="rId21"/>
    <p:sldId id="285" r:id="rId22"/>
    <p:sldId id="265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558" autoAdjust="0"/>
    <p:restoredTop sz="94660"/>
  </p:normalViewPr>
  <p:slideViewPr>
    <p:cSldViewPr snapToGrid="0">
      <p:cViewPr>
        <p:scale>
          <a:sx n="81" d="100"/>
          <a:sy n="81" d="100"/>
        </p:scale>
        <p:origin x="1024" y="4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107464-2ED2-410A-A381-6E73D15A5BC6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4CF5479-CAD5-46B0-BE17-FC73CA7A1F17}">
      <dgm:prSet phldrT="[Texto]"/>
      <dgm:spPr/>
      <dgm:t>
        <a:bodyPr/>
        <a:lstStyle/>
        <a:p>
          <a:r>
            <a:rPr lang="pt-BR" dirty="0" smtClean="0"/>
            <a:t>Segregação racial nos bairros</a:t>
          </a:r>
          <a:endParaRPr lang="pt-BR" dirty="0"/>
        </a:p>
      </dgm:t>
    </dgm:pt>
    <dgm:pt modelId="{6DF2F6E9-645B-4616-AA30-21BA4C7E4B01}" type="parTrans" cxnId="{539F41B5-BC9A-467A-8D78-040D2ABEC95C}">
      <dgm:prSet/>
      <dgm:spPr/>
      <dgm:t>
        <a:bodyPr/>
        <a:lstStyle/>
        <a:p>
          <a:endParaRPr lang="pt-BR"/>
        </a:p>
      </dgm:t>
    </dgm:pt>
    <dgm:pt modelId="{CC744F3D-E099-48D6-BC27-D708BA0B12BE}" type="sibTrans" cxnId="{539F41B5-BC9A-467A-8D78-040D2ABEC95C}">
      <dgm:prSet/>
      <dgm:spPr/>
      <dgm:t>
        <a:bodyPr/>
        <a:lstStyle/>
        <a:p>
          <a:endParaRPr lang="pt-BR"/>
        </a:p>
      </dgm:t>
    </dgm:pt>
    <dgm:pt modelId="{900F81B4-EC08-46F7-84A6-FE2ABE89A628}" type="pres">
      <dgm:prSet presAssocID="{CF107464-2ED2-410A-A381-6E73D15A5BC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BBCFCF-A9B7-446B-A453-ADF7EAB0E1A3}" type="pres">
      <dgm:prSet presAssocID="{14CF5479-CAD5-46B0-BE17-FC73CA7A1F17}" presName="node" presStyleLbl="node1" presStyleIdx="0" presStyleCnt="1" custScaleY="1997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39F41B5-BC9A-467A-8D78-040D2ABEC95C}" srcId="{CF107464-2ED2-410A-A381-6E73D15A5BC6}" destId="{14CF5479-CAD5-46B0-BE17-FC73CA7A1F17}" srcOrd="0" destOrd="0" parTransId="{6DF2F6E9-645B-4616-AA30-21BA4C7E4B01}" sibTransId="{CC744F3D-E099-48D6-BC27-D708BA0B12BE}"/>
    <dgm:cxn modelId="{82DB4019-CE72-6D46-95B4-3921F2F140E0}" type="presOf" srcId="{CF107464-2ED2-410A-A381-6E73D15A5BC6}" destId="{900F81B4-EC08-46F7-84A6-FE2ABE89A628}" srcOrd="0" destOrd="0" presId="urn:microsoft.com/office/officeart/2005/8/layout/default"/>
    <dgm:cxn modelId="{640F7120-BC2C-D542-BD92-36D57227C529}" type="presOf" srcId="{14CF5479-CAD5-46B0-BE17-FC73CA7A1F17}" destId="{F0BBCFCF-A9B7-446B-A453-ADF7EAB0E1A3}" srcOrd="0" destOrd="0" presId="urn:microsoft.com/office/officeart/2005/8/layout/default"/>
    <dgm:cxn modelId="{4ED2191A-F483-4C4B-88A4-152718A2E094}" type="presParOf" srcId="{900F81B4-EC08-46F7-84A6-FE2ABE89A628}" destId="{F0BBCFCF-A9B7-446B-A453-ADF7EAB0E1A3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BCFCF-A9B7-446B-A453-ADF7EAB0E1A3}">
      <dsp:nvSpPr>
        <dsp:cNvPr id="0" name=""/>
        <dsp:cNvSpPr/>
      </dsp:nvSpPr>
      <dsp:spPr>
        <a:xfrm>
          <a:off x="0" y="761052"/>
          <a:ext cx="4660348" cy="5584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kern="1200" dirty="0" smtClean="0"/>
            <a:t>Segregação racial nos bairros</a:t>
          </a:r>
          <a:endParaRPr lang="pt-BR" sz="2500" kern="1200" dirty="0"/>
        </a:p>
      </dsp:txBody>
      <dsp:txXfrm>
        <a:off x="0" y="761052"/>
        <a:ext cx="4660348" cy="5584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656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53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95645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8701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2893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45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11962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5916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46266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14662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174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198936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40119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6337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832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73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4965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320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2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16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89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42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2858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9691D51-F6DA-409F-BD1F-865E178C7FB5}" type="datetimeFigureOut">
              <a:rPr lang="pt-BR" smtClean="0"/>
              <a:t>20/06/18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B7D8498-2300-4623-B829-8BC7166A7F44}" type="slidenum">
              <a:rPr lang="pt-BR" smtClean="0"/>
              <a:t>‹#›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51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DFD3015-640F-4151-9CE8-D5C99BDD7C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400" dirty="0"/>
              <a:t>UNIVERSIDADE FEDERAL DE MINAS GERAIS</a:t>
            </a:r>
            <a:br>
              <a:rPr lang="pt-BR" sz="2400" dirty="0"/>
            </a:br>
            <a:r>
              <a:rPr lang="pt-BR" sz="2400" dirty="0"/>
              <a:t>FACULDADE DE MEDICINA</a:t>
            </a:r>
            <a:br>
              <a:rPr lang="pt-BR" sz="2400" dirty="0"/>
            </a:br>
            <a:r>
              <a:rPr lang="pt-BR" sz="2400" dirty="0"/>
              <a:t>EST814 - Princípios de Bioestatística</a:t>
            </a:r>
            <a:br>
              <a:rPr lang="pt-BR" sz="2400" dirty="0"/>
            </a:br>
            <a:r>
              <a:rPr lang="pt-BR" sz="2400" dirty="0"/>
              <a:t>Prof. Enrico Antônio Colosimo</a:t>
            </a:r>
          </a:p>
        </p:txBody>
      </p:sp>
      <p:pic>
        <p:nvPicPr>
          <p:cNvPr id="4" name="Espaço Reservado para Conteúdo 3">
            <a:extLst>
              <a:ext uri="{FF2B5EF4-FFF2-40B4-BE49-F238E27FC236}">
                <a16:creationId xmlns:a16="http://schemas.microsoft.com/office/drawing/2014/main" xmlns="" id="{B1AF08A7-3B48-4F56-9BDC-61DAD1FB24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97280" y="1965419"/>
            <a:ext cx="10206824" cy="257237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6875BE7C-8CE6-4B40-A892-68966F86C810}"/>
              </a:ext>
            </a:extLst>
          </p:cNvPr>
          <p:cNvSpPr txBox="1"/>
          <p:nvPr/>
        </p:nvSpPr>
        <p:spPr>
          <a:xfrm>
            <a:off x="1187395" y="5062331"/>
            <a:ext cx="9817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Amanda Viana Machado</a:t>
            </a:r>
          </a:p>
          <a:p>
            <a:r>
              <a:rPr lang="pt-BR" dirty="0" err="1"/>
              <a:t>Gisseila</a:t>
            </a:r>
            <a:r>
              <a:rPr lang="pt-BR" dirty="0"/>
              <a:t> Garcia</a:t>
            </a:r>
          </a:p>
          <a:p>
            <a:r>
              <a:rPr lang="pt-BR" dirty="0"/>
              <a:t>Hannah Cardoso Barbosa</a:t>
            </a:r>
          </a:p>
          <a:p>
            <a:r>
              <a:rPr lang="pt-BR" dirty="0"/>
              <a:t>Nathália Pacífico de Carvalho</a:t>
            </a:r>
          </a:p>
        </p:txBody>
      </p:sp>
    </p:spTree>
    <p:extLst>
      <p:ext uri="{BB962C8B-B14F-4D97-AF65-F5344CB8AC3E}">
        <p14:creationId xmlns:p14="http://schemas.microsoft.com/office/powerpoint/2010/main" val="106931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2A6785-7ABC-4D08-BE15-1FB0BF8C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Metodologia: dados coletados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5E6F334-F016-44D8-9DB5-A98224D1D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909638"/>
            <a:ext cx="10058400" cy="41317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2400" b="1" dirty="0" smtClean="0"/>
              <a:t>Outras variáveis </a:t>
            </a:r>
            <a:r>
              <a:rPr lang="pt-BR" sz="2400" b="1" dirty="0"/>
              <a:t>consideradas para ajuste do </a:t>
            </a:r>
            <a:r>
              <a:rPr lang="pt-BR" sz="2400" b="1" dirty="0" smtClean="0"/>
              <a:t>modelo (controlados):</a:t>
            </a:r>
            <a:endParaRPr lang="pt-BR" sz="2400" b="1" dirty="0"/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xmlns="" id="{0D22E50D-045B-425E-A8BA-B950D83F80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93328"/>
              </p:ext>
            </p:extLst>
          </p:nvPr>
        </p:nvGraphicFramePr>
        <p:xfrm>
          <a:off x="1227003" y="2587514"/>
          <a:ext cx="9471605" cy="33745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6041">
                  <a:extLst>
                    <a:ext uri="{9D8B030D-6E8A-4147-A177-3AD203B41FA5}">
                      <a16:colId xmlns:a16="http://schemas.microsoft.com/office/drawing/2014/main" xmlns="" val="4247234213"/>
                    </a:ext>
                  </a:extLst>
                </a:gridCol>
                <a:gridCol w="3725564">
                  <a:extLst>
                    <a:ext uri="{9D8B030D-6E8A-4147-A177-3AD203B41FA5}">
                      <a16:colId xmlns:a16="http://schemas.microsoft.com/office/drawing/2014/main" xmlns="" val="255362880"/>
                    </a:ext>
                  </a:extLst>
                </a:gridCol>
              </a:tblGrid>
              <a:tr h="499935"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Dados Covariáveis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/>
                        <a:t>Coletados nos questionários em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6971495"/>
                  </a:ext>
                </a:extLst>
              </a:tr>
              <a:tr h="874886">
                <a:tc>
                  <a:txBody>
                    <a:bodyPr/>
                    <a:lstStyle/>
                    <a:p>
                      <a:r>
                        <a:rPr lang="pt-BR" dirty="0"/>
                        <a:t>Tabagismo, consumo de álcool, exercícios físicos e região da residência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atualizados em cada questionário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59355042"/>
                  </a:ext>
                </a:extLst>
              </a:tr>
              <a:tr h="499935">
                <a:tc>
                  <a:txBody>
                    <a:bodyPr/>
                    <a:lstStyle/>
                    <a:p>
                      <a:r>
                        <a:rPr lang="pt-BR" dirty="0"/>
                        <a:t>Total de horas que assiste televisão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1995, 1997, 1999 e 2001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04629711"/>
                  </a:ext>
                </a:extLst>
              </a:tr>
              <a:tr h="499935">
                <a:tc>
                  <a:txBody>
                    <a:bodyPr/>
                    <a:lstStyle/>
                    <a:p>
                      <a:r>
                        <a:rPr lang="pt-BR" dirty="0"/>
                        <a:t>Anos de educação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1995 e 2003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0990630"/>
                  </a:ext>
                </a:extLst>
              </a:tr>
              <a:tr h="499935">
                <a:tc>
                  <a:txBody>
                    <a:bodyPr/>
                    <a:lstStyle/>
                    <a:p>
                      <a:r>
                        <a:rPr lang="pt-BR" dirty="0"/>
                        <a:t>Renda familiar e tamanho da família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2003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94153931"/>
                  </a:ext>
                </a:extLst>
              </a:tr>
              <a:tr h="499935">
                <a:tc>
                  <a:txBody>
                    <a:bodyPr/>
                    <a:lstStyle/>
                    <a:p>
                      <a:r>
                        <a:rPr lang="pt-BR" dirty="0"/>
                        <a:t>Frequência alimentar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/>
                        <a:t>1995 e 2001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653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84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2A6785-7ABC-4D08-BE15-1FB0BF8C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Metodologia: dados coletados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5E6F334-F016-44D8-9DB5-A98224D1D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758972"/>
            <a:ext cx="10837285" cy="4913386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charset="2"/>
              <a:buChar char="§"/>
            </a:pPr>
            <a:r>
              <a:rPr lang="pt-BR" sz="9600" dirty="0"/>
              <a:t>Realizaram análise de tendência temporal incluindo as variáveis de racismo quotidiano e racismo ao longo da vida, resumidas no modelo de variáveis ordinais.</a:t>
            </a:r>
          </a:p>
          <a:p>
            <a:pPr marL="0" indent="0" algn="just">
              <a:buNone/>
            </a:pPr>
            <a:endParaRPr lang="pt-BR" sz="9600" dirty="0" smtClean="0"/>
          </a:p>
          <a:p>
            <a:pPr algn="just">
              <a:buFont typeface="Wingdings" charset="2"/>
              <a:buChar char="§"/>
            </a:pPr>
            <a:r>
              <a:rPr lang="pt-BR" sz="9600" dirty="0" smtClean="0"/>
              <a:t>Todas </a:t>
            </a:r>
            <a:r>
              <a:rPr lang="pt-BR" sz="9600" dirty="0"/>
              <a:t>as variáveis, com exceção de receita e </a:t>
            </a:r>
            <a:r>
              <a:rPr lang="pt-BR" sz="9600" dirty="0" smtClean="0"/>
              <a:t>número</a:t>
            </a:r>
            <a:r>
              <a:rPr lang="pt-BR" sz="9600" dirty="0"/>
              <a:t> </a:t>
            </a:r>
            <a:r>
              <a:rPr lang="pt-BR" sz="9600" dirty="0" smtClean="0"/>
              <a:t>de agregado </a:t>
            </a:r>
            <a:r>
              <a:rPr lang="pt-BR" sz="9600" dirty="0"/>
              <a:t>familiar apoiado pelo rendimento, variaram </a:t>
            </a:r>
            <a:r>
              <a:rPr lang="pt-BR" sz="9600" dirty="0" smtClean="0"/>
              <a:t>com </a:t>
            </a:r>
            <a:r>
              <a:rPr lang="pt-BR" sz="9600" dirty="0"/>
              <a:t>tempo </a:t>
            </a:r>
            <a:r>
              <a:rPr lang="pt-BR" sz="9600" dirty="0" smtClean="0"/>
              <a:t>e foram </a:t>
            </a:r>
            <a:r>
              <a:rPr lang="pt-BR" sz="9600" dirty="0"/>
              <a:t>atualizados com o uso da estrutura de dados de Anderson-Gill </a:t>
            </a:r>
            <a:r>
              <a:rPr lang="pt-BR" sz="9600" dirty="0" smtClean="0"/>
              <a:t>.</a:t>
            </a:r>
          </a:p>
          <a:p>
            <a:pPr marL="0" indent="0" algn="just">
              <a:buNone/>
            </a:pPr>
            <a:endParaRPr lang="pt-BR" sz="9600" dirty="0"/>
          </a:p>
          <a:p>
            <a:pPr algn="just">
              <a:buFont typeface="Wingdings" charset="2"/>
              <a:buChar char="§"/>
            </a:pPr>
            <a:r>
              <a:rPr lang="pt-BR" sz="9600" dirty="0" smtClean="0"/>
              <a:t>Usaram </a:t>
            </a:r>
            <a:r>
              <a:rPr lang="pt-BR" sz="9600" dirty="0"/>
              <a:t>testes de Wald para interação, </a:t>
            </a:r>
            <a:r>
              <a:rPr lang="pt-BR" sz="9600" dirty="0" smtClean="0"/>
              <a:t>usando o </a:t>
            </a:r>
            <a:r>
              <a:rPr lang="pt-BR" sz="9600" dirty="0"/>
              <a:t>termos de produtos cruzados </a:t>
            </a:r>
            <a:r>
              <a:rPr lang="pt-BR" sz="9600" dirty="0" smtClean="0"/>
              <a:t>entre cada </a:t>
            </a:r>
            <a:r>
              <a:rPr lang="pt-BR" sz="9600" dirty="0" err="1"/>
              <a:t>covariável</a:t>
            </a:r>
            <a:r>
              <a:rPr lang="pt-BR" sz="9600" dirty="0"/>
              <a:t> e cada </a:t>
            </a:r>
            <a:r>
              <a:rPr lang="pt-BR" sz="9600" dirty="0" smtClean="0"/>
              <a:t>variável </a:t>
            </a:r>
            <a:r>
              <a:rPr lang="pt-BR" sz="9600" dirty="0"/>
              <a:t>de racismo (codificada </a:t>
            </a:r>
            <a:r>
              <a:rPr lang="pt-BR" sz="9600" dirty="0" smtClean="0"/>
              <a:t>em sua </a:t>
            </a:r>
            <a:r>
              <a:rPr lang="pt-BR" sz="9600" dirty="0"/>
              <a:t>forma ordinal</a:t>
            </a:r>
            <a:r>
              <a:rPr lang="pt-BR" sz="9600" dirty="0" smtClean="0"/>
              <a:t>).</a:t>
            </a:r>
          </a:p>
          <a:p>
            <a:pPr marL="0" indent="0" algn="just">
              <a:spcBef>
                <a:spcPts val="0"/>
              </a:spcBef>
              <a:buNone/>
            </a:pPr>
            <a:endParaRPr lang="pt-BR" sz="96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pt-BR" sz="9600" dirty="0" smtClean="0"/>
          </a:p>
          <a:p>
            <a:pPr algn="just">
              <a:spcBef>
                <a:spcPts val="0"/>
              </a:spcBef>
              <a:buFont typeface="Wingdings" charset="2"/>
              <a:buChar char="§"/>
            </a:pPr>
            <a:r>
              <a:rPr lang="pt-BR" sz="9600" dirty="0" smtClean="0"/>
              <a:t>Todas </a:t>
            </a:r>
            <a:r>
              <a:rPr lang="pt-BR" sz="9600" dirty="0"/>
              <a:t>as análises foram realizadas usando o software SAS, versão 9.2, (SAS </a:t>
            </a:r>
            <a:r>
              <a:rPr lang="pt-BR" sz="9600" dirty="0" err="1"/>
              <a:t>Institute</a:t>
            </a:r>
            <a:r>
              <a:rPr lang="pt-BR" sz="9600" dirty="0"/>
              <a:t>, Inc., </a:t>
            </a:r>
            <a:r>
              <a:rPr lang="pt-BR" sz="9600" dirty="0" err="1"/>
              <a:t>Cary</a:t>
            </a:r>
            <a:r>
              <a:rPr lang="pt-BR" sz="9600" dirty="0"/>
              <a:t>, Carolina do Norte</a:t>
            </a:r>
            <a:r>
              <a:rPr lang="pt-BR" sz="2400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0659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2A6785-7ABC-4D08-BE15-1FB0BF8CA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Metodologia: dados coletados</a:t>
            </a:r>
            <a:endParaRPr lang="pt-BR" sz="4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5E6F334-F016-44D8-9DB5-A98224D1D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799" y="1758972"/>
            <a:ext cx="10837285" cy="4913386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charset="2"/>
              <a:buChar char="§"/>
            </a:pPr>
            <a:r>
              <a:rPr lang="pt-BR" sz="2400" dirty="0" smtClean="0"/>
              <a:t>Com </a:t>
            </a:r>
            <a:r>
              <a:rPr lang="pt-BR" sz="2400" dirty="0" err="1" smtClean="0"/>
              <a:t>Intervados</a:t>
            </a:r>
            <a:r>
              <a:rPr lang="pt-BR" sz="2400" dirty="0" smtClean="0"/>
              <a:t> de confiança de 95% em todos os testes, os resultados foram considerados significativos quando </a:t>
            </a:r>
            <a:r>
              <a:rPr lang="pt-BR" sz="2400" dirty="0" err="1" smtClean="0"/>
              <a:t>p</a:t>
            </a:r>
            <a:r>
              <a:rPr lang="pt-BR" sz="2400" dirty="0" smtClean="0"/>
              <a:t> &lt;0,05</a:t>
            </a:r>
          </a:p>
          <a:p>
            <a:pPr algn="just">
              <a:buFont typeface="Wingdings" charset="2"/>
              <a:buChar char="§"/>
            </a:pPr>
            <a:endParaRPr lang="pt-BR" sz="2400" dirty="0"/>
          </a:p>
          <a:p>
            <a:pPr algn="just">
              <a:buFont typeface="Wingdings" charset="2"/>
              <a:buChar char="§"/>
            </a:pPr>
            <a:r>
              <a:rPr lang="pt-BR" sz="2400" dirty="0" smtClean="0"/>
              <a:t>Foram calculados taxas </a:t>
            </a:r>
            <a:r>
              <a:rPr lang="pt-BR" sz="2400" dirty="0"/>
              <a:t>de incidência (</a:t>
            </a:r>
            <a:r>
              <a:rPr lang="pt-BR" sz="2400" dirty="0" err="1"/>
              <a:t>IRRs</a:t>
            </a:r>
            <a:r>
              <a:rPr lang="pt-BR" sz="2400" dirty="0"/>
              <a:t>) </a:t>
            </a:r>
          </a:p>
          <a:p>
            <a:pPr algn="just">
              <a:buFont typeface="Wingdings" charset="2"/>
              <a:buChar char="§"/>
            </a:pPr>
            <a:endParaRPr lang="pt-BR" sz="2400" dirty="0" smtClean="0"/>
          </a:p>
          <a:p>
            <a:pPr algn="just">
              <a:buFont typeface="Wingdings" charset="2"/>
              <a:buChar char="§"/>
            </a:pPr>
            <a:r>
              <a:rPr lang="pt-BR" sz="2400" dirty="0" smtClean="0"/>
              <a:t>Estimados </a:t>
            </a:r>
            <a:r>
              <a:rPr lang="pt-BR" sz="2400" dirty="0"/>
              <a:t>para categorias das variáveis de racismo em relação à incidência de obesidade usando modelos de risco proporcional de </a:t>
            </a:r>
            <a:r>
              <a:rPr lang="pt-BR" sz="2400" dirty="0" smtClean="0"/>
              <a:t>Cox</a:t>
            </a:r>
          </a:p>
          <a:p>
            <a:pPr algn="just">
              <a:buFont typeface="Wingdings" charset="2"/>
              <a:buChar char="§"/>
            </a:pPr>
            <a:endParaRPr lang="pt-BR" sz="2400" dirty="0"/>
          </a:p>
          <a:p>
            <a:pPr algn="just">
              <a:buFont typeface="Wingdings" charset="2"/>
              <a:buChar char="§"/>
            </a:pPr>
            <a:r>
              <a:rPr lang="pt-BR" sz="2400" dirty="0" smtClean="0"/>
              <a:t>Estratificados </a:t>
            </a:r>
            <a:r>
              <a:rPr lang="pt-BR" sz="2400" dirty="0"/>
              <a:t>por idade em anos individuais e ciclo de questionários de 2 </a:t>
            </a:r>
            <a:r>
              <a:rPr lang="pt-BR" sz="2400" dirty="0" smtClean="0"/>
              <a:t>anos</a:t>
            </a:r>
          </a:p>
          <a:p>
            <a:pPr algn="just">
              <a:buFont typeface="Wingdings" charset="2"/>
              <a:buChar char="§"/>
            </a:pPr>
            <a:endParaRPr lang="pt-BR" sz="2400" dirty="0"/>
          </a:p>
          <a:p>
            <a:pPr algn="just">
              <a:buFont typeface="Wingdings" charset="2"/>
              <a:buChar char="§"/>
            </a:pPr>
            <a:r>
              <a:rPr lang="pt-BR" sz="2400" dirty="0" smtClean="0"/>
              <a:t>Os </a:t>
            </a:r>
            <a:r>
              <a:rPr lang="pt-BR" sz="2400" dirty="0"/>
              <a:t>pessoa-ano foram calculados desde o início em 1997 para a ocorrência de obesidade, perda de seguimento ou morte</a:t>
            </a:r>
          </a:p>
        </p:txBody>
      </p:sp>
    </p:spTree>
    <p:extLst>
      <p:ext uri="{BB962C8B-B14F-4D97-AF65-F5344CB8AC3E}">
        <p14:creationId xmlns:p14="http://schemas.microsoft.com/office/powerpoint/2010/main" val="4182948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8B4FDE6-95FD-469E-B717-04F6F1E3C5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3901" y="2855159"/>
            <a:ext cx="10058400" cy="1247030"/>
          </a:xfrm>
        </p:spPr>
        <p:txBody>
          <a:bodyPr>
            <a:normAutofit/>
          </a:bodyPr>
          <a:lstStyle/>
          <a:p>
            <a:r>
              <a:rPr lang="pt-BR" sz="7000" b="1" dirty="0"/>
              <a:t>Resultados</a:t>
            </a:r>
            <a:endParaRPr lang="pt-BR" sz="7000" dirty="0"/>
          </a:p>
        </p:txBody>
      </p:sp>
      <p:sp>
        <p:nvSpPr>
          <p:cNvPr id="5" name="TextBox 4"/>
          <p:cNvSpPr txBox="1"/>
          <p:nvPr/>
        </p:nvSpPr>
        <p:spPr>
          <a:xfrm>
            <a:off x="13164739" y="45552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69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164739" y="45552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443" y="0"/>
            <a:ext cx="677407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96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164739" y="45552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478" y="52647"/>
            <a:ext cx="7668611" cy="6805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000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164739" y="45552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63500"/>
            <a:ext cx="6845300" cy="671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27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3164739" y="455520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354" y="11972"/>
            <a:ext cx="8346527" cy="6846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2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A5D4C7-A694-4B29-8879-09BDFCF8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Discussão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3881339-E778-4326-9CC4-2C141234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636071" cy="4503333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pt-BR" sz="2400" dirty="0" smtClean="0"/>
              <a:t>Observou-se associação </a:t>
            </a:r>
            <a:r>
              <a:rPr lang="pt-BR" sz="2400" dirty="0"/>
              <a:t>positiva entre o racismo </a:t>
            </a:r>
            <a:r>
              <a:rPr lang="pt-BR" sz="2400" dirty="0" smtClean="0"/>
              <a:t>cotidiano </a:t>
            </a:r>
            <a:r>
              <a:rPr lang="pt-BR" sz="2400" dirty="0"/>
              <a:t>e a incidência de obesidade, e a associação estava presente em todos os níveis de segregação </a:t>
            </a:r>
            <a:r>
              <a:rPr lang="pt-BR" sz="2400" dirty="0" smtClean="0"/>
              <a:t>residencial;</a:t>
            </a: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A associação foi mais forte entre as mulheres com experiências </a:t>
            </a:r>
            <a:r>
              <a:rPr lang="pt-BR" sz="2400" dirty="0" smtClean="0"/>
              <a:t>constante </a:t>
            </a:r>
            <a:r>
              <a:rPr lang="pt-BR" sz="2400" dirty="0"/>
              <a:t>de racismo ao longo </a:t>
            </a:r>
            <a:r>
              <a:rPr lang="pt-BR" sz="2400" dirty="0" smtClean="0"/>
              <a:t>da vida;</a:t>
            </a: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marL="0" indent="0" algn="just">
              <a:buNone/>
            </a:pP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A associação entre o índice de racismo ao longo da vida em 1997 e a </a:t>
            </a:r>
            <a:r>
              <a:rPr lang="pt-BR" sz="2400" dirty="0" smtClean="0"/>
              <a:t>incidência de obesidade foi </a:t>
            </a:r>
            <a:r>
              <a:rPr lang="pt-BR" sz="2400" dirty="0"/>
              <a:t>fraca, mas se tornou mais forte entre as mulheres com experiências </a:t>
            </a:r>
            <a:r>
              <a:rPr lang="pt-BR" sz="2400" dirty="0" smtClean="0"/>
              <a:t>constante </a:t>
            </a:r>
            <a:r>
              <a:rPr lang="pt-BR" sz="2400" dirty="0"/>
              <a:t>de </a:t>
            </a:r>
            <a:r>
              <a:rPr lang="pt-BR" sz="2400" dirty="0" smtClean="0"/>
              <a:t>racismo no cotidiano.</a:t>
            </a: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1537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A5D4C7-A694-4B29-8879-09BDFCF8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Discussão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3881339-E778-4326-9CC4-2C141234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555429" cy="456380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A </a:t>
            </a:r>
            <a:r>
              <a:rPr lang="pt-BR" sz="2400" dirty="0"/>
              <a:t>segregação nos bairros foi positivamente associada à incidência de obesidade entre as mulheres que viviam em bairros com níveis semelhantes do percentual de residentes afro-americanos durante o </a:t>
            </a:r>
            <a:r>
              <a:rPr lang="pt-BR" sz="2400" dirty="0" smtClean="0"/>
              <a:t>acompanhamento;</a:t>
            </a:r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pt-BR" sz="2400" dirty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No entanto, a variável </a:t>
            </a:r>
            <a:r>
              <a:rPr lang="pt-BR" sz="2400" dirty="0" smtClean="0"/>
              <a:t>percentual de vizinhança afro</a:t>
            </a:r>
            <a:r>
              <a:rPr lang="pt-BR" sz="2400" dirty="0"/>
              <a:t>-americana não pareceu modificar a associação de experiências de racismo com </a:t>
            </a:r>
            <a:r>
              <a:rPr lang="pt-BR" sz="2400" dirty="0" smtClean="0"/>
              <a:t>obesidade</a:t>
            </a:r>
            <a:r>
              <a:rPr lang="pt-BR" sz="2400" dirty="0"/>
              <a:t>;</a:t>
            </a:r>
            <a:endParaRPr lang="pt-BR" sz="2400" dirty="0" smtClean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algn="just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As </a:t>
            </a:r>
            <a:r>
              <a:rPr lang="pt-BR" sz="2400" dirty="0"/>
              <a:t>maiores experiências de racismo foram independentemente associadas à maior incidência de obesidade entre mulheres afro-americanas durante o período em que ocorre o maior ganho de </a:t>
            </a:r>
            <a:r>
              <a:rPr lang="pt-BR" sz="2400" dirty="0" smtClean="0"/>
              <a:t>peso </a:t>
            </a:r>
            <a:r>
              <a:rPr lang="pt-BR" sz="2400" dirty="0"/>
              <a:t>- desde a idade adulta até a meia idade.</a:t>
            </a:r>
          </a:p>
        </p:txBody>
      </p:sp>
    </p:spTree>
    <p:extLst>
      <p:ext uri="{BB962C8B-B14F-4D97-AF65-F5344CB8AC3E}">
        <p14:creationId xmlns:p14="http://schemas.microsoft.com/office/powerpoint/2010/main" val="3652827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10BBDF-DB6D-4E10-AF0C-C69F53DF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C727B11-ACA3-4A41-A258-A55C4D38E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4"/>
            <a:ext cx="10703951" cy="4582420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pt-BR" sz="2400" dirty="0"/>
              <a:t>Nos Estados Unidos 50% das mulheres negras é classificada como obesa (IMC &gt;30) em comparação </a:t>
            </a:r>
            <a:r>
              <a:rPr lang="pt-BR" sz="2400" dirty="0" smtClean="0"/>
              <a:t>com </a:t>
            </a:r>
            <a:r>
              <a:rPr lang="pt-BR" sz="2400" dirty="0"/>
              <a:t>mulheres </a:t>
            </a:r>
            <a:r>
              <a:rPr lang="pt-BR" sz="2400" dirty="0" smtClean="0"/>
              <a:t>brancas (33%). </a:t>
            </a:r>
            <a:endParaRPr lang="pt-BR" sz="2400" dirty="0"/>
          </a:p>
          <a:p>
            <a:pPr marL="0" indent="0" algn="just">
              <a:buNone/>
            </a:pP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 Até 2020, 70% das mulheres negras são projetadas para serem obesas.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 Obesidade é um fator de risco para inúmeras condições de saúde, como diabetes tipo 2.</a:t>
            </a:r>
          </a:p>
          <a:p>
            <a:pPr marL="0" indent="0" algn="just">
              <a:buNone/>
            </a:pPr>
            <a:r>
              <a:rPr lang="pt-BR" sz="2400" dirty="0"/>
              <a:t> </a:t>
            </a:r>
          </a:p>
          <a:p>
            <a:pPr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sz="2400" dirty="0"/>
              <a:t> </a:t>
            </a:r>
            <a:r>
              <a:rPr lang="pt-BR" sz="2400" dirty="0" smtClean="0"/>
              <a:t>A </a:t>
            </a:r>
            <a:r>
              <a:rPr lang="pt-BR" sz="2400" b="1" dirty="0"/>
              <a:t>discriminação racial </a:t>
            </a:r>
            <a:r>
              <a:rPr lang="pt-BR" sz="2400" dirty="0" smtClean="0"/>
              <a:t>percebida</a:t>
            </a:r>
            <a:r>
              <a:rPr lang="pt-BR" sz="2400" dirty="0"/>
              <a:t> </a:t>
            </a:r>
            <a:r>
              <a:rPr lang="pt-BR" sz="2400" dirty="0" smtClean="0"/>
              <a:t>é um </a:t>
            </a:r>
            <a:r>
              <a:rPr lang="pt-BR" sz="2400" dirty="0"/>
              <a:t>importante estressor psicossocial na vida das mulheres </a:t>
            </a:r>
            <a:r>
              <a:rPr lang="pt-BR" sz="2400" dirty="0" smtClean="0"/>
              <a:t>negras, e o  </a:t>
            </a:r>
            <a:r>
              <a:rPr lang="pt-BR" sz="2400" dirty="0"/>
              <a:t>estresse tem sido associado ao ganho de peso e obesidade devido desregulação das vias fisiológicas neuroendócrino-</a:t>
            </a:r>
            <a:r>
              <a:rPr lang="pt-BR" sz="2400" dirty="0" smtClean="0"/>
              <a:t>autonômicas.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253248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4A5D4C7-A694-4B29-8879-09BDFCF873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3881339-E778-4326-9CC4-2C141234AD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394146" cy="448317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Esses resultados trazem </a:t>
            </a:r>
            <a:r>
              <a:rPr lang="pt-BR" sz="2400" dirty="0"/>
              <a:t>evidências crescentes de que as experiências de racismo afetam negativamente a saúde. </a:t>
            </a:r>
            <a:endParaRPr lang="pt-BR" sz="2400" dirty="0" smtClean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Então, faz-se necessário programas </a:t>
            </a:r>
            <a:r>
              <a:rPr lang="pt-BR" sz="2400" dirty="0"/>
              <a:t>no local de trabalho e na comunidade para combater o racismo e intervenções </a:t>
            </a:r>
            <a:r>
              <a:rPr lang="pt-BR" sz="2400" dirty="0" smtClean="0"/>
              <a:t>que visem </a:t>
            </a:r>
            <a:r>
              <a:rPr lang="pt-BR" sz="2400" dirty="0"/>
              <a:t>reduzir o estresse relacionado ao </a:t>
            </a:r>
            <a:r>
              <a:rPr lang="pt-BR" sz="2400" dirty="0" smtClean="0"/>
              <a:t>racismo, uma vez que </a:t>
            </a:r>
            <a:r>
              <a:rPr lang="pt-BR" sz="2400" dirty="0"/>
              <a:t>podem ser componentes importantes das estratégias de prevenção da obesidade, especialmente em comunidades de alto risco.</a:t>
            </a:r>
          </a:p>
        </p:txBody>
      </p:sp>
    </p:spTree>
    <p:extLst>
      <p:ext uri="{BB962C8B-B14F-4D97-AF65-F5344CB8AC3E}">
        <p14:creationId xmlns:p14="http://schemas.microsoft.com/office/powerpoint/2010/main" val="268036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0DE615B-7203-4A74-BE03-0AE52AE70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Referência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948B375-96ED-4DB7-BA50-FE3A08F1E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900" dirty="0" err="1"/>
              <a:t>Cozier</a:t>
            </a:r>
            <a:r>
              <a:rPr lang="pt-BR" sz="1900" dirty="0"/>
              <a:t> YC, </a:t>
            </a:r>
            <a:r>
              <a:rPr lang="pt-BR" sz="1900" dirty="0" err="1"/>
              <a:t>Yu</a:t>
            </a:r>
            <a:r>
              <a:rPr lang="pt-BR" sz="1900" dirty="0"/>
              <a:t> J, </a:t>
            </a:r>
            <a:r>
              <a:rPr lang="pt-BR" sz="1900" dirty="0" err="1"/>
              <a:t>Coogan</a:t>
            </a:r>
            <a:r>
              <a:rPr lang="pt-BR" sz="1900" dirty="0"/>
              <a:t> PF, </a:t>
            </a:r>
            <a:r>
              <a:rPr lang="pt-BR" sz="1900" dirty="0" err="1"/>
              <a:t>Bethea</a:t>
            </a:r>
            <a:r>
              <a:rPr lang="pt-BR" sz="1900" dirty="0"/>
              <a:t> TN, Rosenberg L, Palmer JR. </a:t>
            </a:r>
            <a:r>
              <a:rPr lang="pt-BR" sz="1900" dirty="0" err="1"/>
              <a:t>Racism</a:t>
            </a:r>
            <a:r>
              <a:rPr lang="pt-BR" sz="1900" dirty="0"/>
              <a:t>, </a:t>
            </a:r>
            <a:r>
              <a:rPr lang="pt-BR" sz="1900" dirty="0" err="1"/>
              <a:t>Segregation</a:t>
            </a:r>
            <a:r>
              <a:rPr lang="pt-BR" sz="1900" dirty="0"/>
              <a:t>, </a:t>
            </a:r>
            <a:r>
              <a:rPr lang="pt-BR" sz="1900" dirty="0" err="1"/>
              <a:t>and</a:t>
            </a:r>
            <a:r>
              <a:rPr lang="pt-BR" sz="1900" dirty="0"/>
              <a:t> Risk </a:t>
            </a:r>
            <a:r>
              <a:rPr lang="pt-BR" sz="1900" dirty="0" err="1"/>
              <a:t>of</a:t>
            </a:r>
            <a:r>
              <a:rPr lang="pt-BR" sz="1900" dirty="0"/>
              <a:t> </a:t>
            </a:r>
            <a:r>
              <a:rPr lang="pt-BR" sz="1900" dirty="0" err="1"/>
              <a:t>Obesity</a:t>
            </a:r>
            <a:r>
              <a:rPr lang="pt-BR" sz="1900" dirty="0"/>
              <a:t> in </a:t>
            </a:r>
            <a:r>
              <a:rPr lang="pt-BR" sz="1900" dirty="0" err="1"/>
              <a:t>the</a:t>
            </a:r>
            <a:r>
              <a:rPr lang="pt-BR" sz="1900" dirty="0"/>
              <a:t> Black </a:t>
            </a:r>
            <a:r>
              <a:rPr lang="pt-BR" sz="1900" dirty="0" err="1"/>
              <a:t>Women’s</a:t>
            </a:r>
            <a:r>
              <a:rPr lang="pt-BR" sz="1900" dirty="0"/>
              <a:t> Health </a:t>
            </a:r>
            <a:r>
              <a:rPr lang="pt-BR" sz="1900" dirty="0" err="1"/>
              <a:t>Study</a:t>
            </a:r>
            <a:r>
              <a:rPr lang="pt-BR" sz="1900" dirty="0"/>
              <a:t>. </a:t>
            </a:r>
            <a:r>
              <a:rPr lang="pt-BR" sz="1900" i="1" dirty="0"/>
              <a:t>American </a:t>
            </a:r>
            <a:r>
              <a:rPr lang="pt-BR" sz="1900" i="1" dirty="0" err="1"/>
              <a:t>Journal</a:t>
            </a:r>
            <a:r>
              <a:rPr lang="pt-BR" sz="1900" i="1" dirty="0"/>
              <a:t> </a:t>
            </a:r>
            <a:r>
              <a:rPr lang="pt-BR" sz="1900" i="1" dirty="0" err="1"/>
              <a:t>of</a:t>
            </a:r>
            <a:r>
              <a:rPr lang="pt-BR" sz="1900" i="1" dirty="0"/>
              <a:t> </a:t>
            </a:r>
            <a:r>
              <a:rPr lang="pt-BR" sz="1900" i="1" dirty="0" err="1"/>
              <a:t>Epidemiology</a:t>
            </a:r>
            <a:r>
              <a:rPr lang="pt-BR" sz="1900" dirty="0"/>
              <a:t>. 2014;179(7):875-883. doi:10.1093/</a:t>
            </a:r>
            <a:r>
              <a:rPr lang="pt-BR" sz="1900" dirty="0" err="1"/>
              <a:t>aje</a:t>
            </a:r>
            <a:r>
              <a:rPr lang="pt-BR" sz="1900" dirty="0"/>
              <a:t>/kwu004.</a:t>
            </a:r>
          </a:p>
        </p:txBody>
      </p:sp>
      <p:pic>
        <p:nvPicPr>
          <p:cNvPr id="1026" name="Picture 2" descr="Image result for imagem de obrigado">
            <a:extLst>
              <a:ext uri="{FF2B5EF4-FFF2-40B4-BE49-F238E27FC236}">
                <a16:creationId xmlns:a16="http://schemas.microsoft.com/office/drawing/2014/main" xmlns="" id="{B8869BEA-51BD-4152-8A29-797A24C056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4713" y="2994993"/>
            <a:ext cx="5022574" cy="3086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672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72B5C1F-A70A-440E-92B8-73B1C9806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E27DF3A5-17D0-4FEA-A7D5-419B114C04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645335" cy="4387035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None/>
            </a:pPr>
            <a:endParaRPr lang="pt-BR" dirty="0" smtClean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As </a:t>
            </a:r>
            <a:r>
              <a:rPr lang="pt-BR" sz="2400" dirty="0"/>
              <a:t>experiências de racismo foram associadas a um aumento de peso médio de 8 anos e com maior aumento da circunferência da cintura.</a:t>
            </a: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endParaRPr lang="pt-BR" sz="2400" dirty="0"/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Segundo estudos, a </a:t>
            </a:r>
            <a:r>
              <a:rPr lang="pt-BR" sz="2400" dirty="0"/>
              <a:t>segregação racial residencial também tem sido associada ao risco individual de ganho de peso e </a:t>
            </a:r>
            <a:r>
              <a:rPr lang="pt-BR" sz="2400" dirty="0" smtClean="0"/>
              <a:t>obesidade:  </a:t>
            </a:r>
            <a:r>
              <a:rPr lang="pt-BR" sz="2400" dirty="0"/>
              <a:t>contexto ou status da vizinhança pode estar relacionado níveis de estresse e, portanto, pode </a:t>
            </a:r>
            <a:r>
              <a:rPr lang="pt-BR" sz="2400" dirty="0" smtClean="0"/>
              <a:t>levar a associação entre racismo </a:t>
            </a:r>
            <a:r>
              <a:rPr lang="pt-BR" sz="2400" dirty="0"/>
              <a:t>e</a:t>
            </a:r>
            <a:r>
              <a:rPr lang="pt-BR" sz="2400" dirty="0" smtClean="0"/>
              <a:t> obesidade.</a:t>
            </a:r>
            <a:endParaRPr lang="pt-BR" sz="2400" dirty="0"/>
          </a:p>
          <a:p>
            <a:pPr>
              <a:buFont typeface="Wingdings" panose="05000000000000000000" pitchFamily="2" charset="2"/>
              <a:buChar char="§"/>
            </a:pPr>
            <a:endParaRPr lang="pt-BR" dirty="0"/>
          </a:p>
          <a:p>
            <a:pPr>
              <a:buFont typeface="Wingdings" panose="05000000000000000000" pitchFamily="2" charset="2"/>
              <a:buChar char="§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9822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70C7A9F6-809F-4AC5-AC80-29A5E1218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Objetivo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849B2C1C-CCF3-4D18-8CCC-89CCE02B67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1845733"/>
            <a:ext cx="10645335" cy="4367497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pt-BR" sz="2400" dirty="0"/>
              <a:t>O artigo é parte do “Estudo sobre a Saúde de Mulheres Negras” (Black </a:t>
            </a:r>
            <a:r>
              <a:rPr lang="pt-BR" sz="2400" dirty="0" err="1"/>
              <a:t>Women’s</a:t>
            </a:r>
            <a:r>
              <a:rPr lang="pt-BR" sz="2400" dirty="0"/>
              <a:t> Health </a:t>
            </a:r>
            <a:r>
              <a:rPr lang="pt-BR" sz="2400" dirty="0" err="1"/>
              <a:t>Study</a:t>
            </a:r>
            <a:r>
              <a:rPr lang="pt-BR" sz="2400" dirty="0"/>
              <a:t> </a:t>
            </a:r>
            <a:r>
              <a:rPr lang="pt-BR" sz="2400" dirty="0" smtClean="0"/>
              <a:t>- </a:t>
            </a:r>
            <a:r>
              <a:rPr lang="pt-BR" sz="2400" dirty="0"/>
              <a:t>BWHS</a:t>
            </a:r>
            <a:r>
              <a:rPr lang="pt-BR" sz="2400" dirty="0" smtClean="0"/>
              <a:t>), que é um estudo prospectivo que já avaliou a relação entre racismo e ganho de peso em 8 anos. 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t-BR" sz="2400" dirty="0" smtClean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O </a:t>
            </a:r>
            <a:r>
              <a:rPr lang="pt-BR" sz="2400" dirty="0"/>
              <a:t>presente estudo buscou expandir essa relação, </a:t>
            </a:r>
            <a:r>
              <a:rPr lang="pt-BR" sz="2400" dirty="0" smtClean="0"/>
              <a:t>com o objetivo de </a:t>
            </a:r>
            <a:r>
              <a:rPr lang="pt-BR" sz="2400" b="1" dirty="0"/>
              <a:t>a</a:t>
            </a:r>
            <a:r>
              <a:rPr lang="pt-BR" sz="2400" b="1" dirty="0" smtClean="0"/>
              <a:t>valiar </a:t>
            </a:r>
            <a:r>
              <a:rPr lang="pt-BR" sz="2400" b="1" dirty="0"/>
              <a:t>a relação de experiências de racismo com a incidência da obesidade, explorando o papel modificador da segregação racial residencial em 6 anos de acompanhamento.</a:t>
            </a:r>
          </a:p>
          <a:p>
            <a:pPr marL="0" indent="0" algn="just">
              <a:buNone/>
            </a:pP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Testando a hipótese</a:t>
            </a:r>
            <a:r>
              <a:rPr lang="pt-BR" sz="2400" dirty="0"/>
              <a:t> </a:t>
            </a:r>
            <a:r>
              <a:rPr lang="pt-BR" sz="2400" dirty="0" smtClean="0"/>
              <a:t>alternativa de que  </a:t>
            </a:r>
            <a:r>
              <a:rPr lang="pt-BR" sz="2400" dirty="0"/>
              <a:t>n</a:t>
            </a:r>
            <a:r>
              <a:rPr lang="pt-BR" sz="2400" dirty="0" smtClean="0"/>
              <a:t>íveis </a:t>
            </a:r>
            <a:r>
              <a:rPr lang="pt-BR" sz="2400" dirty="0"/>
              <a:t>mais altos de experiências de racismo </a:t>
            </a:r>
            <a:r>
              <a:rPr lang="pt-BR" sz="2400" dirty="0" smtClean="0"/>
              <a:t>aumentam </a:t>
            </a:r>
            <a:r>
              <a:rPr lang="pt-BR" sz="2400" dirty="0"/>
              <a:t>a obesidade risco.</a:t>
            </a:r>
          </a:p>
        </p:txBody>
      </p:sp>
    </p:spTree>
    <p:extLst>
      <p:ext uri="{BB962C8B-B14F-4D97-AF65-F5344CB8AC3E}">
        <p14:creationId xmlns:p14="http://schemas.microsoft.com/office/powerpoint/2010/main" val="2805621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910BBDF-DB6D-4E10-AF0C-C69F53DFA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Metodologia: desenho do estudo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C727B11-ACA3-4A41-A258-A55C4D38EA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586" y="3888153"/>
            <a:ext cx="10703951" cy="2735385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pt-BR" sz="2400" dirty="0"/>
              <a:t>O BWHS é um estudo de </a:t>
            </a:r>
            <a:r>
              <a:rPr lang="pt-BR" sz="2400" dirty="0" smtClean="0"/>
              <a:t>coorte </a:t>
            </a:r>
            <a:endParaRPr lang="pt-BR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A</a:t>
            </a:r>
            <a:r>
              <a:rPr lang="pt-BR" sz="2400" dirty="0" smtClean="0"/>
              <a:t>companha  </a:t>
            </a:r>
            <a:r>
              <a:rPr lang="pt-BR" sz="2400" dirty="0"/>
              <a:t>59.000 mulheres </a:t>
            </a:r>
            <a:r>
              <a:rPr lang="pt-BR" sz="2400" dirty="0" smtClean="0"/>
              <a:t>desde 1995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/>
              <a:t>I</a:t>
            </a:r>
            <a:r>
              <a:rPr lang="pt-BR" sz="2400" dirty="0" smtClean="0"/>
              <a:t>nformações </a:t>
            </a:r>
            <a:r>
              <a:rPr lang="pt-BR" sz="2400" dirty="0"/>
              <a:t>sobre muitas condições que afetam as mulheres negras (</a:t>
            </a:r>
            <a:r>
              <a:rPr lang="pt-BR" sz="2400" dirty="0" smtClean="0"/>
              <a:t>câncer </a:t>
            </a:r>
            <a:r>
              <a:rPr lang="pt-BR" sz="2400" dirty="0"/>
              <a:t>de mama, lúpus, parto prematuro, hipertensão, câncer de cólon, diabetes, miomas </a:t>
            </a:r>
            <a:r>
              <a:rPr lang="pt-BR" sz="2400" dirty="0" smtClean="0"/>
              <a:t>uterinos, etc.)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Em </a:t>
            </a:r>
            <a:r>
              <a:rPr lang="pt-BR" sz="2400" dirty="0"/>
              <a:t>intervalos regulares, os participantes fornecem informações atualizadas sobre esses </a:t>
            </a:r>
            <a:r>
              <a:rPr lang="pt-BR" sz="2400" dirty="0" smtClean="0"/>
              <a:t>fatores que podem </a:t>
            </a:r>
            <a:r>
              <a:rPr lang="pt-BR" sz="2400" dirty="0"/>
              <a:t>influenciar </a:t>
            </a:r>
            <a:r>
              <a:rPr lang="pt-BR" sz="2400" dirty="0" smtClean="0"/>
              <a:t>a sua </a:t>
            </a:r>
            <a:r>
              <a:rPr lang="pt-BR" sz="2400" dirty="0"/>
              <a:t>saúde e a </a:t>
            </a:r>
            <a:r>
              <a:rPr lang="pt-BR" sz="2400" dirty="0" smtClean="0"/>
              <a:t>doença </a:t>
            </a:r>
            <a:endParaRPr lang="pt-BR" sz="2400" dirty="0"/>
          </a:p>
        </p:txBody>
      </p:sp>
      <p:pic>
        <p:nvPicPr>
          <p:cNvPr id="4" name="Picture 3" descr="bwh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14" y="1803401"/>
            <a:ext cx="10668001" cy="204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801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718C2D-86D1-4727-9040-6A80FD26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Metodologia: população em estudo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2783CE-A60F-49FA-B6E4-EC89DDB0F5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en-US" sz="2800" b="1" dirty="0" err="1" smtClean="0"/>
              <a:t>Recrutamento</a:t>
            </a:r>
            <a:r>
              <a:rPr lang="en-US" sz="2800" b="1" dirty="0" smtClean="0"/>
              <a:t>: </a:t>
            </a:r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800" dirty="0" err="1"/>
              <a:t>F</a:t>
            </a:r>
            <a:r>
              <a:rPr lang="en-US" sz="2800" dirty="0" err="1" smtClean="0"/>
              <a:t>oram</a:t>
            </a:r>
            <a:r>
              <a:rPr lang="en-US" sz="2800" dirty="0" smtClean="0"/>
              <a:t> </a:t>
            </a:r>
            <a:r>
              <a:rPr lang="en-US" sz="2800" dirty="0" err="1"/>
              <a:t>enviados</a:t>
            </a:r>
            <a:r>
              <a:rPr lang="en-US" sz="2800" dirty="0"/>
              <a:t> </a:t>
            </a:r>
            <a:r>
              <a:rPr lang="en-US" sz="2800" b="1" dirty="0"/>
              <a:t>400.000 </a:t>
            </a:r>
            <a:r>
              <a:rPr lang="en-US" sz="2800" b="1" dirty="0" err="1"/>
              <a:t>questionários</a:t>
            </a:r>
            <a:r>
              <a:rPr lang="en-US" sz="2800" b="1" dirty="0"/>
              <a:t> </a:t>
            </a:r>
            <a:r>
              <a:rPr lang="en-US" sz="2800" dirty="0" err="1"/>
              <a:t>por</a:t>
            </a:r>
            <a:r>
              <a:rPr lang="en-US" sz="2800" dirty="0"/>
              <a:t> </a:t>
            </a:r>
            <a:r>
              <a:rPr lang="en-US" sz="2800" dirty="0" err="1"/>
              <a:t>correio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assinantes</a:t>
            </a:r>
            <a:r>
              <a:rPr lang="en-US" sz="2800" dirty="0"/>
              <a:t> da </a:t>
            </a:r>
            <a:r>
              <a:rPr lang="en-US" sz="2800" dirty="0" err="1"/>
              <a:t>revista</a:t>
            </a:r>
            <a:r>
              <a:rPr lang="en-US" sz="2800" dirty="0"/>
              <a:t> Essence, </a:t>
            </a:r>
            <a:r>
              <a:rPr lang="en-US" sz="2800" dirty="0" err="1"/>
              <a:t>membros</a:t>
            </a:r>
            <a:r>
              <a:rPr lang="en-US" sz="2800" dirty="0"/>
              <a:t> da Black National Education, da Black Nurses’ Association, </a:t>
            </a:r>
            <a:r>
              <a:rPr lang="en-US" sz="2800" dirty="0" err="1"/>
              <a:t>além</a:t>
            </a:r>
            <a:r>
              <a:rPr lang="en-US" sz="2800" dirty="0"/>
              <a:t> de </a:t>
            </a:r>
            <a:r>
              <a:rPr lang="en-US" sz="2800" dirty="0" err="1"/>
              <a:t>amigas</a:t>
            </a:r>
            <a:r>
              <a:rPr lang="en-US" sz="2800" dirty="0"/>
              <a:t> e </a:t>
            </a:r>
            <a:r>
              <a:rPr lang="en-US" sz="2800" dirty="0" err="1"/>
              <a:t>familiares</a:t>
            </a:r>
            <a:r>
              <a:rPr lang="en-US" sz="2800" dirty="0"/>
              <a:t> das </a:t>
            </a:r>
            <a:r>
              <a:rPr lang="en-US" sz="2800" dirty="0" err="1"/>
              <a:t>primeiras</a:t>
            </a:r>
            <a:r>
              <a:rPr lang="en-US" sz="2800" dirty="0"/>
              <a:t> </a:t>
            </a:r>
            <a:r>
              <a:rPr lang="en-US" sz="2800" dirty="0" err="1"/>
              <a:t>respondentes</a:t>
            </a:r>
            <a:r>
              <a:rPr lang="en-US" sz="2800" dirty="0"/>
              <a:t>. </a:t>
            </a:r>
            <a:endParaRPr lang="en-US" sz="2800" dirty="0" smtClean="0"/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sz="2800" dirty="0"/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en-US" sz="2800" dirty="0" smtClean="0"/>
              <a:t>Um </a:t>
            </a:r>
            <a:r>
              <a:rPr lang="en-US" sz="2800" dirty="0"/>
              <a:t>total </a:t>
            </a:r>
            <a:r>
              <a:rPr lang="en-US" sz="2800" b="1" dirty="0"/>
              <a:t>de 59.000 </a:t>
            </a:r>
            <a:r>
              <a:rPr lang="en-US" sz="2800" b="1" dirty="0" err="1"/>
              <a:t>mulheres</a:t>
            </a:r>
            <a:r>
              <a:rPr lang="en-US" sz="2800" b="1" dirty="0"/>
              <a:t> </a:t>
            </a:r>
            <a:r>
              <a:rPr lang="en-US" sz="2800" b="1" dirty="0" err="1" smtClean="0"/>
              <a:t>negras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completaram</a:t>
            </a:r>
            <a:r>
              <a:rPr lang="en-US" sz="2800" b="1" dirty="0" smtClean="0"/>
              <a:t> </a:t>
            </a:r>
            <a:r>
              <a:rPr lang="en-US" sz="2800" b="1" dirty="0" err="1"/>
              <a:t>esse</a:t>
            </a:r>
            <a:r>
              <a:rPr lang="en-US" sz="2800" b="1" dirty="0"/>
              <a:t> </a:t>
            </a:r>
            <a:r>
              <a:rPr lang="en-US" sz="2800" b="1" dirty="0" err="1"/>
              <a:t>questionário</a:t>
            </a:r>
            <a:r>
              <a:rPr lang="en-US" sz="2800" b="1" dirty="0"/>
              <a:t> </a:t>
            </a:r>
            <a:r>
              <a:rPr lang="en-US" sz="2800" b="1" dirty="0" err="1"/>
              <a:t>em</a:t>
            </a:r>
            <a:r>
              <a:rPr lang="en-US" sz="2800" b="1" dirty="0"/>
              <a:t> 1995</a:t>
            </a:r>
            <a:r>
              <a:rPr lang="en-US" sz="2800" dirty="0"/>
              <a:t>, </a:t>
            </a:r>
            <a:r>
              <a:rPr lang="en-US" sz="2800" dirty="0" err="1"/>
              <a:t>dando</a:t>
            </a:r>
            <a:r>
              <a:rPr lang="en-US" sz="2800" dirty="0"/>
              <a:t> </a:t>
            </a:r>
            <a:r>
              <a:rPr lang="en-US" sz="2800" dirty="0" err="1"/>
              <a:t>início</a:t>
            </a:r>
            <a:r>
              <a:rPr lang="en-US" sz="2800" dirty="0"/>
              <a:t> </a:t>
            </a:r>
            <a:r>
              <a:rPr lang="en-US" sz="2800" dirty="0" err="1"/>
              <a:t>à</a:t>
            </a:r>
            <a:r>
              <a:rPr lang="en-US" sz="2800" dirty="0"/>
              <a:t> </a:t>
            </a:r>
            <a:r>
              <a:rPr lang="en-US" sz="2800" dirty="0" err="1"/>
              <a:t>coorte</a:t>
            </a:r>
            <a:r>
              <a:rPr lang="en-US" sz="2800" dirty="0"/>
              <a:t>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622535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718C2D-86D1-4727-9040-6A80FD26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Metodologia: população em estudo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2783CE-A60F-49FA-B6E4-EC89DDB0F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26962" cy="4482244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en-US" sz="2800" b="1" dirty="0" err="1" smtClean="0"/>
              <a:t>Recrutamento</a:t>
            </a:r>
            <a:r>
              <a:rPr lang="en-US" sz="2800" b="1" dirty="0" smtClean="0"/>
              <a:t>: </a:t>
            </a:r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sz="2800" dirty="0" smtClean="0"/>
              <a:t>No </a:t>
            </a:r>
            <a:r>
              <a:rPr lang="pt-BR" sz="2800" dirty="0"/>
              <a:t>início do estudo, </a:t>
            </a:r>
            <a:r>
              <a:rPr lang="pt-BR" sz="2800" dirty="0" smtClean="0"/>
              <a:t>as participantes </a:t>
            </a:r>
            <a:r>
              <a:rPr lang="pt-BR" sz="2800" dirty="0"/>
              <a:t>tinham </a:t>
            </a:r>
            <a:r>
              <a:rPr lang="pt-BR" sz="2800" dirty="0" smtClean="0"/>
              <a:t>idades compreendidas entre 21 </a:t>
            </a:r>
            <a:r>
              <a:rPr lang="pt-BR" sz="2800" dirty="0"/>
              <a:t>a 69 anos de </a:t>
            </a:r>
            <a:r>
              <a:rPr lang="pt-BR" sz="2800" dirty="0" smtClean="0"/>
              <a:t>idade (mediana</a:t>
            </a:r>
            <a:r>
              <a:rPr lang="pt-BR" sz="2800" dirty="0"/>
              <a:t> </a:t>
            </a:r>
            <a:r>
              <a:rPr lang="pt-BR" sz="2800" dirty="0" smtClean="0"/>
              <a:t>de 38 </a:t>
            </a:r>
            <a:r>
              <a:rPr lang="pt-BR" sz="2800" dirty="0"/>
              <a:t>anos</a:t>
            </a:r>
            <a:r>
              <a:rPr lang="pt-BR" sz="2800" dirty="0" smtClean="0"/>
              <a:t>)</a:t>
            </a:r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sz="2800" dirty="0" smtClean="0"/>
              <a:t>97</a:t>
            </a:r>
            <a:r>
              <a:rPr lang="pt-BR" sz="2800" dirty="0"/>
              <a:t>% tinham concluído o ensino médio </a:t>
            </a:r>
            <a:endParaRPr lang="pt-BR" sz="2800" dirty="0" smtClean="0"/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sz="2800" dirty="0" smtClean="0"/>
              <a:t>44</a:t>
            </a:r>
            <a:r>
              <a:rPr lang="pt-BR" sz="2800" dirty="0"/>
              <a:t>% completaram a </a:t>
            </a:r>
            <a:r>
              <a:rPr lang="pt-BR" sz="2800" dirty="0" smtClean="0"/>
              <a:t>faculdade</a:t>
            </a:r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sz="2800" dirty="0" smtClean="0"/>
              <a:t> As </a:t>
            </a:r>
            <a:r>
              <a:rPr lang="pt-BR" sz="2800" dirty="0"/>
              <a:t>participantes atualizaram informações de </a:t>
            </a:r>
            <a:r>
              <a:rPr lang="pt-BR" sz="2800" dirty="0" smtClean="0"/>
              <a:t>saúde em </a:t>
            </a:r>
            <a:r>
              <a:rPr lang="pt-BR" sz="2800" dirty="0"/>
              <a:t>questionários </a:t>
            </a:r>
            <a:r>
              <a:rPr lang="pt-BR" sz="2800" dirty="0" smtClean="0"/>
              <a:t>bienais</a:t>
            </a:r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r>
              <a:rPr lang="pt-BR" sz="2800" dirty="0" smtClean="0"/>
              <a:t> </a:t>
            </a:r>
            <a:r>
              <a:rPr lang="pt-BR" sz="2800" dirty="0"/>
              <a:t>Acompanhamento do </a:t>
            </a:r>
            <a:r>
              <a:rPr lang="pt-BR" sz="2800" dirty="0" smtClean="0"/>
              <a:t>original coorte </a:t>
            </a:r>
            <a:r>
              <a:rPr lang="pt-BR" sz="2800" dirty="0"/>
              <a:t>é de 80% através de 7 ciclos completos de </a:t>
            </a:r>
            <a:r>
              <a:rPr lang="pt-BR" sz="2800" dirty="0" smtClean="0"/>
              <a:t>questionários</a:t>
            </a:r>
            <a:endParaRPr lang="pt-BR" sz="2800" dirty="0"/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pt-BR" sz="2600" dirty="0"/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400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718C2D-86D1-4727-9040-6A80FD26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Metodologia: dados coletados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2783CE-A60F-49FA-B6E4-EC89DDB0F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26962" cy="4482244"/>
          </a:xfrm>
        </p:spPr>
        <p:txBody>
          <a:bodyPr>
            <a:normAutofit/>
          </a:bodyPr>
          <a:lstStyle/>
          <a:p>
            <a:pPr algn="just">
              <a:lnSpc>
                <a:spcPct val="140000"/>
              </a:lnSpc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pt-BR" sz="2400" dirty="0" smtClean="0"/>
              <a:t>Este estudo – Ciclo 2 – ano 1997</a:t>
            </a:r>
          </a:p>
          <a:p>
            <a:pPr lvl="2" algn="just">
              <a:lnSpc>
                <a:spcPct val="14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Incluíram questões </a:t>
            </a:r>
            <a:r>
              <a:rPr lang="pt-BR" sz="2400" dirty="0"/>
              <a:t>sobre </a:t>
            </a:r>
            <a:r>
              <a:rPr lang="pt-BR" sz="2400" b="1" dirty="0"/>
              <a:t>percepção e experiências de racismo foram incorporadas</a:t>
            </a:r>
            <a:r>
              <a:rPr lang="pt-BR" sz="2400" dirty="0"/>
              <a:t>, estando presentes também no questionário de </a:t>
            </a:r>
            <a:r>
              <a:rPr lang="pt-BR" sz="2400" dirty="0" smtClean="0"/>
              <a:t>2009</a:t>
            </a:r>
          </a:p>
          <a:p>
            <a:pPr marL="384048" lvl="2" indent="0" algn="just">
              <a:lnSpc>
                <a:spcPct val="140000"/>
              </a:lnSpc>
              <a:buNone/>
            </a:pPr>
            <a:endParaRPr lang="pt-BR" sz="2400" dirty="0" smtClean="0"/>
          </a:p>
          <a:p>
            <a:pPr lvl="2" algn="just">
              <a:lnSpc>
                <a:spcPct val="140000"/>
              </a:lnSpc>
              <a:buFont typeface="Wingdings" panose="05000000000000000000" pitchFamily="2" charset="2"/>
              <a:buChar char="§"/>
            </a:pPr>
            <a:r>
              <a:rPr lang="pt-BR" sz="2400" dirty="0" smtClean="0"/>
              <a:t> </a:t>
            </a:r>
            <a:r>
              <a:rPr lang="pt-BR" sz="2400" dirty="0"/>
              <a:t>A partir dessas perguntas, foram criadas duas variáveis para racismo: </a:t>
            </a:r>
            <a:r>
              <a:rPr lang="pt-BR" sz="2400" b="1" dirty="0"/>
              <a:t>o racismo do </a:t>
            </a:r>
            <a:r>
              <a:rPr lang="pt-BR" sz="2400" b="1" dirty="0" smtClean="0"/>
              <a:t>cotidiano (</a:t>
            </a:r>
            <a:r>
              <a:rPr lang="pt-BR" sz="2400" dirty="0" smtClean="0"/>
              <a:t>5 perguntas</a:t>
            </a:r>
            <a:r>
              <a:rPr lang="pt-BR" sz="2400" b="1" dirty="0" smtClean="0"/>
              <a:t>)</a:t>
            </a:r>
            <a:r>
              <a:rPr lang="pt-BR" sz="2400" dirty="0" smtClean="0"/>
              <a:t>, </a:t>
            </a:r>
            <a:r>
              <a:rPr lang="pt-BR" sz="2400" dirty="0"/>
              <a:t>dividida em quartis; e o </a:t>
            </a:r>
            <a:r>
              <a:rPr lang="pt-BR" sz="2400" b="1" dirty="0"/>
              <a:t>racismo ao longo da </a:t>
            </a:r>
            <a:r>
              <a:rPr lang="pt-BR" sz="2400" b="1" dirty="0" smtClean="0"/>
              <a:t>vida (</a:t>
            </a:r>
            <a:r>
              <a:rPr lang="pt-BR" sz="2400" dirty="0" smtClean="0"/>
              <a:t>3 perguntas</a:t>
            </a:r>
            <a:r>
              <a:rPr lang="pt-BR" sz="2400" b="1" dirty="0" smtClean="0"/>
              <a:t>)</a:t>
            </a:r>
            <a:r>
              <a:rPr lang="pt-BR" sz="2400" dirty="0" smtClean="0"/>
              <a:t>, </a:t>
            </a:r>
            <a:r>
              <a:rPr lang="pt-BR" sz="2400" dirty="0"/>
              <a:t>com scores de 0 a 3. </a:t>
            </a:r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pt-BR" sz="2400" dirty="0"/>
          </a:p>
          <a:p>
            <a:pPr lvl="1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87469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718C2D-86D1-4727-9040-6A80FD26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 smtClean="0"/>
              <a:t>Metodologia: dados coletados</a:t>
            </a:r>
            <a:endParaRPr lang="pt-BR" sz="4000" b="1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FB2783CE-A60F-49FA-B6E4-EC89DDB0F5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526962" cy="4482244"/>
          </a:xfrm>
        </p:spPr>
        <p:txBody>
          <a:bodyPr>
            <a:normAutofit/>
          </a:bodyPr>
          <a:lstStyle/>
          <a:p>
            <a:pPr algn="just">
              <a:lnSpc>
                <a:spcPct val="140000"/>
              </a:lnSpc>
              <a:buFont typeface="Wingdings" panose="05000000000000000000" pitchFamily="2" charset="2"/>
              <a:buChar char="§"/>
            </a:pPr>
            <a:r>
              <a:rPr lang="pt-BR" dirty="0"/>
              <a:t> </a:t>
            </a:r>
            <a:r>
              <a:rPr lang="pt-BR" sz="2400" dirty="0" smtClean="0"/>
              <a:t>Este estudo – Ciclo 2 – ano 1997</a:t>
            </a:r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400" dirty="0"/>
              <a:t>Para </a:t>
            </a:r>
            <a:r>
              <a:rPr lang="pt-BR" sz="2400" dirty="0" smtClean="0"/>
              <a:t>a informação sobre a </a:t>
            </a:r>
            <a:r>
              <a:rPr lang="pt-BR" sz="2400" b="1" dirty="0" smtClean="0"/>
              <a:t>segregação residencial </a:t>
            </a:r>
            <a:r>
              <a:rPr lang="pt-BR" sz="2400" dirty="0"/>
              <a:t>utilizou-se do censo americano: “ US </a:t>
            </a:r>
            <a:r>
              <a:rPr lang="pt-BR" sz="2400" dirty="0" err="1"/>
              <a:t>Census</a:t>
            </a:r>
            <a:r>
              <a:rPr lang="pt-BR" sz="2400" dirty="0"/>
              <a:t> Bureau” que foram vinculados aos endereços dos participantes a cada dois </a:t>
            </a:r>
            <a:r>
              <a:rPr lang="pt-BR" sz="2400" dirty="0" smtClean="0"/>
              <a:t>anos</a:t>
            </a:r>
          </a:p>
          <a:p>
            <a:pPr lvl="2" algn="just">
              <a:buFont typeface="Wingdings" panose="05000000000000000000" pitchFamily="2" charset="2"/>
              <a:buChar char="§"/>
            </a:pPr>
            <a:endParaRPr lang="pt-BR" sz="2400" dirty="0"/>
          </a:p>
          <a:p>
            <a:pPr lvl="2" algn="just">
              <a:buFont typeface="Wingdings" panose="05000000000000000000" pitchFamily="2" charset="2"/>
              <a:buChar char="§"/>
            </a:pPr>
            <a:r>
              <a:rPr lang="pt-BR" sz="2400" dirty="0" smtClean="0"/>
              <a:t>Esses </a:t>
            </a:r>
            <a:r>
              <a:rPr lang="pt-BR" sz="2400" dirty="0"/>
              <a:t>dados foram </a:t>
            </a:r>
            <a:r>
              <a:rPr lang="pt-BR" sz="2400" dirty="0" err="1"/>
              <a:t>linkados</a:t>
            </a:r>
            <a:r>
              <a:rPr lang="pt-BR" sz="2400" dirty="0"/>
              <a:t> aos endereços das participantes a cada dois anos. A composição racial do bairro foi medida pela variável do censo “</a:t>
            </a:r>
            <a:r>
              <a:rPr lang="pt-BR" sz="2400" b="1" dirty="0"/>
              <a:t>porcentagem de de afro-americanos da população da vizinhança</a:t>
            </a:r>
            <a:r>
              <a:rPr lang="pt-BR" sz="2400" b="1" dirty="0" smtClean="0"/>
              <a:t>”</a:t>
            </a:r>
            <a:endParaRPr lang="pt-BR" sz="2400" b="1" dirty="0"/>
          </a:p>
          <a:p>
            <a:pPr marL="566928" lvl="3" indent="0" algn="just">
              <a:lnSpc>
                <a:spcPct val="140000"/>
              </a:lnSpc>
              <a:buNone/>
            </a:pPr>
            <a:endParaRPr lang="pt-BR" sz="2400" dirty="0"/>
          </a:p>
          <a:p>
            <a:pPr lvl="2" algn="just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xmlns="" id="{87F40A10-98C8-4E7B-9FED-CB9E09FA92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1203925"/>
              </p:ext>
            </p:extLst>
          </p:nvPr>
        </p:nvGraphicFramePr>
        <p:xfrm>
          <a:off x="3676885" y="4720423"/>
          <a:ext cx="4660348" cy="2080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327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Retrospectiva">
  <a:themeElements>
    <a:clrScheme name="Retrospec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iv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773</TotalTime>
  <Words>1176</Words>
  <Application>Microsoft Macintosh PowerPoint</Application>
  <PresentationFormat>Widescreen</PresentationFormat>
  <Paragraphs>104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Calibri</vt:lpstr>
      <vt:lpstr>Calibri Light</vt:lpstr>
      <vt:lpstr>Wingdings</vt:lpstr>
      <vt:lpstr>Wingdings 2</vt:lpstr>
      <vt:lpstr>HDOfficeLightV0</vt:lpstr>
      <vt:lpstr>Retrospectiva</vt:lpstr>
      <vt:lpstr>UNIVERSIDADE FEDERAL DE MINAS GERAIS FACULDADE DE MEDICINA EST814 - Princípios de Bioestatística Prof. Enrico Antônio Colosimo</vt:lpstr>
      <vt:lpstr>Introdução</vt:lpstr>
      <vt:lpstr>Introdução</vt:lpstr>
      <vt:lpstr>Objetivo</vt:lpstr>
      <vt:lpstr>Metodologia: desenho do estudo</vt:lpstr>
      <vt:lpstr>Metodologia: população em estudo</vt:lpstr>
      <vt:lpstr>Metodologia: população em estudo</vt:lpstr>
      <vt:lpstr>Metodologia: dados coletados</vt:lpstr>
      <vt:lpstr>Metodologia: dados coletados</vt:lpstr>
      <vt:lpstr>Metodologia: dados coletados</vt:lpstr>
      <vt:lpstr>Metodologia: dados coletados</vt:lpstr>
      <vt:lpstr>Metodologia: dados coletados</vt:lpstr>
      <vt:lpstr>Resultados</vt:lpstr>
      <vt:lpstr>PowerPoint Presentation</vt:lpstr>
      <vt:lpstr>PowerPoint Presentation</vt:lpstr>
      <vt:lpstr>PowerPoint Presentation</vt:lpstr>
      <vt:lpstr>PowerPoint Presentation</vt:lpstr>
      <vt:lpstr>Discussão</vt:lpstr>
      <vt:lpstr>Discussão</vt:lpstr>
      <vt:lpstr>Conclusão</vt:lpstr>
      <vt:lpstr>Referência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DE MINAS GERAIS FACULDADE DE MEDICINA EST814 - Princípios de Bioestatística Prof. Enrico Antônio Colosimo</dc:title>
  <dc:creator>Hannah Cardoso</dc:creator>
  <cp:lastModifiedBy>Nathália</cp:lastModifiedBy>
  <cp:revision>34</cp:revision>
  <dcterms:created xsi:type="dcterms:W3CDTF">2018-06-19T17:14:58Z</dcterms:created>
  <dcterms:modified xsi:type="dcterms:W3CDTF">2018-06-20T21:40:45Z</dcterms:modified>
</cp:coreProperties>
</file>