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9" r:id="rId22"/>
    <p:sldId id="281" r:id="rId23"/>
    <p:sldId id="282" r:id="rId24"/>
    <p:sldId id="28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32CE-7547-4AF1-82F7-E49253E6D2F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FC7B-1A24-47BE-9AB4-8BBEAC9B87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</a:rPr>
              <a:pPr/>
              <a:t>6/27/2018 8:05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r>
              <a:rPr lang="en-US" sz="500">
                <a:solidFill>
                  <a:srgbClr val="000000"/>
                </a:solidFill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r>
              <a:rPr lang="en-US" sz="500">
                <a:solidFill>
                  <a:srgbClr val="000000"/>
                </a:solidFill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>
                <a:solidFill>
                  <a:srgbClr val="000000"/>
                </a:solidFill>
              </a:rPr>
            </a:br>
            <a:r>
              <a:rPr lang="en-US" sz="500">
                <a:solidFill>
                  <a:srgbClr val="000000"/>
                </a:solidFill>
              </a:rPr>
              <a:t>A MICROSOFT NÃO OFERECE NENHUMA GARANTIA, SEJA EXPRESSA, IMPLÍCITA OU LEGAL, CONCERNENTE ÀS INFORMAÇÕES DESTA APRESENTAÇÃO.</a:t>
            </a:r>
          </a:p>
          <a:p>
            <a:endParaRPr lang="en-US" sz="500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5172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41608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5852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8741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2176090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8595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47578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45784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999" y="2174876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3629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76657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08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329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812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9497" y="484879"/>
            <a:ext cx="7190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Universidade Federal de Minas </a:t>
            </a:r>
            <a:r>
              <a:rPr lang="pt-B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Gerais </a:t>
            </a:r>
          </a:p>
          <a:p>
            <a:pPr algn="ctr"/>
            <a:r>
              <a:rPr lang="pt-B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Programa </a:t>
            </a:r>
            <a:r>
              <a:rPr 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de Pós Graduação </a:t>
            </a:r>
            <a:endParaRPr lang="pt-BR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Disciplina</a:t>
            </a:r>
            <a:r>
              <a:rPr 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: Bioestatística</a:t>
            </a:r>
            <a:endParaRPr lang="pt-B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6" descr="http://www.clickborde.com.br/image/cache/data/produtos%20maira/UNI0135-650x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89" y="129866"/>
            <a:ext cx="1833546" cy="18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ossegodapampulha.com.br/wp-content/uploads/2012/05/UF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2" y="129866"/>
            <a:ext cx="1766421" cy="1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252927" y="5911439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200" i="1" dirty="0">
                <a:solidFill>
                  <a:srgbClr val="000000"/>
                </a:solidFill>
                <a:cs typeface="Arial" panose="020B0604020202020204" pitchFamily="34" charset="0"/>
              </a:rPr>
              <a:t>Isabella M. M. Barros</a:t>
            </a:r>
          </a:p>
          <a:p>
            <a:pPr algn="r"/>
            <a:r>
              <a:rPr lang="pt-BR" sz="2200" i="1" dirty="0">
                <a:solidFill>
                  <a:srgbClr val="000000"/>
                </a:solidFill>
                <a:cs typeface="Arial" panose="020B0604020202020204" pitchFamily="34" charset="0"/>
              </a:rPr>
              <a:t>Paola S. Barros </a:t>
            </a:r>
            <a:endParaRPr lang="pt-BR" sz="22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086" y="1989257"/>
            <a:ext cx="7025761" cy="39102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124" y="5937599"/>
            <a:ext cx="3907261" cy="3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269135"/>
          </a:xfrm>
        </p:spPr>
        <p:txBody>
          <a:bodyPr/>
          <a:lstStyle/>
          <a:p>
            <a:r>
              <a:rPr lang="pt-BR" dirty="0"/>
              <a:t>A porcentagem </a:t>
            </a:r>
            <a:r>
              <a:rPr lang="pt-BR" dirty="0" smtClean="0"/>
              <a:t>esperada </a:t>
            </a:r>
            <a:r>
              <a:rPr lang="pt-BR" dirty="0"/>
              <a:t>de pacientes </a:t>
            </a:r>
            <a:r>
              <a:rPr lang="pt-BR" dirty="0" smtClean="0"/>
              <a:t>livres </a:t>
            </a:r>
            <a:r>
              <a:rPr lang="pt-BR" dirty="0"/>
              <a:t>de eventos </a:t>
            </a:r>
            <a:r>
              <a:rPr lang="pt-BR" dirty="0" smtClean="0"/>
              <a:t>aos </a:t>
            </a:r>
            <a:r>
              <a:rPr lang="pt-BR" dirty="0"/>
              <a:t>24 meses foi de 92</a:t>
            </a:r>
            <a:r>
              <a:rPr lang="pt-BR" dirty="0" smtClean="0"/>
              <a:t>% - </a:t>
            </a:r>
            <a:r>
              <a:rPr lang="pt-BR" dirty="0" smtClean="0">
                <a:solidFill>
                  <a:srgbClr val="FF0000"/>
                </a:solidFill>
              </a:rPr>
              <a:t>Incidência de eventos esperados é de 8% segundo dados da literatura.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/>
              <a:t>E</a:t>
            </a:r>
            <a:r>
              <a:rPr lang="pt-BR" dirty="0" err="1" smtClean="0"/>
              <a:t>nd</a:t>
            </a:r>
            <a:r>
              <a:rPr lang="pt-BR" dirty="0" smtClean="0"/>
              <a:t> </a:t>
            </a:r>
            <a:r>
              <a:rPr lang="pt-BR" dirty="0"/>
              <a:t>point primário </a:t>
            </a:r>
            <a:r>
              <a:rPr lang="pt-BR" b="1" dirty="0"/>
              <a:t>taxa de </a:t>
            </a:r>
            <a:r>
              <a:rPr lang="pt-BR" b="1" dirty="0" smtClean="0"/>
              <a:t>recorrência: </a:t>
            </a:r>
            <a:r>
              <a:rPr lang="pt-BR" dirty="0" smtClean="0"/>
              <a:t>o </a:t>
            </a:r>
            <a:r>
              <a:rPr lang="pt-BR" dirty="0"/>
              <a:t>protocolo especificou que o fechamento do </a:t>
            </a:r>
            <a:r>
              <a:rPr lang="pt-BR" dirty="0">
                <a:solidFill>
                  <a:srgbClr val="FF0000"/>
                </a:solidFill>
              </a:rPr>
              <a:t>FOP</a:t>
            </a:r>
            <a:r>
              <a:rPr lang="pt-BR" dirty="0"/>
              <a:t> </a:t>
            </a:r>
            <a:r>
              <a:rPr lang="pt-BR" dirty="0" smtClean="0"/>
              <a:t>+ terapia </a:t>
            </a:r>
            <a:r>
              <a:rPr lang="pt-BR" dirty="0"/>
              <a:t>antiplaquetária seria considerado</a:t>
            </a:r>
            <a:r>
              <a:rPr lang="pt-BR" dirty="0">
                <a:solidFill>
                  <a:srgbClr val="FF0000"/>
                </a:solidFill>
              </a:rPr>
              <a:t> superior </a:t>
            </a:r>
            <a:r>
              <a:rPr lang="pt-BR" dirty="0"/>
              <a:t>ao </a:t>
            </a:r>
            <a:r>
              <a:rPr lang="pt-BR" dirty="0" err="1"/>
              <a:t>antiagregante</a:t>
            </a:r>
            <a:r>
              <a:rPr lang="pt-BR" dirty="0"/>
              <a:t> </a:t>
            </a:r>
            <a:r>
              <a:rPr lang="pt-BR" dirty="0" err="1"/>
              <a:t>plaquetário</a:t>
            </a:r>
            <a:r>
              <a:rPr lang="pt-BR" dirty="0"/>
              <a:t> isolado </a:t>
            </a:r>
            <a:r>
              <a:rPr lang="pt-BR" dirty="0">
                <a:solidFill>
                  <a:srgbClr val="FF0000"/>
                </a:solidFill>
              </a:rPr>
              <a:t>se houvesse um risco 55% menor de AVC recorrente no grupo de fechamento FOP</a:t>
            </a:r>
            <a:r>
              <a:rPr lang="pt-BR" dirty="0"/>
              <a:t> que no grupo de </a:t>
            </a:r>
            <a:r>
              <a:rPr lang="pt-BR" dirty="0" err="1"/>
              <a:t>antiagregantes</a:t>
            </a:r>
            <a:r>
              <a:rPr lang="pt-BR" dirty="0"/>
              <a:t> </a:t>
            </a:r>
            <a:r>
              <a:rPr lang="pt-BR" dirty="0" err="1"/>
              <a:t>plaquetários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487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265783"/>
          </a:xfrm>
        </p:spPr>
        <p:txBody>
          <a:bodyPr/>
          <a:lstStyle/>
          <a:p>
            <a:r>
              <a:rPr lang="pt-BR" dirty="0"/>
              <a:t>Estimando um tamanho de amostra de 664 pacientes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randomizados </a:t>
            </a:r>
            <a:r>
              <a:rPr lang="pt-BR" dirty="0"/>
              <a:t>aleatoriamente em uma proporção de 2:1 para o fechamento do FOP mais terapia antiplaquetária ou terapia antiplaquetária </a:t>
            </a:r>
            <a:r>
              <a:rPr lang="pt-BR" dirty="0" smtClean="0"/>
              <a:t>isolada</a:t>
            </a:r>
          </a:p>
          <a:p>
            <a:pPr lvl="1"/>
            <a:r>
              <a:rPr lang="pt-BR" dirty="0" smtClean="0"/>
              <a:t>poder </a:t>
            </a:r>
            <a:r>
              <a:rPr lang="pt-BR" dirty="0"/>
              <a:t>de 80% para detectar a superioridade do fechamento do </a:t>
            </a:r>
            <a:r>
              <a:rPr lang="pt-BR" dirty="0" smtClean="0"/>
              <a:t>FOP</a:t>
            </a:r>
            <a:endParaRPr lang="pt-BR" dirty="0" smtClean="0"/>
          </a:p>
          <a:p>
            <a:pPr lvl="1"/>
            <a:r>
              <a:rPr lang="pt-BR" dirty="0" smtClean="0"/>
              <a:t>taxa </a:t>
            </a:r>
            <a:r>
              <a:rPr lang="pt-BR" dirty="0"/>
              <a:t>de 15% de seguimento </a:t>
            </a:r>
            <a:r>
              <a:rPr lang="pt-BR" dirty="0" smtClean="0"/>
              <a:t>incompleto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74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505849"/>
          </a:xfrm>
        </p:spPr>
        <p:txBody>
          <a:bodyPr/>
          <a:lstStyle/>
          <a:p>
            <a:r>
              <a:rPr lang="pt-BR" dirty="0" smtClean="0"/>
              <a:t>Calculo da amostra</a:t>
            </a:r>
          </a:p>
          <a:p>
            <a:pPr lvl="1"/>
            <a:r>
              <a:rPr lang="pt-BR" dirty="0" err="1" smtClean="0"/>
              <a:t>Pc</a:t>
            </a:r>
            <a:r>
              <a:rPr lang="pt-BR" dirty="0"/>
              <a:t>= 8% = 0,08</a:t>
            </a:r>
          </a:p>
          <a:p>
            <a:pPr lvl="1"/>
            <a:r>
              <a:rPr lang="pt-BR" dirty="0" err="1"/>
              <a:t>Pi</a:t>
            </a:r>
            <a:r>
              <a:rPr lang="pt-BR" dirty="0"/>
              <a:t>= </a:t>
            </a:r>
            <a:r>
              <a:rPr lang="pt-BR" dirty="0" err="1"/>
              <a:t>Pc</a:t>
            </a:r>
            <a:r>
              <a:rPr lang="pt-BR" dirty="0"/>
              <a:t> – </a:t>
            </a:r>
            <a:r>
              <a:rPr lang="pt-BR" dirty="0" err="1"/>
              <a:t>Pc</a:t>
            </a:r>
            <a:r>
              <a:rPr lang="pt-BR" dirty="0"/>
              <a:t> x 0,55 = 0,036</a:t>
            </a:r>
          </a:p>
          <a:p>
            <a:pPr lvl="1"/>
            <a:r>
              <a:rPr lang="pt-BR" u="sng" dirty="0"/>
              <a:t>P</a:t>
            </a:r>
            <a:r>
              <a:rPr lang="pt-BR" dirty="0"/>
              <a:t> = </a:t>
            </a:r>
            <a:r>
              <a:rPr lang="pt-BR" dirty="0" err="1"/>
              <a:t>Pc</a:t>
            </a:r>
            <a:r>
              <a:rPr lang="pt-BR" dirty="0"/>
              <a:t> + </a:t>
            </a:r>
            <a:r>
              <a:rPr lang="pt-BR" dirty="0" err="1"/>
              <a:t>Pi</a:t>
            </a:r>
            <a:r>
              <a:rPr lang="pt-BR" dirty="0"/>
              <a:t> / 2 = </a:t>
            </a:r>
            <a:r>
              <a:rPr lang="pt-BR" dirty="0" smtClean="0"/>
              <a:t>0,058</a:t>
            </a:r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α</a:t>
            </a:r>
            <a:r>
              <a:rPr lang="pt-BR" dirty="0" smtClean="0"/>
              <a:t>: </a:t>
            </a:r>
            <a:r>
              <a:rPr lang="pt-BR" dirty="0"/>
              <a:t>0,048   </a:t>
            </a:r>
            <a:r>
              <a:rPr lang="pt-BR" dirty="0" smtClean="0">
                <a:sym typeface="Wingdings" panose="05000000000000000000" pitchFamily="2" charset="2"/>
              </a:rPr>
              <a:t> Z 0,976 = 1,98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β</a:t>
            </a:r>
            <a:r>
              <a:rPr lang="pt-BR" dirty="0" smtClean="0"/>
              <a:t>: </a:t>
            </a:r>
            <a:r>
              <a:rPr lang="pt-BR" dirty="0"/>
              <a:t>1 – poder = 1 – 0,8 = 0,2 </a:t>
            </a:r>
            <a:r>
              <a:rPr lang="pt-BR" dirty="0" smtClean="0">
                <a:sym typeface="Wingdings" panose="05000000000000000000" pitchFamily="2" charset="2"/>
              </a:rPr>
              <a:t> Z 0,80 = 0,84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7" descr="Macintosh HD:Users:paolaisabelsilvabarros:Desktop:formula 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06" y="5356638"/>
            <a:ext cx="5601970" cy="107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4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4"/>
            <a:ext cx="11176000" cy="3647499"/>
          </a:xfrm>
        </p:spPr>
        <p:txBody>
          <a:bodyPr>
            <a:normAutofit fontScale="70000" lnSpcReduction="20000"/>
          </a:bodyPr>
          <a:lstStyle/>
          <a:p>
            <a:r>
              <a:rPr lang="pt-BR" sz="4000" dirty="0"/>
              <a:t>A taxa de AVC recorrente foi comparada com o uso do teste de log-</a:t>
            </a:r>
            <a:r>
              <a:rPr lang="pt-BR" sz="4000" dirty="0" err="1"/>
              <a:t>rank</a:t>
            </a:r>
            <a:r>
              <a:rPr lang="pt-BR" sz="4000" dirty="0"/>
              <a:t> e com o uso do método de Kaplan-Meier</a:t>
            </a:r>
            <a:r>
              <a:rPr lang="pt-BR" sz="4000" dirty="0" smtClean="0"/>
              <a:t>.</a:t>
            </a:r>
          </a:p>
          <a:p>
            <a:endParaRPr lang="pt-BR" sz="4000" dirty="0" smtClean="0"/>
          </a:p>
          <a:p>
            <a:r>
              <a:rPr lang="pt-BR" sz="4000" u="sng" dirty="0" smtClean="0"/>
              <a:t>Teste </a:t>
            </a:r>
            <a:r>
              <a:rPr lang="pt-BR" sz="4000" u="sng" dirty="0"/>
              <a:t>de Kaplan-Meier</a:t>
            </a:r>
            <a:r>
              <a:rPr lang="pt-BR" sz="4000" dirty="0"/>
              <a:t>, que é um método baseado em dados quantitativos que gera uma função de distribuição no tempo até à ocorrência de um determinado evento</a:t>
            </a:r>
            <a:r>
              <a:rPr lang="pt-BR" sz="4000" dirty="0" smtClean="0"/>
              <a:t>.</a:t>
            </a:r>
          </a:p>
          <a:p>
            <a:endParaRPr lang="pt-BR" sz="4000" dirty="0" smtClean="0"/>
          </a:p>
          <a:p>
            <a:r>
              <a:rPr lang="pt-BR" sz="4000" u="sng" dirty="0"/>
              <a:t>T</a:t>
            </a:r>
            <a:r>
              <a:rPr lang="pt-BR" sz="4000" u="sng" dirty="0" smtClean="0"/>
              <a:t>este </a:t>
            </a:r>
            <a:r>
              <a:rPr lang="pt-BR" sz="4000" u="sng" dirty="0"/>
              <a:t>de Log </a:t>
            </a:r>
            <a:r>
              <a:rPr lang="pt-BR" sz="4000" u="sng" dirty="0" err="1" smtClean="0"/>
              <a:t>rank</a:t>
            </a:r>
            <a:r>
              <a:rPr lang="pt-BR" sz="4000" u="sng" dirty="0" smtClean="0"/>
              <a:t> </a:t>
            </a:r>
            <a:r>
              <a:rPr lang="pt-BR" sz="4000" dirty="0" smtClean="0"/>
              <a:t>é amplamente </a:t>
            </a:r>
            <a:r>
              <a:rPr lang="pt-BR" sz="4000" dirty="0"/>
              <a:t>utilizado em ensaios clínicos para estabelecer a eficácia de um novo tratamento </a:t>
            </a:r>
            <a:r>
              <a:rPr lang="pt-BR" sz="4000" dirty="0" smtClean="0"/>
              <a:t>quando </a:t>
            </a:r>
            <a:r>
              <a:rPr lang="pt-BR" sz="4000" dirty="0"/>
              <a:t>a medição é o tempo para o evento.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586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4"/>
            <a:ext cx="11176000" cy="4759326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/>
              <a:t>E</a:t>
            </a:r>
            <a:r>
              <a:rPr lang="pt-BR" dirty="0" err="1" smtClean="0"/>
              <a:t>nd</a:t>
            </a:r>
            <a:r>
              <a:rPr lang="pt-BR" dirty="0" smtClean="0"/>
              <a:t> </a:t>
            </a:r>
            <a:r>
              <a:rPr lang="pt-BR" dirty="0"/>
              <a:t>point primário </a:t>
            </a:r>
            <a:r>
              <a:rPr lang="pt-BR" b="1" dirty="0"/>
              <a:t>novo infarto </a:t>
            </a:r>
            <a:r>
              <a:rPr lang="pt-BR" b="1" dirty="0" smtClean="0"/>
              <a:t>cerebral:</a:t>
            </a:r>
            <a:r>
              <a:rPr lang="pt-BR" dirty="0" smtClean="0"/>
              <a:t> </a:t>
            </a:r>
            <a:r>
              <a:rPr lang="pt-BR" dirty="0"/>
              <a:t>o protocolo especificou que o fechamento do FOP </a:t>
            </a:r>
            <a:r>
              <a:rPr lang="pt-BR" dirty="0" smtClean="0"/>
              <a:t>+ terapia </a:t>
            </a:r>
            <a:r>
              <a:rPr lang="pt-BR" dirty="0"/>
              <a:t>antiplaquetária seria </a:t>
            </a:r>
            <a:r>
              <a:rPr lang="pt-BR" dirty="0">
                <a:solidFill>
                  <a:srgbClr val="FF0000"/>
                </a:solidFill>
              </a:rPr>
              <a:t>considerado superior </a:t>
            </a:r>
            <a:r>
              <a:rPr lang="pt-BR" dirty="0"/>
              <a:t>à terapia antiplaquetária sozinha, se houvesse </a:t>
            </a:r>
            <a:r>
              <a:rPr lang="pt-BR" dirty="0" smtClean="0">
                <a:solidFill>
                  <a:srgbClr val="FF0000"/>
                </a:solidFill>
              </a:rPr>
              <a:t>uma redução do </a:t>
            </a:r>
            <a:r>
              <a:rPr lang="pt-BR" dirty="0">
                <a:solidFill>
                  <a:srgbClr val="FF0000"/>
                </a:solidFill>
              </a:rPr>
              <a:t>risco </a:t>
            </a:r>
            <a:r>
              <a:rPr lang="pt-BR" dirty="0" smtClean="0">
                <a:solidFill>
                  <a:srgbClr val="FF0000"/>
                </a:solidFill>
              </a:rPr>
              <a:t>de 55</a:t>
            </a:r>
            <a:r>
              <a:rPr lang="pt-BR" dirty="0">
                <a:solidFill>
                  <a:srgbClr val="FF0000"/>
                </a:solidFill>
              </a:rPr>
              <a:t>% </a:t>
            </a:r>
            <a:r>
              <a:rPr lang="pt-BR" dirty="0" smtClean="0">
                <a:solidFill>
                  <a:srgbClr val="FF0000"/>
                </a:solidFill>
              </a:rPr>
              <a:t>no </a:t>
            </a:r>
            <a:r>
              <a:rPr lang="pt-BR" dirty="0">
                <a:solidFill>
                  <a:srgbClr val="FF0000"/>
                </a:solidFill>
              </a:rPr>
              <a:t>grupo de fechamento FOP do que no grupo antiplaquetário.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T</a:t>
            </a:r>
            <a:r>
              <a:rPr lang="pt-BR" dirty="0" smtClean="0"/>
              <a:t>axa </a:t>
            </a:r>
            <a:r>
              <a:rPr lang="pt-BR" dirty="0"/>
              <a:t>esperada de infarto </a:t>
            </a:r>
            <a:r>
              <a:rPr lang="pt-BR" dirty="0" smtClean="0"/>
              <a:t>cerebral </a:t>
            </a:r>
            <a:r>
              <a:rPr lang="pt-BR" dirty="0"/>
              <a:t>foi </a:t>
            </a:r>
            <a:r>
              <a:rPr lang="pt-BR" dirty="0" smtClean="0"/>
              <a:t>5 x </a:t>
            </a:r>
            <a:r>
              <a:rPr lang="pt-BR" dirty="0"/>
              <a:t>a taxa de recorrência clínica do </a:t>
            </a:r>
            <a:r>
              <a:rPr lang="pt-BR" dirty="0" smtClean="0"/>
              <a:t>AVC</a:t>
            </a:r>
            <a:r>
              <a:rPr lang="pt-BR" dirty="0"/>
              <a:t> </a:t>
            </a:r>
            <a:r>
              <a:rPr lang="pt-BR" dirty="0" smtClean="0"/>
              <a:t>(taxa </a:t>
            </a:r>
            <a:r>
              <a:rPr lang="pt-BR" dirty="0"/>
              <a:t>de AVC recorrente de 2,9% no grupo </a:t>
            </a:r>
            <a:r>
              <a:rPr lang="pt-BR" dirty="0" err="1"/>
              <a:t>antiagregante</a:t>
            </a:r>
            <a:r>
              <a:rPr lang="pt-BR" dirty="0"/>
              <a:t> </a:t>
            </a:r>
            <a:r>
              <a:rPr lang="pt-BR" dirty="0" err="1"/>
              <a:t>plaquetário</a:t>
            </a:r>
            <a:r>
              <a:rPr lang="pt-BR" dirty="0"/>
              <a:t> aos 24 </a:t>
            </a:r>
            <a:r>
              <a:rPr lang="pt-BR" dirty="0" smtClean="0"/>
              <a:t>meses). </a:t>
            </a:r>
            <a:endParaRPr lang="pt-BR" dirty="0" smtClean="0"/>
          </a:p>
          <a:p>
            <a:r>
              <a:rPr lang="pt-BR" dirty="0" smtClean="0"/>
              <a:t>Incidência </a:t>
            </a:r>
            <a:r>
              <a:rPr lang="pt-BR" dirty="0" smtClean="0"/>
              <a:t>do evento:  15%</a:t>
            </a:r>
            <a:endParaRPr lang="pt-BR" dirty="0"/>
          </a:p>
          <a:p>
            <a:r>
              <a:rPr lang="pt-BR" dirty="0" smtClean="0"/>
              <a:t>Sob </a:t>
            </a:r>
            <a:r>
              <a:rPr lang="pt-BR" dirty="0"/>
              <a:t>estas suposições, </a:t>
            </a:r>
            <a:r>
              <a:rPr lang="pt-BR" dirty="0" smtClean="0"/>
              <a:t>calculado </a:t>
            </a:r>
            <a:r>
              <a:rPr lang="pt-BR" dirty="0"/>
              <a:t>um poder de 73%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39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708981"/>
          </a:xfrm>
        </p:spPr>
        <p:txBody>
          <a:bodyPr/>
          <a:lstStyle/>
          <a:p>
            <a:r>
              <a:rPr lang="pt-BR" dirty="0" smtClean="0"/>
              <a:t>Cálculo </a:t>
            </a:r>
            <a:r>
              <a:rPr lang="pt-BR" dirty="0" smtClean="0"/>
              <a:t>da amostra</a:t>
            </a:r>
          </a:p>
          <a:p>
            <a:r>
              <a:rPr lang="pt-BR" dirty="0" err="1"/>
              <a:t>Pc</a:t>
            </a:r>
            <a:r>
              <a:rPr lang="pt-BR" dirty="0"/>
              <a:t>= 2,9% x 5 = 0,15</a:t>
            </a:r>
            <a:endParaRPr lang="pt-BR" sz="3600" dirty="0"/>
          </a:p>
          <a:p>
            <a:r>
              <a:rPr lang="pt-BR" dirty="0" err="1"/>
              <a:t>Pi</a:t>
            </a:r>
            <a:r>
              <a:rPr lang="pt-BR" dirty="0"/>
              <a:t>= </a:t>
            </a:r>
            <a:r>
              <a:rPr lang="pt-BR" dirty="0" err="1"/>
              <a:t>Pc</a:t>
            </a:r>
            <a:r>
              <a:rPr lang="pt-BR" dirty="0"/>
              <a:t> – </a:t>
            </a:r>
            <a:r>
              <a:rPr lang="pt-BR" dirty="0" err="1"/>
              <a:t>Pc</a:t>
            </a:r>
            <a:r>
              <a:rPr lang="pt-BR" dirty="0"/>
              <a:t> x 0,55 = 0,15 – 0,15 x 0,55 = 0,7</a:t>
            </a:r>
            <a:endParaRPr lang="pt-BR" sz="3600" dirty="0"/>
          </a:p>
          <a:p>
            <a:r>
              <a:rPr lang="pt-BR" u="sng" dirty="0"/>
              <a:t>P</a:t>
            </a:r>
            <a:r>
              <a:rPr lang="pt-BR" dirty="0"/>
              <a:t> = </a:t>
            </a:r>
            <a:r>
              <a:rPr lang="pt-BR" dirty="0" err="1"/>
              <a:t>Pc</a:t>
            </a:r>
            <a:r>
              <a:rPr lang="pt-BR" dirty="0"/>
              <a:t> + </a:t>
            </a:r>
            <a:r>
              <a:rPr lang="pt-BR" dirty="0" err="1"/>
              <a:t>Pi</a:t>
            </a:r>
            <a:r>
              <a:rPr lang="pt-BR" dirty="0"/>
              <a:t> / 2 = 0,43</a:t>
            </a:r>
            <a:endParaRPr lang="pt-BR" sz="3600" dirty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α</a:t>
            </a:r>
            <a:r>
              <a:rPr lang="pt-BR" dirty="0" smtClean="0"/>
              <a:t>: 0,05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β</a:t>
            </a:r>
            <a:r>
              <a:rPr lang="pt-BR" dirty="0" smtClean="0"/>
              <a:t>: </a:t>
            </a:r>
            <a:r>
              <a:rPr lang="pt-BR" dirty="0"/>
              <a:t>1 – </a:t>
            </a:r>
            <a:r>
              <a:rPr lang="pt-BR" dirty="0" smtClean="0"/>
              <a:t>0,73 = 0,27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7" descr="Macintosh HD:Users:paolaisabelsilvabarros:Desktop:formula 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06" y="5356638"/>
            <a:ext cx="5601970" cy="107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3939540"/>
          </a:xfrm>
        </p:spPr>
        <p:txBody>
          <a:bodyPr/>
          <a:lstStyle/>
          <a:p>
            <a:r>
              <a:rPr lang="pt-BR" dirty="0"/>
              <a:t>Testes estatísticos foram executados com o uso de valores de P que foram ajustados para multiplicidade de acordo com o teste </a:t>
            </a:r>
            <a:r>
              <a:rPr lang="pt-BR" dirty="0" err="1"/>
              <a:t>Dubey</a:t>
            </a:r>
            <a:r>
              <a:rPr lang="pt-BR" dirty="0"/>
              <a:t> e </a:t>
            </a:r>
            <a:r>
              <a:rPr lang="pt-BR" dirty="0" err="1" smtClean="0"/>
              <a:t>Armitage</a:t>
            </a:r>
            <a:r>
              <a:rPr lang="pt-BR" dirty="0" smtClean="0"/>
              <a:t>–</a:t>
            </a:r>
            <a:r>
              <a:rPr lang="pt-BR" dirty="0" err="1" smtClean="0"/>
              <a:t>Parmar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Valores </a:t>
            </a:r>
            <a:r>
              <a:rPr lang="pt-BR" dirty="0"/>
              <a:t>de P ≤ 0,05 foram considerados para indicar significância estatística.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91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769716"/>
          </a:xfrm>
        </p:spPr>
        <p:txBody>
          <a:bodyPr>
            <a:noAutofit/>
          </a:bodyPr>
          <a:lstStyle/>
          <a:p>
            <a:r>
              <a:rPr lang="pt-BR" sz="2500" dirty="0" smtClean="0"/>
              <a:t>Total de 664 </a:t>
            </a:r>
            <a:r>
              <a:rPr lang="pt-BR" sz="2500" dirty="0"/>
              <a:t>pacientes (média de idade de 45,2 anos; 81% com shunts </a:t>
            </a:r>
            <a:r>
              <a:rPr lang="pt-BR" sz="2500" dirty="0" err="1"/>
              <a:t>interatriais</a:t>
            </a:r>
            <a:r>
              <a:rPr lang="pt-BR" sz="2500" dirty="0"/>
              <a:t> moderados ou grandes) </a:t>
            </a:r>
            <a:r>
              <a:rPr lang="pt-BR" sz="2500" dirty="0" smtClean="0"/>
              <a:t>- 441 (grupo fechamento </a:t>
            </a:r>
            <a:r>
              <a:rPr lang="pt-BR" sz="2500" dirty="0"/>
              <a:t>do </a:t>
            </a:r>
            <a:r>
              <a:rPr lang="pt-BR" sz="2500" dirty="0" smtClean="0"/>
              <a:t>FOP) x 223 (grupo antiplaquetário isolado).</a:t>
            </a:r>
            <a:endParaRPr lang="pt-BR" sz="2500" dirty="0" smtClean="0"/>
          </a:p>
          <a:p>
            <a:pPr marL="0" indent="0">
              <a:buNone/>
            </a:pPr>
            <a:endParaRPr lang="pt-BR" sz="2500" dirty="0"/>
          </a:p>
          <a:p>
            <a:r>
              <a:rPr lang="pt-BR" sz="2500" dirty="0"/>
              <a:t>O tempo médio do AVC até a randomização foi de 102 dias</a:t>
            </a:r>
            <a:r>
              <a:rPr lang="pt-BR" sz="2500" dirty="0" smtClean="0"/>
              <a:t>. A </a:t>
            </a:r>
            <a:r>
              <a:rPr lang="pt-BR" sz="2500" dirty="0"/>
              <a:t>duração média do seguimento foi de 3,2 </a:t>
            </a:r>
            <a:r>
              <a:rPr lang="pt-BR" sz="2500" dirty="0" smtClean="0"/>
              <a:t>anos. </a:t>
            </a:r>
            <a:endParaRPr lang="pt-BR" sz="2500" dirty="0" smtClean="0"/>
          </a:p>
          <a:p>
            <a:endParaRPr lang="pt-BR" sz="2500" dirty="0"/>
          </a:p>
          <a:p>
            <a:r>
              <a:rPr lang="pt-BR" sz="2500" dirty="0" smtClean="0"/>
              <a:t>Pacientes/anos: 1529 </a:t>
            </a:r>
            <a:r>
              <a:rPr lang="pt-BR" sz="2500" dirty="0"/>
              <a:t>pacientes-anos </a:t>
            </a:r>
            <a:r>
              <a:rPr lang="pt-BR" sz="2500" dirty="0" smtClean="0"/>
              <a:t>FOP e 703 </a:t>
            </a:r>
            <a:r>
              <a:rPr lang="pt-BR" sz="2500" dirty="0" smtClean="0"/>
              <a:t>pacientes-anos </a:t>
            </a:r>
            <a:r>
              <a:rPr lang="pt-BR" sz="2500" dirty="0" err="1"/>
              <a:t>antiagregantes</a:t>
            </a:r>
            <a:r>
              <a:rPr lang="pt-BR" sz="2500" dirty="0"/>
              <a:t> </a:t>
            </a:r>
            <a:r>
              <a:rPr lang="pt-BR" sz="2500" dirty="0" err="1"/>
              <a:t>plaquetários</a:t>
            </a:r>
            <a:r>
              <a:rPr lang="pt-BR" sz="2500" dirty="0" smtClean="0"/>
              <a:t>.</a:t>
            </a:r>
          </a:p>
          <a:p>
            <a:endParaRPr lang="pt-BR" sz="2500" dirty="0"/>
          </a:p>
          <a:p>
            <a:r>
              <a:rPr lang="pt-BR" sz="2500" dirty="0" smtClean="0"/>
              <a:t>Perdas:  8,8</a:t>
            </a:r>
            <a:r>
              <a:rPr lang="pt-BR" sz="2500" dirty="0"/>
              <a:t>% dos pacientes no grupo de fechamento do </a:t>
            </a:r>
            <a:r>
              <a:rPr lang="pt-BR" sz="2500" dirty="0" smtClean="0"/>
              <a:t>FOP e 14,8</a:t>
            </a:r>
            <a:r>
              <a:rPr lang="pt-BR" sz="2500" dirty="0"/>
              <a:t>% no grupo com </a:t>
            </a:r>
            <a:r>
              <a:rPr lang="pt-BR" sz="2500" dirty="0" err="1"/>
              <a:t>antiagregação</a:t>
            </a:r>
            <a:r>
              <a:rPr lang="pt-BR" sz="2500" dirty="0"/>
              <a:t> </a:t>
            </a:r>
            <a:r>
              <a:rPr lang="pt-BR" sz="2500" dirty="0" err="1" smtClean="0"/>
              <a:t>plaquetária</a:t>
            </a:r>
            <a:r>
              <a:rPr lang="pt-BR" sz="2500" dirty="0" smtClean="0"/>
              <a:t>.</a:t>
            </a:r>
            <a:endParaRPr lang="pt-BR" sz="25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4868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3" y="1143000"/>
            <a:ext cx="6546273" cy="509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22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6167842"/>
          </a:xfrm>
        </p:spPr>
        <p:txBody>
          <a:bodyPr/>
          <a:lstStyle/>
          <a:p>
            <a:r>
              <a:rPr lang="pt-BR" dirty="0"/>
              <a:t>Resultados do procedimento: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Fechamento </a:t>
            </a:r>
            <a:r>
              <a:rPr lang="pt-BR" dirty="0"/>
              <a:t>do FOP com um dispositivo foi tentado em 413 dos 441 pacientes (93,7%), com sucesso em 408 pacientes (98,8%).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Desfechos / </a:t>
            </a:r>
            <a:r>
              <a:rPr lang="pt-BR" dirty="0" err="1" smtClean="0"/>
              <a:t>End</a:t>
            </a:r>
            <a:r>
              <a:rPr lang="pt-BR" dirty="0" smtClean="0"/>
              <a:t>- points primários: </a:t>
            </a:r>
          </a:p>
          <a:p>
            <a:pPr marL="0" indent="0">
              <a:buNone/>
            </a:pPr>
            <a:r>
              <a:rPr lang="pt-BR" dirty="0" smtClean="0"/>
              <a:t>A) AVC </a:t>
            </a:r>
            <a:r>
              <a:rPr lang="pt-BR" dirty="0"/>
              <a:t>isquêmico recorrente: </a:t>
            </a:r>
          </a:p>
          <a:p>
            <a:pPr lvl="1"/>
            <a:r>
              <a:rPr lang="pt-BR" dirty="0"/>
              <a:t>6 pacientes (1,4%) no grupo de fechamento do </a:t>
            </a:r>
            <a:r>
              <a:rPr lang="pt-BR" dirty="0" smtClean="0"/>
              <a:t>FOP</a:t>
            </a:r>
            <a:endParaRPr lang="pt-BR" dirty="0"/>
          </a:p>
          <a:p>
            <a:pPr lvl="1"/>
            <a:r>
              <a:rPr lang="pt-BR" dirty="0"/>
              <a:t>12 pacientes (5,4%) no grupo de </a:t>
            </a:r>
            <a:r>
              <a:rPr lang="pt-BR" dirty="0" err="1"/>
              <a:t>antiagregantes</a:t>
            </a:r>
            <a:r>
              <a:rPr lang="pt-BR" dirty="0"/>
              <a:t> </a:t>
            </a:r>
            <a:r>
              <a:rPr lang="pt-BR" dirty="0" err="1" smtClean="0"/>
              <a:t>plaquetários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615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508000" y="1411551"/>
            <a:ext cx="11176000" cy="4924425"/>
          </a:xfrm>
        </p:spPr>
        <p:txBody>
          <a:bodyPr/>
          <a:lstStyle/>
          <a:p>
            <a:r>
              <a:rPr lang="pt-BR" dirty="0" smtClean="0"/>
              <a:t>Forame oval patente: </a:t>
            </a:r>
            <a:r>
              <a:rPr lang="pt-BR" dirty="0"/>
              <a:t>persistência de uma comunicação entre o átrio direito e o átrio </a:t>
            </a:r>
            <a:r>
              <a:rPr lang="pt-BR" dirty="0" smtClean="0"/>
              <a:t>esquerdo após o nascimento. Atinge cerca de 27% da população geral.  </a:t>
            </a:r>
          </a:p>
          <a:p>
            <a:endParaRPr lang="pt-BR" dirty="0"/>
          </a:p>
          <a:p>
            <a:r>
              <a:rPr lang="pt-BR" dirty="0" smtClean="0"/>
              <a:t>Complicações associadas: fenômenos embólicos. 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Tratamentos disponíveis: </a:t>
            </a:r>
            <a:r>
              <a:rPr lang="pt-BR" dirty="0"/>
              <a:t>terapia </a:t>
            </a:r>
            <a:r>
              <a:rPr lang="pt-BR" dirty="0" smtClean="0"/>
              <a:t>medicamentosa, </a:t>
            </a:r>
            <a:r>
              <a:rPr lang="pt-BR" dirty="0"/>
              <a:t>fechamento cirúrgico do FOP ou, ainda, fechamento percutâneo com o uso de dispositivos oclusivos.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8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507" y="131209"/>
            <a:ext cx="10515600" cy="664797"/>
          </a:xfrm>
        </p:spPr>
        <p:txBody>
          <a:bodyPr/>
          <a:lstStyle/>
          <a:p>
            <a:pPr algn="ctr"/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507" y="1251466"/>
            <a:ext cx="10515600" cy="1809726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B) Novo </a:t>
            </a:r>
            <a:r>
              <a:rPr lang="pt-BR" sz="2800" dirty="0"/>
              <a:t>infarto cerebral (AVC isquêmico clínico ou infarto </a:t>
            </a:r>
            <a:r>
              <a:rPr lang="pt-BR" sz="2800" dirty="0" smtClean="0"/>
              <a:t>silencioso):</a:t>
            </a:r>
            <a:endParaRPr lang="pt-BR" sz="2800" dirty="0"/>
          </a:p>
          <a:p>
            <a:pPr lvl="1"/>
            <a:r>
              <a:rPr lang="pt-BR" dirty="0"/>
              <a:t>22 pacientes (5,7%) no grupo de fechamento do FOP </a:t>
            </a:r>
          </a:p>
          <a:p>
            <a:pPr lvl="1"/>
            <a:r>
              <a:rPr lang="pt-BR" dirty="0"/>
              <a:t>20 pacientes (11,3%) no grupo </a:t>
            </a:r>
            <a:r>
              <a:rPr lang="pt-BR" dirty="0" err="1"/>
              <a:t>antiagregante</a:t>
            </a:r>
            <a:r>
              <a:rPr lang="pt-BR" dirty="0"/>
              <a:t> </a:t>
            </a:r>
            <a:r>
              <a:rPr lang="pt-BR" dirty="0" err="1" smtClean="0"/>
              <a:t>plaquetário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17" y="2791028"/>
            <a:ext cx="6733309" cy="36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860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08000" y="1245297"/>
            <a:ext cx="11176000" cy="2314480"/>
          </a:xfrm>
        </p:spPr>
        <p:txBody>
          <a:bodyPr/>
          <a:lstStyle/>
          <a:p>
            <a:r>
              <a:rPr lang="pt-BR" dirty="0"/>
              <a:t>Análises exploratórias para avaliar a heterogeneidade na relação com as </a:t>
            </a:r>
            <a:r>
              <a:rPr lang="pt-BR" dirty="0" err="1"/>
              <a:t>covariáveis</a:t>
            </a:r>
            <a:r>
              <a:rPr lang="pt-BR" dirty="0"/>
              <a:t> ​​da linha de base indicaram que não há interações em estratos de idade, sexo, tamanho de </a:t>
            </a:r>
            <a:r>
              <a:rPr lang="pt-BR" i="1" dirty="0"/>
              <a:t>shunt</a:t>
            </a:r>
            <a:r>
              <a:rPr lang="pt-BR" dirty="0"/>
              <a:t> ou região </a:t>
            </a:r>
            <a:r>
              <a:rPr lang="pt-BR" dirty="0" smtClean="0"/>
              <a:t>geográfica.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69" y="3116940"/>
            <a:ext cx="6751278" cy="34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1420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97515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382" y="1205345"/>
            <a:ext cx="4675909" cy="49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– Eventos adversos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94956"/>
            <a:ext cx="10515600" cy="521647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Eventos adversos </a:t>
            </a:r>
            <a:r>
              <a:rPr lang="pt-BR" dirty="0"/>
              <a:t>graves ocorreram em 164 </a:t>
            </a:r>
            <a:r>
              <a:rPr lang="pt-BR" dirty="0" smtClean="0"/>
              <a:t>pacientes: 102 (</a:t>
            </a:r>
            <a:r>
              <a:rPr lang="pt-BR" dirty="0"/>
              <a:t>23,1%) no grupo de fechamento de </a:t>
            </a:r>
            <a:r>
              <a:rPr lang="pt-BR" dirty="0" smtClean="0"/>
              <a:t>FOP e 62 (</a:t>
            </a:r>
            <a:r>
              <a:rPr lang="pt-BR" dirty="0"/>
              <a:t>27,8%) no grupo </a:t>
            </a:r>
            <a:r>
              <a:rPr lang="pt-BR" dirty="0" smtClean="0"/>
              <a:t>AA (P </a:t>
            </a:r>
            <a:r>
              <a:rPr lang="pt-BR" dirty="0"/>
              <a:t>= 0,22</a:t>
            </a:r>
            <a:r>
              <a:rPr lang="pt-BR" dirty="0" smtClean="0"/>
              <a:t>).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Duas </a:t>
            </a:r>
            <a:r>
              <a:rPr lang="pt-BR" dirty="0"/>
              <a:t>mortes ocorreram no grupo de fechamento do FOP (um suicídio e um infarto do miocárdio fatal</a:t>
            </a:r>
            <a:r>
              <a:rPr lang="pt-BR" dirty="0" smtClean="0"/>
              <a:t>).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riscos de hemorragia grave, </a:t>
            </a:r>
            <a:r>
              <a:rPr lang="pt-BR" dirty="0" smtClean="0"/>
              <a:t>TVP e EP não </a:t>
            </a:r>
            <a:r>
              <a:rPr lang="pt-BR" dirty="0"/>
              <a:t>diferiram significativamente entre os grupos de estudo.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FA ou </a:t>
            </a:r>
            <a:r>
              <a:rPr lang="pt-BR" dirty="0" err="1" smtClean="0"/>
              <a:t>flutter</a:t>
            </a:r>
            <a:r>
              <a:rPr lang="pt-BR" dirty="0" smtClean="0"/>
              <a:t> </a:t>
            </a:r>
            <a:r>
              <a:rPr lang="pt-BR" dirty="0"/>
              <a:t>ocorreram em significativamente mais pacientes no grupo de fechamento FOP do que no grupo apenas antiplaquetário (6,6% vs. 0,4%, P &lt;0,001</a:t>
            </a:r>
            <a:r>
              <a:rPr lang="pt-BR" dirty="0" smtClean="0"/>
              <a:t>).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196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894" y="358006"/>
            <a:ext cx="10515600" cy="664797"/>
          </a:xfrm>
        </p:spPr>
        <p:txBody>
          <a:bodyPr/>
          <a:lstStyle/>
          <a:p>
            <a:pPr algn="ctr"/>
            <a:r>
              <a:rPr lang="pt-BR" dirty="0"/>
              <a:t>R</a:t>
            </a:r>
            <a:r>
              <a:rPr lang="pt-BR" dirty="0" smtClean="0"/>
              <a:t>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591" y="1117333"/>
            <a:ext cx="6026727" cy="52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309" y="593871"/>
            <a:ext cx="11176000" cy="664797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060" y="1474751"/>
            <a:ext cx="10515600" cy="37425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ntre </a:t>
            </a:r>
            <a:r>
              <a:rPr lang="pt-BR" dirty="0"/>
              <a:t>os pacientes que tiveram acidente vascular cerebral </a:t>
            </a:r>
            <a:r>
              <a:rPr lang="pt-BR" dirty="0" err="1"/>
              <a:t>criptogênico</a:t>
            </a:r>
            <a:r>
              <a:rPr lang="pt-BR" dirty="0"/>
              <a:t> mais provável atribuível ao FOP, os riscos de AVC recorrente e novo infarto cerebral </a:t>
            </a:r>
            <a:r>
              <a:rPr lang="pt-BR" u="sng" dirty="0"/>
              <a:t>foram significativamente menores com o fechamento do FOP mais terapia </a:t>
            </a:r>
            <a:r>
              <a:rPr lang="pt-BR" u="sng" dirty="0" err="1"/>
              <a:t>antiagregante</a:t>
            </a:r>
            <a:r>
              <a:rPr lang="pt-BR" u="sng" dirty="0"/>
              <a:t> </a:t>
            </a:r>
            <a:r>
              <a:rPr lang="pt-BR" u="sng" dirty="0" err="1"/>
              <a:t>plaquetária</a:t>
            </a:r>
            <a:r>
              <a:rPr lang="pt-BR" dirty="0"/>
              <a:t> do que com terapia antiplaquetária sozinha.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4945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9" y="909603"/>
            <a:ext cx="3865418" cy="34545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6" y="909603"/>
            <a:ext cx="3906980" cy="345457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504708" y="4460070"/>
            <a:ext cx="35121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Fechamento por técnica percutânea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24978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412873"/>
            <a:ext cx="10828482" cy="3335772"/>
          </a:xfrm>
        </p:spPr>
        <p:txBody>
          <a:bodyPr/>
          <a:lstStyle/>
          <a:p>
            <a:r>
              <a:rPr lang="pt-BR" dirty="0"/>
              <a:t>O objetivo do estudo clínico Gore REDUCE foi determinar a eficácia e a segurança do fechamento do FOP </a:t>
            </a:r>
            <a:r>
              <a:rPr lang="pt-BR" dirty="0" smtClean="0"/>
              <a:t>mais </a:t>
            </a:r>
            <a:r>
              <a:rPr lang="pt-BR" dirty="0"/>
              <a:t>terapia antiplaquetária, em comparação com a terapia antiplaquetária isolada, para a prevenção de isquemia cerebral recorrente ou novo infarto cerebral em pacientes com FOP que tiveram um AVC </a:t>
            </a:r>
            <a:r>
              <a:rPr lang="pt-BR" dirty="0" err="1"/>
              <a:t>criptogênico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36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111827"/>
            <a:ext cx="11176000" cy="5539978"/>
          </a:xfrm>
        </p:spPr>
        <p:txBody>
          <a:bodyPr/>
          <a:lstStyle/>
          <a:p>
            <a:r>
              <a:rPr lang="pt-BR" sz="2800" dirty="0" smtClean="0"/>
              <a:t>Desenho: </a:t>
            </a:r>
            <a:r>
              <a:rPr lang="pt-BR" sz="2800" dirty="0"/>
              <a:t>estudo multinacional, prospectivo, randomizado, controlado, </a:t>
            </a:r>
            <a:r>
              <a:rPr lang="pt-BR" sz="2800" dirty="0" smtClean="0"/>
              <a:t>realizado </a:t>
            </a:r>
            <a:r>
              <a:rPr lang="pt-BR" sz="2800" dirty="0"/>
              <a:t>em 63 locais no Canadá, Dinamarca, Finlândia, Noruega, Suécia, Reino Unido e Estados Unidos. </a:t>
            </a:r>
            <a:endParaRPr lang="pt-BR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pt-BR" sz="2800" dirty="0" smtClean="0"/>
              <a:t>Critérios </a:t>
            </a:r>
            <a:r>
              <a:rPr lang="pt-BR" sz="2800" dirty="0"/>
              <a:t>de inclusão: </a:t>
            </a:r>
            <a:r>
              <a:rPr lang="pt-BR" sz="2800" dirty="0" smtClean="0"/>
              <a:t>pacientes entre </a:t>
            </a:r>
            <a:r>
              <a:rPr lang="pt-BR" sz="2800" dirty="0"/>
              <a:t>18 e 59 anos, com um AVC isquêmico </a:t>
            </a:r>
            <a:r>
              <a:rPr lang="pt-BR" sz="2800" dirty="0" err="1"/>
              <a:t>criptogênico</a:t>
            </a:r>
            <a:r>
              <a:rPr lang="pt-BR" sz="2800" dirty="0"/>
              <a:t> recente (até 180 dias antes da randomização) e um FOP com </a:t>
            </a:r>
            <a:r>
              <a:rPr lang="pt-BR" sz="2800" i="1" dirty="0"/>
              <a:t>shunt</a:t>
            </a:r>
            <a:r>
              <a:rPr lang="pt-BR" sz="2800" dirty="0"/>
              <a:t> da direita para a esquerda. </a:t>
            </a:r>
            <a:endParaRPr lang="pt-BR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err="1" smtClean="0"/>
              <a:t>Criptogênico</a:t>
            </a:r>
            <a:r>
              <a:rPr lang="pt-BR" sz="2800" dirty="0"/>
              <a:t>: de caráter desconhecido; após exclusão de todas as possíveis causas (como doença aterosclerótica de grandes artérias, fonte </a:t>
            </a:r>
            <a:r>
              <a:rPr lang="pt-BR" sz="2800" dirty="0" err="1"/>
              <a:t>cardioembólica</a:t>
            </a:r>
            <a:r>
              <a:rPr lang="pt-BR" sz="2800" dirty="0"/>
              <a:t> estabelecida, doença oclusiva de pequenos vasos, distúrbios de </a:t>
            </a:r>
            <a:r>
              <a:rPr lang="pt-BR" sz="2800" dirty="0" err="1"/>
              <a:t>hipercoagulabilidade</a:t>
            </a:r>
            <a:r>
              <a:rPr lang="pt-BR" sz="2800" dirty="0"/>
              <a:t> ou dissecção arterial).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111827"/>
            <a:ext cx="11176000" cy="5066002"/>
          </a:xfrm>
        </p:spPr>
        <p:txBody>
          <a:bodyPr/>
          <a:lstStyle/>
          <a:p>
            <a:r>
              <a:rPr lang="pt-BR" sz="2800" dirty="0" smtClean="0"/>
              <a:t>Critérios </a:t>
            </a:r>
            <a:r>
              <a:rPr lang="pt-BR" sz="2800" dirty="0"/>
              <a:t>de exclusão: </a:t>
            </a:r>
            <a:r>
              <a:rPr lang="pt-BR" sz="2800" dirty="0" smtClean="0"/>
              <a:t>oclusão </a:t>
            </a:r>
            <a:r>
              <a:rPr lang="pt-BR" sz="2800" dirty="0"/>
              <a:t>ou estenose ≥ 50% do diâmetro de um grande vaso, AVC como resultado de doença oclusiva de pequenos vasos, </a:t>
            </a:r>
            <a:r>
              <a:rPr lang="pt-BR" sz="2800" dirty="0" smtClean="0"/>
              <a:t>DM não </a:t>
            </a:r>
            <a:r>
              <a:rPr lang="pt-BR" sz="2800" dirty="0"/>
              <a:t>controlada, </a:t>
            </a:r>
            <a:r>
              <a:rPr lang="pt-BR" sz="2800" dirty="0" smtClean="0"/>
              <a:t>HAS não </a:t>
            </a:r>
            <a:r>
              <a:rPr lang="pt-BR" sz="2800" dirty="0"/>
              <a:t>controlada, doença </a:t>
            </a:r>
            <a:r>
              <a:rPr lang="pt-BR" sz="2800" dirty="0" err="1"/>
              <a:t>auto-imune</a:t>
            </a:r>
            <a:r>
              <a:rPr lang="pt-BR" sz="2800" dirty="0"/>
              <a:t>, história recente de abuso de álcool ou drogas, e indicação de </a:t>
            </a:r>
            <a:r>
              <a:rPr lang="pt-BR" sz="2800" dirty="0" err="1"/>
              <a:t>anticoagulação</a:t>
            </a:r>
            <a:r>
              <a:rPr lang="pt-BR" sz="2800" dirty="0"/>
              <a:t>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S</a:t>
            </a:r>
            <a:r>
              <a:rPr lang="pt-BR" sz="2800" i="1" dirty="0" smtClean="0"/>
              <a:t>hunt</a:t>
            </a:r>
            <a:r>
              <a:rPr lang="pt-BR" sz="2800" dirty="0" smtClean="0"/>
              <a:t> </a:t>
            </a:r>
            <a:r>
              <a:rPr lang="pt-BR" sz="2800" dirty="0"/>
              <a:t>da direita para a esquerda através de FOP foi avaliado por meio de </a:t>
            </a:r>
            <a:r>
              <a:rPr lang="pt-BR" sz="2800" dirty="0" err="1"/>
              <a:t>ecocardiografia</a:t>
            </a:r>
            <a:r>
              <a:rPr lang="pt-BR" sz="2800" dirty="0"/>
              <a:t> </a:t>
            </a:r>
            <a:r>
              <a:rPr lang="pt-BR" sz="2800" dirty="0" err="1"/>
              <a:t>transesofágica</a:t>
            </a:r>
            <a:r>
              <a:rPr lang="pt-BR" sz="2800" dirty="0"/>
              <a:t> com solução salina agitada. A classificação do tamanho do </a:t>
            </a:r>
            <a:r>
              <a:rPr lang="pt-BR" sz="2800" i="1" dirty="0"/>
              <a:t>shunt</a:t>
            </a:r>
            <a:r>
              <a:rPr lang="pt-BR" sz="2800" dirty="0"/>
              <a:t> foi baseada no número máximo de microbolhas vistas no átrio esquerdo durante os primeiros três ciclos cardíacos, em ausente, leve, moderado e grande.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72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111827"/>
            <a:ext cx="11176000" cy="5884688"/>
          </a:xfrm>
        </p:spPr>
        <p:txBody>
          <a:bodyPr/>
          <a:lstStyle/>
          <a:p>
            <a:r>
              <a:rPr lang="pt-BR" sz="2800" dirty="0" smtClean="0"/>
              <a:t>Randomização – grupos:</a:t>
            </a:r>
          </a:p>
          <a:p>
            <a:pPr>
              <a:buFontTx/>
              <a:buChar char="-"/>
            </a:pPr>
            <a:r>
              <a:rPr lang="pt-BR" sz="2800" dirty="0" smtClean="0"/>
              <a:t>(</a:t>
            </a:r>
            <a:r>
              <a:rPr lang="pt-BR" sz="2800" dirty="0"/>
              <a:t>1) fechamento do FOP + terapia </a:t>
            </a:r>
            <a:r>
              <a:rPr lang="pt-BR" sz="2800" dirty="0" smtClean="0"/>
              <a:t>antiplaquetária </a:t>
            </a:r>
            <a:endParaRPr lang="pt-BR" sz="2800" dirty="0"/>
          </a:p>
          <a:p>
            <a:pPr>
              <a:buFontTx/>
              <a:buChar char="-"/>
            </a:pPr>
            <a:r>
              <a:rPr lang="pt-BR" sz="2800" dirty="0" smtClean="0"/>
              <a:t>(2</a:t>
            </a:r>
            <a:r>
              <a:rPr lang="pt-BR" sz="2800" dirty="0"/>
              <a:t>) terapia antiplaquetária isolada. </a:t>
            </a:r>
            <a:endParaRPr lang="pt-BR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pt-BR" sz="2800" dirty="0" smtClean="0"/>
              <a:t>Tentativa para o fechamento do FOP até </a:t>
            </a:r>
            <a:r>
              <a:rPr lang="pt-BR" sz="2800" dirty="0"/>
              <a:t>90 dias da </a:t>
            </a:r>
            <a:r>
              <a:rPr lang="pt-BR" sz="2800" dirty="0" smtClean="0"/>
              <a:t>randomização. </a:t>
            </a:r>
          </a:p>
          <a:p>
            <a:r>
              <a:rPr lang="pt-BR" sz="2800" dirty="0" smtClean="0"/>
              <a:t>Terapias antiplaquetárias disponíveis (a </a:t>
            </a:r>
            <a:r>
              <a:rPr lang="pt-BR" sz="2800" dirty="0"/>
              <a:t>mesma para os 2 </a:t>
            </a:r>
            <a:r>
              <a:rPr lang="pt-BR" sz="2800" dirty="0" smtClean="0"/>
              <a:t>grupos): aspirina </a:t>
            </a:r>
            <a:r>
              <a:rPr lang="pt-BR" sz="2800" dirty="0"/>
              <a:t>isolada, aspirina </a:t>
            </a:r>
            <a:r>
              <a:rPr lang="pt-BR" sz="2800" dirty="0" smtClean="0"/>
              <a:t>+ dipiridamol </a:t>
            </a:r>
            <a:r>
              <a:rPr lang="pt-BR" sz="2800" dirty="0"/>
              <a:t>ou </a:t>
            </a:r>
            <a:r>
              <a:rPr lang="pt-BR" sz="2800" dirty="0" smtClean="0"/>
              <a:t>aspirina + </a:t>
            </a:r>
            <a:r>
              <a:rPr lang="pt-BR" sz="2800" dirty="0" err="1" smtClean="0"/>
              <a:t>clopidogrel</a:t>
            </a:r>
            <a:r>
              <a:rPr lang="pt-BR" sz="2800" dirty="0"/>
              <a:t>. Sendo iniciada imediatamente após a randomização e mantida durante todo o follow-up.  </a:t>
            </a:r>
            <a:endParaRPr lang="en-US" sz="2800" dirty="0"/>
          </a:p>
          <a:p>
            <a:r>
              <a:rPr lang="pt-BR" sz="2800" dirty="0"/>
              <a:t>Tempo de seguimento: de 2 a 5 </a:t>
            </a:r>
            <a:r>
              <a:rPr lang="pt-BR" sz="2800" dirty="0" smtClean="0"/>
              <a:t>anos. </a:t>
            </a:r>
          </a:p>
          <a:p>
            <a:r>
              <a:rPr lang="pt-BR" sz="2800" dirty="0" smtClean="0"/>
              <a:t>Avaliação </a:t>
            </a:r>
            <a:r>
              <a:rPr lang="pt-BR" sz="2800" dirty="0"/>
              <a:t>neurológica </a:t>
            </a:r>
            <a:r>
              <a:rPr lang="pt-BR" sz="2800" dirty="0" smtClean="0"/>
              <a:t>semestral, </a:t>
            </a:r>
            <a:r>
              <a:rPr lang="pt-BR" sz="2800" dirty="0" err="1" smtClean="0"/>
              <a:t>ecocardiograma</a:t>
            </a:r>
            <a:r>
              <a:rPr lang="pt-BR" sz="2800" dirty="0" smtClean="0"/>
              <a:t> </a:t>
            </a:r>
            <a:r>
              <a:rPr lang="pt-BR" sz="2800" dirty="0"/>
              <a:t>de controle </a:t>
            </a:r>
            <a:r>
              <a:rPr lang="pt-BR" sz="2800" dirty="0" smtClean="0"/>
              <a:t>anualmente </a:t>
            </a:r>
            <a:r>
              <a:rPr lang="pt-BR" sz="2800" dirty="0"/>
              <a:t>e RNM em todos os pacientes com 24 meses.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60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111827"/>
            <a:ext cx="11176000" cy="5626156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err="1"/>
              <a:t>End</a:t>
            </a:r>
            <a:r>
              <a:rPr lang="pt-BR" sz="2800" dirty="0"/>
              <a:t> Points: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- </a:t>
            </a:r>
            <a:r>
              <a:rPr lang="pt-BR" sz="2800" dirty="0"/>
              <a:t>Principais: (1) ausência de evidências clínicas de um AVC isquêmico em pelo menos 24 meses – ou taxa de recorrência de AVC; (2) incidência de novo infarto cerebral: clínica de AVC isquêmico ou nova lesão na </a:t>
            </a:r>
            <a:r>
              <a:rPr lang="pt-BR" sz="2800" dirty="0" smtClean="0"/>
              <a:t>RNM.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pt-BR" sz="2800" dirty="0"/>
              <a:t>- Secundários: (1) sucesso do fechamento do FOP (avaliado por meio de </a:t>
            </a:r>
            <a:r>
              <a:rPr lang="pt-BR" sz="2800" dirty="0" err="1"/>
              <a:t>ecocardiografia</a:t>
            </a:r>
            <a:r>
              <a:rPr lang="pt-BR" sz="2800" dirty="0"/>
              <a:t>) e (2) ocorrência de eventos adversos, que foram classificados pelos investigadores locais como graves ou não graves e como relacionados ou não relacionados ao dispositivo, procedimento ou terapia antiplaquetária.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711" y="2105358"/>
            <a:ext cx="10515600" cy="2456010"/>
          </a:xfrm>
        </p:spPr>
        <p:txBody>
          <a:bodyPr/>
          <a:lstStyle/>
          <a:p>
            <a:pPr lvl="1" algn="ctr"/>
            <a:r>
              <a:rPr lang="pt-BR" dirty="0" smtClean="0"/>
              <a:t>Objetivo: comparar </a:t>
            </a:r>
            <a:r>
              <a:rPr lang="pt-BR" dirty="0"/>
              <a:t>duas </a:t>
            </a:r>
            <a:r>
              <a:rPr lang="pt-BR" dirty="0" smtClean="0"/>
              <a:t>populações em relação </a:t>
            </a:r>
            <a:r>
              <a:rPr lang="pt-BR" dirty="0"/>
              <a:t>a um certo </a:t>
            </a:r>
            <a:r>
              <a:rPr lang="pt-BR" dirty="0" smtClean="0"/>
              <a:t>desfecho</a:t>
            </a:r>
          </a:p>
          <a:p>
            <a:pPr marL="457200" lvl="1" indent="0" algn="ctr">
              <a:buNone/>
            </a:pPr>
            <a:r>
              <a:rPr lang="pt-BR" dirty="0" smtClean="0"/>
              <a:t> </a:t>
            </a:r>
            <a:r>
              <a:rPr lang="pt-BR" dirty="0"/>
              <a:t>(teste 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smtClean="0"/>
              <a:t>hipóteses)</a:t>
            </a:r>
          </a:p>
          <a:p>
            <a:pPr marL="457200" lvl="1" indent="0" algn="ctr">
              <a:buNone/>
            </a:pPr>
            <a:endParaRPr lang="pt-BR" dirty="0" smtClean="0"/>
          </a:p>
          <a:p>
            <a:pPr marL="457200" lvl="1" indent="0" algn="ctr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1495</Words>
  <Application>Microsoft Office PowerPoint</Application>
  <PresentationFormat>Widescreen</PresentationFormat>
  <Paragraphs>130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1_White with Blue Bar Segoe Template_TP10286789</vt:lpstr>
      <vt:lpstr>Apresentação do PowerPoint</vt:lpstr>
      <vt:lpstr>Introdução</vt:lpstr>
      <vt:lpstr>Apresentação do PowerPoint</vt:lpstr>
      <vt:lpstr>Apresentação do PowerPoint</vt:lpstr>
      <vt:lpstr>Metodologia</vt:lpstr>
      <vt:lpstr>Metodologia</vt:lpstr>
      <vt:lpstr>Metodologia</vt:lpstr>
      <vt:lpstr>Metodologia</vt:lpstr>
      <vt:lpstr>Análise estatística</vt:lpstr>
      <vt:lpstr>Análise estatística</vt:lpstr>
      <vt:lpstr>Análise estatística</vt:lpstr>
      <vt:lpstr>Análise estatística</vt:lpstr>
      <vt:lpstr>Análise estatística</vt:lpstr>
      <vt:lpstr>Análise estatística</vt:lpstr>
      <vt:lpstr>Análise estatística</vt:lpstr>
      <vt:lpstr>Análise estatística</vt:lpstr>
      <vt:lpstr>Resultados</vt:lpstr>
      <vt:lpstr>Resultados</vt:lpstr>
      <vt:lpstr>Resultados</vt:lpstr>
      <vt:lpstr>Resultados </vt:lpstr>
      <vt:lpstr>Resultados</vt:lpstr>
      <vt:lpstr>Resultados</vt:lpstr>
      <vt:lpstr>Resultados – Eventos adversos</vt:lpstr>
      <vt:lpstr>Resultados</vt:lpstr>
      <vt:lpstr>Conclusão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barros</dc:creator>
  <cp:lastModifiedBy>marcio barros</cp:lastModifiedBy>
  <cp:revision>9</cp:revision>
  <dcterms:created xsi:type="dcterms:W3CDTF">2018-06-27T23:14:31Z</dcterms:created>
  <dcterms:modified xsi:type="dcterms:W3CDTF">2018-06-28T00:28:27Z</dcterms:modified>
</cp:coreProperties>
</file>