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6" r:id="rId3"/>
    <p:sldId id="257" r:id="rId4"/>
    <p:sldId id="258" r:id="rId5"/>
    <p:sldId id="259" r:id="rId6"/>
    <p:sldId id="277" r:id="rId7"/>
    <p:sldId id="261" r:id="rId8"/>
    <p:sldId id="278" r:id="rId9"/>
    <p:sldId id="279" r:id="rId10"/>
    <p:sldId id="280" r:id="rId11"/>
    <p:sldId id="281" r:id="rId12"/>
    <p:sldId id="262" r:id="rId13"/>
    <p:sldId id="263" r:id="rId14"/>
    <p:sldId id="282" r:id="rId15"/>
    <p:sldId id="293" r:id="rId16"/>
    <p:sldId id="295" r:id="rId17"/>
    <p:sldId id="294" r:id="rId18"/>
    <p:sldId id="264" r:id="rId19"/>
    <p:sldId id="265" r:id="rId20"/>
    <p:sldId id="268" r:id="rId21"/>
    <p:sldId id="270" r:id="rId22"/>
    <p:sldId id="271" r:id="rId23"/>
    <p:sldId id="284" r:id="rId24"/>
    <p:sldId id="273" r:id="rId25"/>
    <p:sldId id="275" r:id="rId26"/>
    <p:sldId id="274" r:id="rId27"/>
    <p:sldId id="286" r:id="rId28"/>
    <p:sldId id="290" r:id="rId29"/>
    <p:sldId id="288" r:id="rId30"/>
    <p:sldId id="289" r:id="rId31"/>
    <p:sldId id="285" r:id="rId32"/>
    <p:sldId id="267" r:id="rId33"/>
    <p:sldId id="287" r:id="rId34"/>
    <p:sldId id="291" r:id="rId35"/>
    <p:sldId id="292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1232" y="-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C3B7-7DAC-1A44-93A9-2885BA39473B}" type="datetimeFigureOut">
              <a:rPr lang="en-US" smtClean="0"/>
              <a:t>27/06/18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ADFA-AAFE-6B46-B608-E6E0C076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93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C3B7-7DAC-1A44-93A9-2885BA39473B}" type="datetimeFigureOut">
              <a:rPr lang="en-US" smtClean="0"/>
              <a:t>27/06/18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ADFA-AAFE-6B46-B608-E6E0C076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67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C3B7-7DAC-1A44-93A9-2885BA39473B}" type="datetimeFigureOut">
              <a:rPr lang="en-US" smtClean="0"/>
              <a:t>27/06/18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ADFA-AAFE-6B46-B608-E6E0C076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583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C3B7-7DAC-1A44-93A9-2885BA39473B}" type="datetimeFigureOut">
              <a:rPr lang="en-US" smtClean="0"/>
              <a:t>27/06/18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ADFA-AAFE-6B46-B608-E6E0C076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079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C3B7-7DAC-1A44-93A9-2885BA39473B}" type="datetimeFigureOut">
              <a:rPr lang="en-US" smtClean="0"/>
              <a:t>27/06/18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ADFA-AAFE-6B46-B608-E6E0C076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66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C3B7-7DAC-1A44-93A9-2885BA39473B}" type="datetimeFigureOut">
              <a:rPr lang="en-US" smtClean="0"/>
              <a:t>27/06/18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ADFA-AAFE-6B46-B608-E6E0C076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66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C3B7-7DAC-1A44-93A9-2885BA39473B}" type="datetimeFigureOut">
              <a:rPr lang="en-US" smtClean="0"/>
              <a:t>27/06/18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ADFA-AAFE-6B46-B608-E6E0C076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4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C3B7-7DAC-1A44-93A9-2885BA39473B}" type="datetimeFigureOut">
              <a:rPr lang="en-US" smtClean="0"/>
              <a:t>27/06/18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ADFA-AAFE-6B46-B608-E6E0C076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39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C3B7-7DAC-1A44-93A9-2885BA39473B}" type="datetimeFigureOut">
              <a:rPr lang="en-US" smtClean="0"/>
              <a:t>27/06/18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ADFA-AAFE-6B46-B608-E6E0C076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207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C3B7-7DAC-1A44-93A9-2885BA39473B}" type="datetimeFigureOut">
              <a:rPr lang="en-US" smtClean="0"/>
              <a:t>27/06/18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ADFA-AAFE-6B46-B608-E6E0C076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87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C3B7-7DAC-1A44-93A9-2885BA39473B}" type="datetimeFigureOut">
              <a:rPr lang="en-US" smtClean="0"/>
              <a:t>27/06/18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ADFA-AAFE-6B46-B608-E6E0C076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08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BC3B7-7DAC-1A44-93A9-2885BA39473B}" type="datetimeFigureOut">
              <a:rPr lang="en-US" smtClean="0"/>
              <a:t>27/06/18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5ADFA-AAFE-6B46-B608-E6E0C076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88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Trabalho</a:t>
            </a:r>
            <a:r>
              <a:rPr lang="en-US" dirty="0"/>
              <a:t> </a:t>
            </a:r>
            <a:r>
              <a:rPr lang="en-US" dirty="0" smtClean="0"/>
              <a:t>Final:</a:t>
            </a:r>
            <a:br>
              <a:rPr lang="en-US" dirty="0" smtClean="0"/>
            </a:br>
            <a:r>
              <a:rPr lang="en-US" dirty="0" err="1" smtClean="0"/>
              <a:t>Princípios</a:t>
            </a:r>
            <a:r>
              <a:rPr lang="en-US" dirty="0" smtClean="0"/>
              <a:t> de </a:t>
            </a:r>
            <a:r>
              <a:rPr lang="en-US" dirty="0" err="1" smtClean="0"/>
              <a:t>bioestatística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Professor Enrico </a:t>
            </a:r>
            <a:r>
              <a:rPr lang="en-US" sz="3600" dirty="0" err="1" smtClean="0"/>
              <a:t>Colosimo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5029198"/>
            <a:ext cx="5943600" cy="1253067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dirty="0" err="1" smtClean="0"/>
              <a:t>Faculdade</a:t>
            </a:r>
            <a:r>
              <a:rPr lang="en-US" dirty="0" smtClean="0"/>
              <a:t> de </a:t>
            </a:r>
            <a:r>
              <a:rPr lang="en-US" dirty="0" err="1" smtClean="0"/>
              <a:t>medicina</a:t>
            </a:r>
            <a:r>
              <a:rPr lang="en-US" dirty="0" smtClean="0"/>
              <a:t> UFMG</a:t>
            </a:r>
          </a:p>
          <a:p>
            <a:pPr algn="l"/>
            <a:r>
              <a:rPr lang="en-US" dirty="0" err="1" smtClean="0"/>
              <a:t>Programa</a:t>
            </a:r>
            <a:r>
              <a:rPr lang="en-US" dirty="0" smtClean="0"/>
              <a:t> de </a:t>
            </a:r>
            <a:r>
              <a:rPr lang="en-US" dirty="0" err="1"/>
              <a:t>M</a:t>
            </a:r>
            <a:r>
              <a:rPr lang="en-US" dirty="0" err="1" smtClean="0"/>
              <a:t>estrado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Saúde</a:t>
            </a:r>
            <a:r>
              <a:rPr lang="en-US" dirty="0" smtClean="0"/>
              <a:t> do </a:t>
            </a:r>
            <a:r>
              <a:rPr lang="en-US" dirty="0" err="1" smtClean="0"/>
              <a:t>Adulto</a:t>
            </a:r>
            <a:endParaRPr lang="en-US" dirty="0" smtClean="0"/>
          </a:p>
          <a:p>
            <a:pPr algn="l"/>
            <a:r>
              <a:rPr lang="en-US" dirty="0" err="1" smtClean="0"/>
              <a:t>Aluno</a:t>
            </a:r>
            <a:r>
              <a:rPr lang="en-US" dirty="0" smtClean="0"/>
              <a:t>: </a:t>
            </a:r>
            <a:r>
              <a:rPr lang="en-US" dirty="0" err="1" smtClean="0"/>
              <a:t>Aripuanã</a:t>
            </a:r>
            <a:r>
              <a:rPr lang="en-US" dirty="0" smtClean="0"/>
              <a:t> Cobério </a:t>
            </a:r>
            <a:r>
              <a:rPr lang="en-US" dirty="0" err="1" smtClean="0"/>
              <a:t>Terena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876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Crítica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Fatores</a:t>
            </a:r>
            <a:r>
              <a:rPr lang="en-US" dirty="0" smtClean="0"/>
              <a:t> </a:t>
            </a:r>
            <a:r>
              <a:rPr lang="en-US" dirty="0" err="1" smtClean="0"/>
              <a:t>negativos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800" dirty="0" err="1"/>
              <a:t>Não</a:t>
            </a:r>
            <a:r>
              <a:rPr lang="en-US" sz="3800" dirty="0"/>
              <a:t> </a:t>
            </a:r>
            <a:r>
              <a:rPr lang="en-US" sz="3800" dirty="0" err="1"/>
              <a:t>é</a:t>
            </a:r>
            <a:r>
              <a:rPr lang="en-US" sz="3800" dirty="0"/>
              <a:t> o </a:t>
            </a:r>
            <a:r>
              <a:rPr lang="en-US" sz="3800" dirty="0" err="1"/>
              <a:t>melhor</a:t>
            </a:r>
            <a:r>
              <a:rPr lang="en-US" sz="3800" dirty="0"/>
              <a:t> </a:t>
            </a:r>
            <a:r>
              <a:rPr lang="en-US" sz="3800" dirty="0" err="1"/>
              <a:t>desenho</a:t>
            </a:r>
            <a:r>
              <a:rPr lang="en-US" sz="3800" dirty="0"/>
              <a:t> </a:t>
            </a:r>
            <a:r>
              <a:rPr lang="en-US" sz="3800" dirty="0" err="1"/>
              <a:t>para</a:t>
            </a:r>
            <a:r>
              <a:rPr lang="en-US" sz="3800" dirty="0"/>
              <a:t> </a:t>
            </a:r>
            <a:r>
              <a:rPr lang="en-US" sz="3800" dirty="0" err="1" smtClean="0"/>
              <a:t>detectAr</a:t>
            </a:r>
            <a:r>
              <a:rPr lang="en-US" sz="3800" dirty="0" smtClean="0"/>
              <a:t> </a:t>
            </a:r>
            <a:r>
              <a:rPr lang="en-US" sz="3800" dirty="0" err="1"/>
              <a:t>causalidade</a:t>
            </a:r>
            <a:r>
              <a:rPr lang="en-US" sz="3800" dirty="0"/>
              <a:t>.</a:t>
            </a:r>
            <a:endParaRPr lang="pt-BR" sz="3800" dirty="0"/>
          </a:p>
          <a:p>
            <a:pPr marL="0" indent="0">
              <a:buNone/>
            </a:pPr>
            <a:r>
              <a:rPr lang="en-US" sz="3800" dirty="0"/>
              <a:t>	</a:t>
            </a:r>
            <a:r>
              <a:rPr lang="en-US" sz="3800" dirty="0" smtClean="0"/>
              <a:t>O </a:t>
            </a:r>
            <a:r>
              <a:rPr lang="en-US" sz="3800" dirty="0" err="1"/>
              <a:t>melhor</a:t>
            </a:r>
            <a:r>
              <a:rPr lang="en-US" sz="3800" dirty="0"/>
              <a:t> </a:t>
            </a:r>
            <a:r>
              <a:rPr lang="en-US" sz="3800" dirty="0" err="1"/>
              <a:t>desenho</a:t>
            </a:r>
            <a:r>
              <a:rPr lang="en-US" sz="3800" dirty="0"/>
              <a:t> de </a:t>
            </a:r>
            <a:r>
              <a:rPr lang="en-US" sz="3800" dirty="0" err="1"/>
              <a:t>estudo</a:t>
            </a:r>
            <a:r>
              <a:rPr lang="en-US" sz="3800" dirty="0"/>
              <a:t> </a:t>
            </a:r>
            <a:r>
              <a:rPr lang="en-US" sz="3800" dirty="0" err="1"/>
              <a:t>para</a:t>
            </a:r>
            <a:r>
              <a:rPr lang="en-US" sz="3800" dirty="0"/>
              <a:t> </a:t>
            </a:r>
            <a:r>
              <a:rPr lang="en-US" sz="3800" dirty="0" err="1"/>
              <a:t>relacionar</a:t>
            </a:r>
            <a:r>
              <a:rPr lang="en-US" sz="3800" dirty="0"/>
              <a:t> </a:t>
            </a:r>
            <a:r>
              <a:rPr lang="en-US" sz="3800" dirty="0" err="1"/>
              <a:t>exposição</a:t>
            </a:r>
            <a:r>
              <a:rPr lang="en-US" sz="3800" dirty="0"/>
              <a:t> e </a:t>
            </a:r>
            <a:r>
              <a:rPr lang="en-US" sz="3800" dirty="0" err="1"/>
              <a:t>desfecho</a:t>
            </a:r>
            <a:r>
              <a:rPr lang="en-US" sz="3800" dirty="0"/>
              <a:t> </a:t>
            </a:r>
            <a:r>
              <a:rPr lang="en-US" sz="3800" dirty="0" err="1"/>
              <a:t>são</a:t>
            </a:r>
            <a:r>
              <a:rPr lang="en-US" sz="3800" dirty="0"/>
              <a:t> </a:t>
            </a:r>
            <a:r>
              <a:rPr lang="en-US" sz="3800" dirty="0" err="1"/>
              <a:t>ensaios</a:t>
            </a:r>
            <a:r>
              <a:rPr lang="en-US" sz="3800" dirty="0"/>
              <a:t> </a:t>
            </a:r>
            <a:r>
              <a:rPr lang="en-US" sz="3800" dirty="0" err="1"/>
              <a:t>clínicos</a:t>
            </a:r>
            <a:r>
              <a:rPr lang="en-US" sz="3800" dirty="0"/>
              <a:t> </a:t>
            </a:r>
            <a:r>
              <a:rPr lang="en-US" sz="3800" dirty="0" err="1"/>
              <a:t>randomizados</a:t>
            </a:r>
            <a:r>
              <a:rPr lang="en-US" sz="3800" dirty="0"/>
              <a:t> e placebo </a:t>
            </a:r>
            <a:r>
              <a:rPr lang="en-US" sz="3800" dirty="0" err="1"/>
              <a:t>controlados</a:t>
            </a:r>
            <a:r>
              <a:rPr lang="en-US" sz="3800" dirty="0"/>
              <a:t>. A </a:t>
            </a:r>
            <a:r>
              <a:rPr lang="en-US" sz="3800" dirty="0" err="1"/>
              <a:t>exposição</a:t>
            </a:r>
            <a:r>
              <a:rPr lang="en-US" sz="3800" dirty="0"/>
              <a:t> </a:t>
            </a:r>
            <a:r>
              <a:rPr lang="en-US" sz="3800" dirty="0" err="1"/>
              <a:t>ao</a:t>
            </a:r>
            <a:r>
              <a:rPr lang="en-US" sz="3800" dirty="0"/>
              <a:t> sol </a:t>
            </a:r>
            <a:r>
              <a:rPr lang="en-US" sz="3800" dirty="0" err="1"/>
              <a:t>seria</a:t>
            </a:r>
            <a:r>
              <a:rPr lang="en-US" sz="3800" dirty="0"/>
              <a:t> a </a:t>
            </a:r>
            <a:r>
              <a:rPr lang="en-US" sz="3800" dirty="0" err="1"/>
              <a:t>variável</a:t>
            </a:r>
            <a:r>
              <a:rPr lang="en-US" sz="3800" dirty="0"/>
              <a:t> </a:t>
            </a:r>
            <a:r>
              <a:rPr lang="en-US" sz="3800" dirty="0" err="1"/>
              <a:t>independente</a:t>
            </a:r>
            <a:r>
              <a:rPr lang="en-US" sz="3800" dirty="0"/>
              <a:t> e </a:t>
            </a:r>
            <a:r>
              <a:rPr lang="en-US" sz="3800" dirty="0" err="1"/>
              <a:t>não</a:t>
            </a:r>
            <a:r>
              <a:rPr lang="en-US" sz="3800" dirty="0"/>
              <a:t> o </a:t>
            </a:r>
            <a:r>
              <a:rPr lang="en-US" sz="3800" dirty="0" err="1"/>
              <a:t>desfecho</a:t>
            </a:r>
            <a:r>
              <a:rPr lang="en-US" sz="3800" dirty="0"/>
              <a:t> </a:t>
            </a:r>
            <a:r>
              <a:rPr lang="en-US" sz="3800" dirty="0" err="1"/>
              <a:t>como</a:t>
            </a:r>
            <a:r>
              <a:rPr lang="en-US" sz="3800" dirty="0"/>
              <a:t> </a:t>
            </a:r>
            <a:r>
              <a:rPr lang="en-US" sz="3800" dirty="0" err="1"/>
              <a:t>em</a:t>
            </a:r>
            <a:r>
              <a:rPr lang="en-US" sz="3800" dirty="0"/>
              <a:t> </a:t>
            </a:r>
            <a:r>
              <a:rPr lang="en-US" sz="3800" dirty="0" err="1"/>
              <a:t>estudos</a:t>
            </a:r>
            <a:r>
              <a:rPr lang="en-US" sz="3800" dirty="0"/>
              <a:t> </a:t>
            </a:r>
            <a:r>
              <a:rPr lang="en-US" sz="3800" dirty="0" err="1"/>
              <a:t>clínicos</a:t>
            </a:r>
            <a:r>
              <a:rPr lang="en-US" sz="3800" dirty="0"/>
              <a:t>. </a:t>
            </a:r>
            <a:r>
              <a:rPr lang="en-US" sz="3800" dirty="0" err="1"/>
              <a:t>Esse</a:t>
            </a:r>
            <a:r>
              <a:rPr lang="en-US" sz="3800" dirty="0"/>
              <a:t> </a:t>
            </a:r>
            <a:r>
              <a:rPr lang="en-US" sz="3800" dirty="0" err="1"/>
              <a:t>tipo</a:t>
            </a:r>
            <a:r>
              <a:rPr lang="en-US" sz="3800" dirty="0"/>
              <a:t> de </a:t>
            </a:r>
            <a:r>
              <a:rPr lang="en-US" sz="3800" dirty="0" err="1"/>
              <a:t>estudo</a:t>
            </a:r>
            <a:r>
              <a:rPr lang="en-US" sz="3800" dirty="0"/>
              <a:t> </a:t>
            </a:r>
            <a:r>
              <a:rPr lang="en-US" sz="3800" dirty="0" err="1"/>
              <a:t>em</a:t>
            </a:r>
            <a:r>
              <a:rPr lang="en-US" sz="3800" dirty="0"/>
              <a:t> </a:t>
            </a:r>
            <a:r>
              <a:rPr lang="en-US" sz="3800" dirty="0" err="1"/>
              <a:t>que</a:t>
            </a:r>
            <a:r>
              <a:rPr lang="en-US" sz="3800" dirty="0"/>
              <a:t> </a:t>
            </a:r>
            <a:r>
              <a:rPr lang="en-US" sz="3800" dirty="0" err="1"/>
              <a:t>uso</a:t>
            </a:r>
            <a:r>
              <a:rPr lang="en-US" sz="3800" dirty="0"/>
              <a:t> </a:t>
            </a:r>
            <a:r>
              <a:rPr lang="en-US" sz="3800" dirty="0" err="1"/>
              <a:t>radiação</a:t>
            </a:r>
            <a:r>
              <a:rPr lang="en-US" sz="3800" dirty="0"/>
              <a:t> </a:t>
            </a:r>
            <a:r>
              <a:rPr lang="en-US" sz="3800" dirty="0" err="1"/>
              <a:t>seria</a:t>
            </a:r>
            <a:r>
              <a:rPr lang="en-US" sz="3800" dirty="0"/>
              <a:t> </a:t>
            </a:r>
            <a:r>
              <a:rPr lang="en-US" sz="3800" dirty="0" smtClean="0"/>
              <a:t>anti-</a:t>
            </a:r>
            <a:r>
              <a:rPr lang="en-US" sz="3800" dirty="0" err="1" smtClean="0"/>
              <a:t>ético</a:t>
            </a:r>
            <a:r>
              <a:rPr lang="en-US" sz="3800" dirty="0" smtClean="0"/>
              <a:t>.</a:t>
            </a:r>
            <a:endParaRPr lang="pt-BR" sz="3800" dirty="0"/>
          </a:p>
          <a:p>
            <a:r>
              <a:rPr lang="en-US" sz="3800" dirty="0"/>
              <a:t>A </a:t>
            </a:r>
            <a:r>
              <a:rPr lang="en-US" sz="3800" dirty="0" err="1"/>
              <a:t>coorte</a:t>
            </a:r>
            <a:r>
              <a:rPr lang="en-US" sz="3800" dirty="0"/>
              <a:t> </a:t>
            </a:r>
            <a:r>
              <a:rPr lang="en-US" sz="3800" dirty="0" err="1"/>
              <a:t>foi</a:t>
            </a:r>
            <a:r>
              <a:rPr lang="en-US" sz="3800" dirty="0"/>
              <a:t> </a:t>
            </a:r>
            <a:r>
              <a:rPr lang="en-US" sz="3800" dirty="0" err="1"/>
              <a:t>montada</a:t>
            </a:r>
            <a:r>
              <a:rPr lang="en-US" sz="3800" dirty="0"/>
              <a:t> </a:t>
            </a:r>
            <a:r>
              <a:rPr lang="en-US" sz="3800" dirty="0" err="1"/>
              <a:t>para</a:t>
            </a:r>
            <a:r>
              <a:rPr lang="en-US" sz="3800" dirty="0"/>
              <a:t> </a:t>
            </a:r>
            <a:r>
              <a:rPr lang="en-US" sz="3800" dirty="0" err="1"/>
              <a:t>avaliar</a:t>
            </a:r>
            <a:r>
              <a:rPr lang="en-US" sz="3800" dirty="0"/>
              <a:t> </a:t>
            </a:r>
            <a:r>
              <a:rPr lang="en-US" sz="3800" dirty="0" err="1"/>
              <a:t>fatores</a:t>
            </a:r>
            <a:r>
              <a:rPr lang="en-US" sz="3800" dirty="0"/>
              <a:t> de </a:t>
            </a:r>
            <a:r>
              <a:rPr lang="en-US" sz="3800" dirty="0" err="1"/>
              <a:t>risco</a:t>
            </a:r>
            <a:r>
              <a:rPr lang="en-US" sz="3800" dirty="0"/>
              <a:t> </a:t>
            </a:r>
            <a:r>
              <a:rPr lang="en-US" sz="3800" dirty="0" err="1"/>
              <a:t>para</a:t>
            </a:r>
            <a:r>
              <a:rPr lang="en-US" sz="3800" dirty="0"/>
              <a:t> melanoma, </a:t>
            </a:r>
            <a:r>
              <a:rPr lang="en-US" sz="3800" dirty="0" err="1"/>
              <a:t>não</a:t>
            </a:r>
            <a:r>
              <a:rPr lang="en-US" sz="3800" dirty="0"/>
              <a:t> </a:t>
            </a:r>
            <a:r>
              <a:rPr lang="en-US" sz="3800" dirty="0" err="1"/>
              <a:t>para</a:t>
            </a:r>
            <a:r>
              <a:rPr lang="en-US" sz="3800" dirty="0"/>
              <a:t> </a:t>
            </a:r>
            <a:r>
              <a:rPr lang="en-US" sz="3800" dirty="0" err="1"/>
              <a:t>estudo</a:t>
            </a:r>
            <a:r>
              <a:rPr lang="en-US" sz="3800" dirty="0"/>
              <a:t> de </a:t>
            </a:r>
            <a:r>
              <a:rPr lang="en-US" sz="3800" dirty="0" err="1"/>
              <a:t>mortalidade</a:t>
            </a:r>
            <a:r>
              <a:rPr lang="en-US" sz="3800" dirty="0"/>
              <a:t> </a:t>
            </a:r>
            <a:r>
              <a:rPr lang="en-US" sz="3800" dirty="0" err="1"/>
              <a:t>por</a:t>
            </a:r>
            <a:r>
              <a:rPr lang="en-US" sz="3800" dirty="0"/>
              <a:t> </a:t>
            </a:r>
            <a:r>
              <a:rPr lang="en-US" sz="3800" dirty="0" err="1"/>
              <a:t>outras</a:t>
            </a:r>
            <a:r>
              <a:rPr lang="en-US" sz="3800" dirty="0"/>
              <a:t> </a:t>
            </a:r>
            <a:r>
              <a:rPr lang="en-US" sz="3800" dirty="0" err="1"/>
              <a:t>causas</a:t>
            </a:r>
            <a:r>
              <a:rPr lang="en-US" sz="3800" dirty="0"/>
              <a:t> </a:t>
            </a:r>
            <a:r>
              <a:rPr lang="en-US" sz="3800" dirty="0" err="1"/>
              <a:t>associado</a:t>
            </a:r>
            <a:r>
              <a:rPr lang="en-US" sz="3800" dirty="0"/>
              <a:t> </a:t>
            </a:r>
            <a:r>
              <a:rPr lang="en-US" sz="3800" dirty="0" err="1"/>
              <a:t>à</a:t>
            </a:r>
            <a:r>
              <a:rPr lang="en-US" sz="3800" dirty="0"/>
              <a:t> </a:t>
            </a:r>
            <a:r>
              <a:rPr lang="en-US" sz="3800" dirty="0" err="1"/>
              <a:t>baixa</a:t>
            </a:r>
            <a:r>
              <a:rPr lang="en-US" sz="3800" dirty="0"/>
              <a:t> </a:t>
            </a:r>
            <a:r>
              <a:rPr lang="en-US" sz="3800" dirty="0" err="1"/>
              <a:t>exposição</a:t>
            </a:r>
            <a:r>
              <a:rPr lang="en-US" sz="3800" dirty="0"/>
              <a:t> solar .</a:t>
            </a:r>
            <a:endParaRPr lang="pt-BR" sz="3800" dirty="0"/>
          </a:p>
          <a:p>
            <a:pPr marL="0" indent="0">
              <a:buNone/>
            </a:pPr>
            <a:r>
              <a:rPr lang="en-US" sz="3800" dirty="0"/>
              <a:t>	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3679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Crítica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Fatores</a:t>
            </a:r>
            <a:r>
              <a:rPr lang="en-US" dirty="0"/>
              <a:t> </a:t>
            </a:r>
            <a:r>
              <a:rPr lang="en-US" dirty="0" err="1"/>
              <a:t>negativos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Alto </a:t>
            </a:r>
            <a:r>
              <a:rPr lang="en-US" dirty="0" err="1"/>
              <a:t>risco</a:t>
            </a:r>
            <a:r>
              <a:rPr lang="en-US" dirty="0"/>
              <a:t> de </a:t>
            </a:r>
            <a:r>
              <a:rPr lang="en-US" dirty="0" err="1"/>
              <a:t>abandono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razões</a:t>
            </a:r>
            <a:r>
              <a:rPr lang="en-US" dirty="0"/>
              <a:t> </a:t>
            </a:r>
            <a:r>
              <a:rPr lang="en-US" dirty="0" err="1"/>
              <a:t>alheias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estudo</a:t>
            </a:r>
            <a:r>
              <a:rPr lang="en-US" dirty="0"/>
              <a:t>, </a:t>
            </a:r>
            <a:r>
              <a:rPr lang="en-US" dirty="0" err="1"/>
              <a:t>pois</a:t>
            </a:r>
            <a:r>
              <a:rPr lang="en-US" dirty="0"/>
              <a:t> </a:t>
            </a:r>
            <a:r>
              <a:rPr lang="en-US" dirty="0" err="1"/>
              <a:t>é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coorte</a:t>
            </a:r>
            <a:r>
              <a:rPr lang="en-US" dirty="0"/>
              <a:t> </a:t>
            </a:r>
            <a:r>
              <a:rPr lang="en-US" dirty="0" err="1"/>
              <a:t>grande</a:t>
            </a:r>
            <a:r>
              <a:rPr lang="en-US" dirty="0"/>
              <a:t> e </a:t>
            </a:r>
            <a:r>
              <a:rPr lang="en-US" dirty="0" smtClean="0"/>
              <a:t>de </a:t>
            </a:r>
            <a:r>
              <a:rPr lang="en-US" dirty="0" err="1" smtClean="0"/>
              <a:t>longo</a:t>
            </a:r>
            <a:r>
              <a:rPr lang="en-US" dirty="0" smtClean="0"/>
              <a:t>  </a:t>
            </a:r>
            <a:r>
              <a:rPr lang="en-US" dirty="0"/>
              <a:t>tempo de </a:t>
            </a:r>
            <a:r>
              <a:rPr lang="en-US" dirty="0" err="1"/>
              <a:t>seguimento</a:t>
            </a:r>
            <a:r>
              <a:rPr lang="en-US" dirty="0"/>
              <a:t>  </a:t>
            </a:r>
            <a:endParaRPr lang="pt-BR" dirty="0"/>
          </a:p>
          <a:p>
            <a:r>
              <a:rPr lang="en-US" dirty="0" err="1"/>
              <a:t>Viés</a:t>
            </a:r>
            <a:r>
              <a:rPr lang="en-US" dirty="0"/>
              <a:t> de </a:t>
            </a:r>
            <a:r>
              <a:rPr lang="en-US" dirty="0" err="1"/>
              <a:t>amostra</a:t>
            </a:r>
            <a:r>
              <a:rPr lang="en-US" dirty="0"/>
              <a:t> </a:t>
            </a:r>
            <a:r>
              <a:rPr lang="en-US" dirty="0" err="1" smtClean="0"/>
              <a:t>pela</a:t>
            </a:r>
            <a:r>
              <a:rPr lang="en-US" dirty="0" smtClean="0"/>
              <a:t>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randomização</a:t>
            </a:r>
            <a:r>
              <a:rPr lang="en-US" dirty="0"/>
              <a:t> </a:t>
            </a:r>
            <a:endParaRPr lang="pt-BR" dirty="0"/>
          </a:p>
          <a:p>
            <a:r>
              <a:rPr lang="en-US" dirty="0" err="1"/>
              <a:t>Viés</a:t>
            </a:r>
            <a:r>
              <a:rPr lang="en-US" dirty="0"/>
              <a:t> de </a:t>
            </a:r>
            <a:r>
              <a:rPr lang="en-US" dirty="0" err="1"/>
              <a:t>seleção</a:t>
            </a:r>
            <a:r>
              <a:rPr lang="en-US" dirty="0"/>
              <a:t> </a:t>
            </a:r>
            <a:r>
              <a:rPr lang="en-US" dirty="0" err="1"/>
              <a:t>pela</a:t>
            </a:r>
            <a:r>
              <a:rPr lang="en-US" dirty="0"/>
              <a:t>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inclusão</a:t>
            </a:r>
            <a:r>
              <a:rPr lang="en-US" dirty="0"/>
              <a:t> de outros </a:t>
            </a:r>
            <a:r>
              <a:rPr lang="en-US" dirty="0" err="1"/>
              <a:t>fatores</a:t>
            </a:r>
            <a:r>
              <a:rPr lang="en-US" dirty="0"/>
              <a:t> </a:t>
            </a:r>
            <a:r>
              <a:rPr lang="en-US" dirty="0" err="1"/>
              <a:t>associados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podem</a:t>
            </a:r>
            <a:r>
              <a:rPr lang="en-US" dirty="0"/>
              <a:t> </a:t>
            </a:r>
            <a:r>
              <a:rPr lang="en-US" dirty="0" err="1"/>
              <a:t>estar</a:t>
            </a:r>
            <a:r>
              <a:rPr lang="en-US" dirty="0"/>
              <a:t> </a:t>
            </a:r>
            <a:r>
              <a:rPr lang="en-US" dirty="0" err="1"/>
              <a:t>relacionados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desfecho</a:t>
            </a:r>
            <a:r>
              <a:rPr lang="en-US" dirty="0"/>
              <a:t> final ( </a:t>
            </a:r>
            <a:r>
              <a:rPr lang="en-US" dirty="0" err="1"/>
              <a:t>morte</a:t>
            </a:r>
            <a:r>
              <a:rPr lang="en-US" dirty="0" smtClean="0"/>
              <a:t>) e </a:t>
            </a:r>
            <a:r>
              <a:rPr lang="en-US" dirty="0" err="1" smtClean="0"/>
              <a:t>exposição</a:t>
            </a:r>
            <a:r>
              <a:rPr lang="en-US" dirty="0" smtClean="0"/>
              <a:t> solar</a:t>
            </a:r>
            <a:endParaRPr lang="pt-BR" dirty="0"/>
          </a:p>
          <a:p>
            <a:pPr lvl="1"/>
            <a:r>
              <a:rPr lang="en-US" dirty="0" smtClean="0"/>
              <a:t>P </a:t>
            </a:r>
            <a:r>
              <a:rPr lang="en-US" dirty="0"/>
              <a:t>ex -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verificou</a:t>
            </a:r>
            <a:r>
              <a:rPr lang="en-US" dirty="0"/>
              <a:t> </a:t>
            </a:r>
            <a:r>
              <a:rPr lang="en-US" dirty="0" err="1"/>
              <a:t>uso</a:t>
            </a:r>
            <a:r>
              <a:rPr lang="en-US" dirty="0"/>
              <a:t> de </a:t>
            </a:r>
            <a:r>
              <a:rPr lang="en-US" dirty="0" err="1"/>
              <a:t>protetor</a:t>
            </a:r>
            <a:r>
              <a:rPr lang="en-US" dirty="0"/>
              <a:t> </a:t>
            </a:r>
            <a:r>
              <a:rPr lang="en-US" dirty="0" smtClean="0"/>
              <a:t>solar</a:t>
            </a:r>
            <a:endParaRPr lang="pt-BR" dirty="0"/>
          </a:p>
          <a:p>
            <a:pPr lvl="1"/>
            <a:r>
              <a:rPr lang="en-US" dirty="0" smtClean="0"/>
              <a:t>P </a:t>
            </a:r>
            <a:r>
              <a:rPr lang="en-US" dirty="0"/>
              <a:t>ex -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verificou</a:t>
            </a:r>
            <a:r>
              <a:rPr lang="en-US" dirty="0"/>
              <a:t> se </a:t>
            </a:r>
            <a:r>
              <a:rPr lang="en-US" dirty="0" err="1"/>
              <a:t>havia</a:t>
            </a:r>
            <a:r>
              <a:rPr lang="en-US" dirty="0"/>
              <a:t> </a:t>
            </a:r>
            <a:r>
              <a:rPr lang="en-US" dirty="0" err="1"/>
              <a:t>outras</a:t>
            </a:r>
            <a:r>
              <a:rPr lang="en-US" dirty="0"/>
              <a:t> </a:t>
            </a:r>
            <a:r>
              <a:rPr lang="en-US" dirty="0" err="1"/>
              <a:t>formas</a:t>
            </a:r>
            <a:r>
              <a:rPr lang="en-US" dirty="0"/>
              <a:t> de </a:t>
            </a:r>
            <a:r>
              <a:rPr lang="en-US" dirty="0" err="1"/>
              <a:t>exposição</a:t>
            </a:r>
            <a:r>
              <a:rPr lang="en-US" dirty="0"/>
              <a:t> solar ( </a:t>
            </a:r>
            <a:r>
              <a:rPr lang="en-US" dirty="0" err="1"/>
              <a:t>ocupacional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exemplo</a:t>
            </a:r>
            <a:r>
              <a:rPr lang="en-US" dirty="0"/>
              <a:t>).</a:t>
            </a:r>
            <a:endParaRPr lang="pt-B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679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Método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 </a:t>
            </a:r>
            <a:r>
              <a:rPr lang="en-US" dirty="0" err="1"/>
              <a:t>mulheres</a:t>
            </a:r>
            <a:r>
              <a:rPr lang="en-US" dirty="0"/>
              <a:t> </a:t>
            </a:r>
            <a:r>
              <a:rPr lang="en-US" dirty="0" err="1"/>
              <a:t>foram</a:t>
            </a:r>
            <a:r>
              <a:rPr lang="en-US" dirty="0"/>
              <a:t> </a:t>
            </a:r>
            <a:r>
              <a:rPr lang="en-US" dirty="0" err="1"/>
              <a:t>recrutadas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um </a:t>
            </a:r>
            <a:r>
              <a:rPr lang="en-US" dirty="0" err="1"/>
              <a:t>seguimento</a:t>
            </a:r>
            <a:r>
              <a:rPr lang="en-US" dirty="0"/>
              <a:t> </a:t>
            </a:r>
            <a:r>
              <a:rPr lang="en-US" dirty="0" err="1"/>
              <a:t>prospectivo</a:t>
            </a:r>
            <a:r>
              <a:rPr lang="en-US" dirty="0"/>
              <a:t> de 20 </a:t>
            </a:r>
            <a:r>
              <a:rPr lang="en-US" dirty="0" err="1"/>
              <a:t>anos</a:t>
            </a:r>
            <a:r>
              <a:rPr lang="en-US" dirty="0"/>
              <a:t> 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/>
              <a:t>C</a:t>
            </a:r>
            <a:r>
              <a:rPr lang="en-US" dirty="0" err="1" smtClean="0"/>
              <a:t>oorte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smtClean="0"/>
              <a:t>melanoma (</a:t>
            </a:r>
            <a:r>
              <a:rPr lang="en-US" dirty="0"/>
              <a:t>MM) no </a:t>
            </a:r>
            <a:r>
              <a:rPr lang="en-US" dirty="0" err="1"/>
              <a:t>sul</a:t>
            </a:r>
            <a:r>
              <a:rPr lang="en-US" dirty="0"/>
              <a:t> da </a:t>
            </a:r>
            <a:r>
              <a:rPr lang="en-US" dirty="0" err="1"/>
              <a:t>Suécia</a:t>
            </a:r>
            <a:r>
              <a:rPr lang="en-US" dirty="0"/>
              <a:t> (MISS). </a:t>
            </a:r>
            <a:endParaRPr lang="en-US" dirty="0" smtClean="0"/>
          </a:p>
          <a:p>
            <a:r>
              <a:rPr lang="en-US" dirty="0" err="1"/>
              <a:t>R</a:t>
            </a:r>
            <a:r>
              <a:rPr lang="en-US" dirty="0" err="1" smtClean="0"/>
              <a:t>egistro</a:t>
            </a:r>
            <a:r>
              <a:rPr lang="en-US" dirty="0" smtClean="0"/>
              <a:t> </a:t>
            </a:r>
            <a:r>
              <a:rPr lang="en-US" dirty="0" err="1"/>
              <a:t>geral</a:t>
            </a:r>
            <a:r>
              <a:rPr lang="en-US" dirty="0"/>
              <a:t> de </a:t>
            </a:r>
            <a:r>
              <a:rPr lang="en-US" dirty="0" err="1"/>
              <a:t>assistência</a:t>
            </a:r>
            <a:r>
              <a:rPr lang="en-US" dirty="0"/>
              <a:t> </a:t>
            </a:r>
            <a:r>
              <a:rPr lang="en-US" dirty="0" err="1"/>
              <a:t>médica</a:t>
            </a:r>
            <a:r>
              <a:rPr lang="en-US" dirty="0"/>
              <a:t> da </a:t>
            </a:r>
            <a:r>
              <a:rPr lang="en-US" dirty="0" err="1"/>
              <a:t>população</a:t>
            </a:r>
            <a:r>
              <a:rPr lang="en-US" dirty="0"/>
              <a:t> da </a:t>
            </a:r>
            <a:r>
              <a:rPr lang="en-US" dirty="0" err="1"/>
              <a:t>região</a:t>
            </a:r>
            <a:r>
              <a:rPr lang="en-US" dirty="0"/>
              <a:t> </a:t>
            </a:r>
            <a:r>
              <a:rPr lang="en-US" dirty="0" err="1"/>
              <a:t>sul</a:t>
            </a:r>
            <a:r>
              <a:rPr lang="en-US" dirty="0"/>
              <a:t> da </a:t>
            </a:r>
            <a:r>
              <a:rPr lang="en-US" dirty="0" err="1"/>
              <a:t>Suécia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err="1" smtClean="0"/>
              <a:t>seleção</a:t>
            </a:r>
            <a:r>
              <a:rPr lang="en-US" dirty="0" smtClean="0"/>
              <a:t> </a:t>
            </a:r>
            <a:r>
              <a:rPr lang="en-US" dirty="0" err="1"/>
              <a:t>informatizada</a:t>
            </a:r>
            <a:r>
              <a:rPr lang="en-US" dirty="0"/>
              <a:t> </a:t>
            </a:r>
            <a:r>
              <a:rPr lang="en-US" dirty="0" err="1" smtClean="0"/>
              <a:t>aleatória</a:t>
            </a:r>
            <a:endParaRPr lang="en-US" dirty="0" smtClean="0"/>
          </a:p>
          <a:p>
            <a:pPr lvl="1"/>
            <a:r>
              <a:rPr lang="en-US" dirty="0" smtClean="0"/>
              <a:t>20</a:t>
            </a:r>
            <a:r>
              <a:rPr lang="en-US" dirty="0"/>
              <a:t>% da </a:t>
            </a:r>
            <a:r>
              <a:rPr lang="en-US" dirty="0" err="1"/>
              <a:t>população</a:t>
            </a:r>
            <a:r>
              <a:rPr lang="en-US" dirty="0"/>
              <a:t> </a:t>
            </a:r>
            <a:r>
              <a:rPr lang="en-US" dirty="0" err="1"/>
              <a:t>feminina</a:t>
            </a:r>
            <a:r>
              <a:rPr lang="en-US" dirty="0"/>
              <a:t> </a:t>
            </a:r>
            <a:r>
              <a:rPr lang="en-US" dirty="0" err="1" smtClean="0"/>
              <a:t>dessa</a:t>
            </a:r>
            <a:r>
              <a:rPr lang="en-US" dirty="0" smtClean="0"/>
              <a:t> </a:t>
            </a:r>
            <a:r>
              <a:rPr lang="en-US" dirty="0" err="1" smtClean="0"/>
              <a:t>região</a:t>
            </a:r>
            <a:r>
              <a:rPr lang="en-US" dirty="0" smtClean="0"/>
              <a:t>,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grupos</a:t>
            </a:r>
            <a:r>
              <a:rPr lang="en-US" dirty="0"/>
              <a:t> </a:t>
            </a:r>
            <a:r>
              <a:rPr lang="en-US" dirty="0" err="1"/>
              <a:t>etários</a:t>
            </a:r>
            <a:r>
              <a:rPr lang="en-US" dirty="0"/>
              <a:t> </a:t>
            </a:r>
            <a:r>
              <a:rPr lang="en-US" dirty="0" err="1"/>
              <a:t>selecionados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200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Método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MISS ( </a:t>
            </a:r>
            <a:r>
              <a:rPr lang="en-US" dirty="0" err="1" smtClean="0"/>
              <a:t>coorte</a:t>
            </a:r>
            <a:r>
              <a:rPr lang="en-US" dirty="0" smtClean="0"/>
              <a:t> )</a:t>
            </a:r>
          </a:p>
          <a:p>
            <a:pPr lvl="1"/>
            <a:r>
              <a:rPr lang="en-US" dirty="0" err="1" smtClean="0"/>
              <a:t>Início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estudo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smtClean="0"/>
              <a:t>1990</a:t>
            </a:r>
          </a:p>
          <a:p>
            <a:pPr lvl="2"/>
            <a:r>
              <a:rPr lang="en-US" dirty="0" smtClean="0"/>
              <a:t>1000 </a:t>
            </a:r>
            <a:r>
              <a:rPr lang="en-US" dirty="0" err="1"/>
              <a:t>mulheres</a:t>
            </a:r>
            <a:r>
              <a:rPr lang="en-US" dirty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faixa</a:t>
            </a:r>
            <a:r>
              <a:rPr lang="en-US" dirty="0" smtClean="0"/>
              <a:t> de </a:t>
            </a:r>
            <a:r>
              <a:rPr lang="en-US" dirty="0" err="1" smtClean="0"/>
              <a:t>idade</a:t>
            </a:r>
            <a:r>
              <a:rPr lang="en-US" dirty="0" smtClean="0"/>
              <a:t> </a:t>
            </a:r>
          </a:p>
          <a:p>
            <a:pPr lvl="3"/>
            <a:r>
              <a:rPr lang="en-US" dirty="0" smtClean="0"/>
              <a:t>25 </a:t>
            </a:r>
            <a:r>
              <a:rPr lang="en-US" dirty="0"/>
              <a:t>e 66 </a:t>
            </a:r>
            <a:r>
              <a:rPr lang="en-US" dirty="0" err="1"/>
              <a:t>anos</a:t>
            </a:r>
            <a:r>
              <a:rPr lang="en-US" dirty="0"/>
              <a:t> ( n = 39973) </a:t>
            </a:r>
            <a:r>
              <a:rPr lang="en-US" dirty="0" err="1"/>
              <a:t>até</a:t>
            </a:r>
            <a:r>
              <a:rPr lang="en-US" dirty="0"/>
              <a:t> o </a:t>
            </a:r>
            <a:r>
              <a:rPr lang="en-US" dirty="0" err="1"/>
              <a:t>ano</a:t>
            </a:r>
            <a:r>
              <a:rPr lang="en-US" dirty="0"/>
              <a:t> de 1993. </a:t>
            </a:r>
            <a:endParaRPr lang="en-US" dirty="0" smtClean="0"/>
          </a:p>
          <a:p>
            <a:pPr lvl="3"/>
            <a:r>
              <a:rPr lang="en-US" dirty="0" smtClean="0"/>
              <a:t>29 518 </a:t>
            </a:r>
            <a:r>
              <a:rPr lang="en-US" dirty="0" err="1" smtClean="0"/>
              <a:t>mulheres</a:t>
            </a:r>
            <a:r>
              <a:rPr lang="en-US" dirty="0" smtClean="0"/>
              <a:t> </a:t>
            </a:r>
            <a:r>
              <a:rPr lang="en-US" dirty="0" err="1" smtClean="0"/>
              <a:t>entraram</a:t>
            </a:r>
            <a:r>
              <a:rPr lang="en-US" dirty="0" smtClean="0"/>
              <a:t> no </a:t>
            </a:r>
            <a:r>
              <a:rPr lang="en-US" dirty="0" err="1" smtClean="0"/>
              <a:t>estudo</a:t>
            </a:r>
            <a:r>
              <a:rPr lang="en-US" dirty="0" smtClean="0"/>
              <a:t> (74%)</a:t>
            </a:r>
          </a:p>
          <a:p>
            <a:pPr lvl="1"/>
            <a:r>
              <a:rPr lang="en-US" dirty="0" smtClean="0"/>
              <a:t>Segundo </a:t>
            </a:r>
            <a:r>
              <a:rPr lang="en-US" dirty="0" err="1" smtClean="0"/>
              <a:t>questionário</a:t>
            </a:r>
            <a:r>
              <a:rPr lang="en-US" dirty="0" smtClean="0"/>
              <a:t> </a:t>
            </a:r>
            <a:r>
              <a:rPr lang="en-US" dirty="0" err="1" smtClean="0"/>
              <a:t>realizado</a:t>
            </a:r>
            <a:r>
              <a:rPr lang="en-US" dirty="0" smtClean="0"/>
              <a:t> entre 2000 e 2002.</a:t>
            </a:r>
          </a:p>
          <a:p>
            <a:pPr lvl="1"/>
            <a:r>
              <a:rPr lang="en-US" dirty="0" err="1" smtClean="0"/>
              <a:t>Seguimento</a:t>
            </a:r>
            <a:r>
              <a:rPr lang="en-US" dirty="0" smtClean="0"/>
              <a:t> </a:t>
            </a:r>
            <a:r>
              <a:rPr lang="en-US" dirty="0" err="1" smtClean="0"/>
              <a:t>finalizou</a:t>
            </a:r>
            <a:r>
              <a:rPr lang="en-US" dirty="0" smtClean="0"/>
              <a:t>: (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ocorrer</a:t>
            </a:r>
            <a:r>
              <a:rPr lang="en-US" dirty="0" smtClean="0"/>
              <a:t> </a:t>
            </a:r>
            <a:r>
              <a:rPr lang="en-US" dirty="0" err="1" smtClean="0"/>
              <a:t>primeiro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/>
              <a:t>M</a:t>
            </a:r>
            <a:r>
              <a:rPr lang="en-US" dirty="0" err="1" smtClean="0"/>
              <a:t>orte</a:t>
            </a:r>
            <a:r>
              <a:rPr lang="en-US" dirty="0" smtClean="0"/>
              <a:t> </a:t>
            </a:r>
          </a:p>
          <a:p>
            <a:pPr lvl="2"/>
            <a:r>
              <a:rPr lang="en-US" dirty="0" err="1" smtClean="0"/>
              <a:t>Emigração</a:t>
            </a:r>
            <a:r>
              <a:rPr lang="en-US" dirty="0" smtClean="0"/>
              <a:t> </a:t>
            </a:r>
          </a:p>
          <a:p>
            <a:pPr lvl="3"/>
            <a:r>
              <a:rPr lang="en-US" dirty="0"/>
              <a:t>184 </a:t>
            </a:r>
            <a:endParaRPr lang="en-US" dirty="0" smtClean="0"/>
          </a:p>
          <a:p>
            <a:pPr lvl="2"/>
            <a:r>
              <a:rPr lang="en-US" dirty="0" smtClean="0"/>
              <a:t>1 </a:t>
            </a:r>
            <a:r>
              <a:rPr lang="en-US" dirty="0"/>
              <a:t>de </a:t>
            </a:r>
            <a:r>
              <a:rPr lang="en-US" dirty="0" err="1"/>
              <a:t>janeiro</a:t>
            </a:r>
            <a:r>
              <a:rPr lang="en-US" dirty="0"/>
              <a:t> de </a:t>
            </a:r>
            <a:r>
              <a:rPr lang="en-US" dirty="0" smtClean="0"/>
              <a:t>2011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573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Cálculo</a:t>
            </a:r>
            <a:r>
              <a:rPr lang="en-US" dirty="0" smtClean="0"/>
              <a:t> </a:t>
            </a:r>
            <a:r>
              <a:rPr lang="en-US" dirty="0" err="1" smtClean="0"/>
              <a:t>amostral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US" sz="2400" dirty="0" err="1" smtClean="0"/>
              <a:t>Proporção</a:t>
            </a:r>
            <a:r>
              <a:rPr lang="en-US" sz="2400" dirty="0" smtClean="0"/>
              <a:t> de </a:t>
            </a:r>
            <a:r>
              <a:rPr lang="en-US" sz="2400" dirty="0" err="1" smtClean="0"/>
              <a:t>morte</a:t>
            </a:r>
            <a:r>
              <a:rPr lang="en-US" sz="2400" dirty="0" smtClean="0"/>
              <a:t> de </a:t>
            </a:r>
            <a:r>
              <a:rPr lang="en-US" sz="2400" dirty="0" err="1" smtClean="0"/>
              <a:t>suecas</a:t>
            </a:r>
            <a:r>
              <a:rPr lang="en-US" sz="2400" dirty="0" smtClean="0"/>
              <a:t> de 25 a  66 </a:t>
            </a:r>
            <a:r>
              <a:rPr lang="en-US" sz="2400" dirty="0" err="1" smtClean="0"/>
              <a:t>anos</a:t>
            </a:r>
            <a:r>
              <a:rPr lang="en-US" sz="2400" dirty="0" smtClean="0"/>
              <a:t> </a:t>
            </a:r>
            <a:r>
              <a:rPr lang="en-US" sz="2400" dirty="0" err="1" smtClean="0"/>
              <a:t>por</a:t>
            </a:r>
            <a:r>
              <a:rPr lang="en-US" sz="2400" dirty="0" smtClean="0"/>
              <a:t> </a:t>
            </a:r>
            <a:r>
              <a:rPr lang="en-US" sz="2400" dirty="0" err="1" smtClean="0"/>
              <a:t>qualquer</a:t>
            </a:r>
            <a:r>
              <a:rPr lang="en-US" sz="2400" dirty="0" smtClean="0"/>
              <a:t> </a:t>
            </a:r>
            <a:r>
              <a:rPr lang="en-US" sz="2400" dirty="0" err="1" smtClean="0"/>
              <a:t>causa</a:t>
            </a:r>
            <a:endParaRPr lang="en-US" sz="2400" dirty="0" smtClean="0"/>
          </a:p>
          <a:p>
            <a:r>
              <a:rPr lang="en-US" sz="2400" dirty="0"/>
              <a:t>?</a:t>
            </a:r>
          </a:p>
          <a:p>
            <a:r>
              <a:rPr lang="en-US" sz="2400" dirty="0" err="1" smtClean="0"/>
              <a:t>Considerar</a:t>
            </a:r>
            <a:r>
              <a:rPr lang="en-US" sz="2400" dirty="0" smtClean="0"/>
              <a:t> d=0,05 e 1-alfa= 95%</a:t>
            </a:r>
          </a:p>
          <a:p>
            <a:endParaRPr lang="en-US" dirty="0" smtClean="0"/>
          </a:p>
        </p:txBody>
      </p:sp>
      <p:pic>
        <p:nvPicPr>
          <p:cNvPr id="5" name="Picture 4" descr="Screen Shot 2018-06-27 at 10.16.3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728" y="3160526"/>
            <a:ext cx="7227454" cy="380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542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Cálculo</a:t>
            </a:r>
            <a:r>
              <a:rPr lang="en-US" dirty="0"/>
              <a:t> </a:t>
            </a:r>
            <a:r>
              <a:rPr lang="en-US" dirty="0" err="1"/>
              <a:t>amostral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Frequência</a:t>
            </a:r>
            <a:r>
              <a:rPr lang="en-US" dirty="0"/>
              <a:t> do </a:t>
            </a:r>
            <a:r>
              <a:rPr lang="en-US" dirty="0" err="1"/>
              <a:t>evento</a:t>
            </a:r>
            <a:r>
              <a:rPr lang="en-US" dirty="0"/>
              <a:t> de </a:t>
            </a:r>
            <a:r>
              <a:rPr lang="en-US" dirty="0" err="1"/>
              <a:t>interesse</a:t>
            </a:r>
            <a:r>
              <a:rPr lang="en-US" dirty="0"/>
              <a:t> no </a:t>
            </a:r>
            <a:r>
              <a:rPr lang="en-US" dirty="0" err="1"/>
              <a:t>grupo</a:t>
            </a:r>
            <a:r>
              <a:rPr lang="en-US" dirty="0"/>
              <a:t> de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exposto</a:t>
            </a:r>
            <a:r>
              <a:rPr lang="en-US" dirty="0"/>
              <a:t> (p0): a </a:t>
            </a:r>
            <a:r>
              <a:rPr lang="en-US" dirty="0" err="1"/>
              <a:t>revisão</a:t>
            </a:r>
            <a:r>
              <a:rPr lang="en-US" dirty="0"/>
              <a:t> de literature </a:t>
            </a:r>
            <a:r>
              <a:rPr lang="en-US" dirty="0" err="1"/>
              <a:t>permitirá</a:t>
            </a:r>
            <a:r>
              <a:rPr lang="en-US" dirty="0"/>
              <a:t> </a:t>
            </a:r>
            <a:r>
              <a:rPr lang="en-US" dirty="0" err="1"/>
              <a:t>estimar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valor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tenho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dados do </a:t>
            </a:r>
            <a:r>
              <a:rPr lang="en-US" dirty="0" err="1"/>
              <a:t>ano</a:t>
            </a:r>
            <a:r>
              <a:rPr lang="en-US" dirty="0"/>
              <a:t> de 1990 e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é</a:t>
            </a:r>
            <a:r>
              <a:rPr lang="en-US" dirty="0"/>
              <a:t> </a:t>
            </a:r>
            <a:r>
              <a:rPr lang="en-US" dirty="0" err="1"/>
              <a:t>fornecido</a:t>
            </a:r>
            <a:r>
              <a:rPr lang="en-US" dirty="0"/>
              <a:t> </a:t>
            </a:r>
            <a:r>
              <a:rPr lang="en-US" dirty="0" err="1"/>
              <a:t>pelos</a:t>
            </a:r>
            <a:r>
              <a:rPr lang="en-US" dirty="0"/>
              <a:t> </a:t>
            </a:r>
            <a:r>
              <a:rPr lang="en-US" dirty="0" err="1"/>
              <a:t>autores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Porém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dados </a:t>
            </a:r>
            <a:r>
              <a:rPr lang="en-US" dirty="0" err="1"/>
              <a:t>disponíveis</a:t>
            </a:r>
            <a:r>
              <a:rPr lang="en-US" dirty="0"/>
              <a:t> </a:t>
            </a:r>
            <a:r>
              <a:rPr lang="en-US" dirty="0" err="1"/>
              <a:t>mostram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proporção</a:t>
            </a:r>
            <a:r>
              <a:rPr lang="en-US" dirty="0"/>
              <a:t> </a:t>
            </a:r>
            <a:r>
              <a:rPr lang="en-US" dirty="0" err="1"/>
              <a:t>muito</a:t>
            </a:r>
            <a:r>
              <a:rPr lang="en-US" dirty="0"/>
              <a:t> </a:t>
            </a:r>
            <a:r>
              <a:rPr lang="en-US" dirty="0" err="1"/>
              <a:t>pequena</a:t>
            </a:r>
            <a:r>
              <a:rPr lang="en-US" dirty="0"/>
              <a:t>. </a:t>
            </a:r>
            <a:r>
              <a:rPr lang="en-US" dirty="0" err="1"/>
              <a:t>Considerei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efeito</a:t>
            </a:r>
            <a:r>
              <a:rPr lang="en-US" dirty="0"/>
              <a:t> de </a:t>
            </a:r>
            <a:r>
              <a:rPr lang="en-US" dirty="0" err="1"/>
              <a:t>cálculo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hipótese</a:t>
            </a:r>
            <a:r>
              <a:rPr lang="en-US" dirty="0"/>
              <a:t> de 0,01% </a:t>
            </a:r>
            <a:r>
              <a:rPr lang="en-US" dirty="0" err="1"/>
              <a:t>deu</a:t>
            </a:r>
            <a:r>
              <a:rPr lang="en-US" dirty="0"/>
              <a:t> </a:t>
            </a:r>
            <a:r>
              <a:rPr lang="en-US" dirty="0" err="1" smtClean="0"/>
              <a:t>amostra</a:t>
            </a:r>
            <a:r>
              <a:rPr lang="en-US" dirty="0" smtClean="0"/>
              <a:t> </a:t>
            </a:r>
            <a:r>
              <a:rPr lang="en-US" dirty="0" err="1"/>
              <a:t>gigante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85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Cálculo</a:t>
            </a:r>
            <a:r>
              <a:rPr lang="en-US" dirty="0"/>
              <a:t> </a:t>
            </a:r>
            <a:r>
              <a:rPr lang="en-US" dirty="0" err="1"/>
              <a:t>amostral</a:t>
            </a:r>
            <a:endParaRPr lang="en-US" dirty="0"/>
          </a:p>
        </p:txBody>
      </p:sp>
      <p:pic>
        <p:nvPicPr>
          <p:cNvPr id="4" name="Content Placeholder 3" descr="Screen Shot 2018-06-27 at 10.06.58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6581" r="-6658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92291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Cálculo</a:t>
            </a:r>
            <a:r>
              <a:rPr lang="en-US" dirty="0"/>
              <a:t> </a:t>
            </a:r>
            <a:r>
              <a:rPr lang="en-US" dirty="0" err="1"/>
              <a:t>amostral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Calculado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site</a:t>
            </a:r>
          </a:p>
          <a:p>
            <a:pPr lvl="1"/>
            <a:r>
              <a:rPr lang="en-US" dirty="0" err="1"/>
              <a:t>Proporção</a:t>
            </a:r>
            <a:r>
              <a:rPr lang="en-US" dirty="0"/>
              <a:t> de </a:t>
            </a:r>
            <a:r>
              <a:rPr lang="en-US" dirty="0" err="1"/>
              <a:t>casos</a:t>
            </a:r>
            <a:r>
              <a:rPr lang="en-US" dirty="0"/>
              <a:t> entre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expostos</a:t>
            </a:r>
            <a:r>
              <a:rPr lang="en-US" dirty="0"/>
              <a:t> </a:t>
            </a:r>
            <a:r>
              <a:rPr lang="en-US" dirty="0" err="1"/>
              <a:t>calculado</a:t>
            </a:r>
            <a:r>
              <a:rPr lang="en-US" dirty="0"/>
              <a:t>: 2.0000%</a:t>
            </a:r>
          </a:p>
          <a:p>
            <a:pPr lvl="1"/>
            <a:r>
              <a:rPr lang="en-US" dirty="0" err="1"/>
              <a:t>Proporção</a:t>
            </a:r>
            <a:r>
              <a:rPr lang="en-US" dirty="0"/>
              <a:t> de </a:t>
            </a:r>
            <a:r>
              <a:rPr lang="en-US" dirty="0" err="1"/>
              <a:t>casos</a:t>
            </a:r>
            <a:r>
              <a:rPr lang="en-US" dirty="0"/>
              <a:t> entre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expostos</a:t>
            </a:r>
            <a:r>
              <a:rPr lang="en-US" dirty="0"/>
              <a:t>: 1%</a:t>
            </a:r>
          </a:p>
          <a:p>
            <a:pPr lvl="1"/>
            <a:r>
              <a:rPr lang="en-US" dirty="0" err="1"/>
              <a:t>Risco</a:t>
            </a:r>
            <a:r>
              <a:rPr lang="en-US" dirty="0"/>
              <a:t> </a:t>
            </a:r>
            <a:r>
              <a:rPr lang="en-US" dirty="0" err="1"/>
              <a:t>relativo</a:t>
            </a:r>
            <a:r>
              <a:rPr lang="en-US" dirty="0"/>
              <a:t>: 2,7</a:t>
            </a:r>
          </a:p>
          <a:p>
            <a:pPr lvl="1"/>
            <a:r>
              <a:rPr lang="en-US" dirty="0" err="1"/>
              <a:t>Nível</a:t>
            </a:r>
            <a:r>
              <a:rPr lang="en-US" dirty="0"/>
              <a:t> de </a:t>
            </a:r>
            <a:r>
              <a:rPr lang="en-US" dirty="0" err="1"/>
              <a:t>significância</a:t>
            </a:r>
            <a:r>
              <a:rPr lang="en-US" dirty="0"/>
              <a:t>: 5%</a:t>
            </a:r>
          </a:p>
          <a:p>
            <a:pPr lvl="1"/>
            <a:r>
              <a:rPr lang="en-US" dirty="0" err="1"/>
              <a:t>Poder</a:t>
            </a:r>
            <a:r>
              <a:rPr lang="en-US" dirty="0"/>
              <a:t> do </a:t>
            </a:r>
            <a:r>
              <a:rPr lang="en-US" dirty="0" err="1"/>
              <a:t>teste</a:t>
            </a:r>
            <a:r>
              <a:rPr lang="en-US" dirty="0"/>
              <a:t>: 90%</a:t>
            </a:r>
          </a:p>
          <a:p>
            <a:pPr lvl="1"/>
            <a:r>
              <a:rPr lang="en-US" dirty="0" err="1"/>
              <a:t>Teste</a:t>
            </a:r>
            <a:r>
              <a:rPr lang="en-US" dirty="0"/>
              <a:t> de </a:t>
            </a:r>
            <a:r>
              <a:rPr lang="en-US" dirty="0" err="1"/>
              <a:t>hipótese</a:t>
            </a:r>
            <a:r>
              <a:rPr lang="en-US" dirty="0"/>
              <a:t>: </a:t>
            </a:r>
            <a:r>
              <a:rPr lang="en-US" dirty="0" err="1"/>
              <a:t>bicaudal</a:t>
            </a:r>
            <a:endParaRPr lang="en-US" dirty="0"/>
          </a:p>
          <a:p>
            <a:pPr lvl="1"/>
            <a:r>
              <a:rPr lang="en-US" dirty="0" err="1"/>
              <a:t>Tamanho</a:t>
            </a:r>
            <a:r>
              <a:rPr lang="en-US" dirty="0"/>
              <a:t> da </a:t>
            </a:r>
            <a:r>
              <a:rPr lang="en-US" dirty="0" err="1"/>
              <a:t>amostra</a:t>
            </a:r>
            <a:r>
              <a:rPr lang="en-US" dirty="0"/>
              <a:t> </a:t>
            </a:r>
            <a:r>
              <a:rPr lang="en-US" dirty="0" err="1"/>
              <a:t>calculado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grupo</a:t>
            </a:r>
            <a:r>
              <a:rPr lang="en-US" dirty="0"/>
              <a:t>: </a:t>
            </a:r>
            <a:r>
              <a:rPr lang="en-US" dirty="0" smtClean="0"/>
              <a:t>3100</a:t>
            </a:r>
          </a:p>
          <a:p>
            <a:r>
              <a:rPr lang="en-US" dirty="0" smtClean="0"/>
              <a:t>ESTUDO</a:t>
            </a:r>
            <a:endParaRPr lang="en-US" dirty="0"/>
          </a:p>
          <a:p>
            <a:pPr lvl="1"/>
            <a:r>
              <a:rPr lang="en-US" dirty="0" err="1" smtClean="0"/>
              <a:t>Grupo</a:t>
            </a:r>
            <a:r>
              <a:rPr lang="en-US" dirty="0" smtClean="0"/>
              <a:t> </a:t>
            </a:r>
            <a:r>
              <a:rPr lang="en-US" dirty="0" err="1"/>
              <a:t>baixa</a:t>
            </a:r>
            <a:r>
              <a:rPr lang="en-US" dirty="0"/>
              <a:t> </a:t>
            </a:r>
            <a:r>
              <a:rPr lang="en-US" dirty="0" err="1" smtClean="0"/>
              <a:t>exposição</a:t>
            </a:r>
            <a:r>
              <a:rPr lang="en-US" dirty="0" smtClean="0"/>
              <a:t> </a:t>
            </a:r>
            <a:r>
              <a:rPr lang="en-US" dirty="0" err="1"/>
              <a:t>ao</a:t>
            </a:r>
            <a:r>
              <a:rPr lang="en-US" dirty="0"/>
              <a:t> sol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/>
              <a:t>1721</a:t>
            </a:r>
          </a:p>
          <a:p>
            <a:pPr lvl="1"/>
            <a:r>
              <a:rPr lang="en-US" dirty="0" err="1" smtClean="0"/>
              <a:t>Grupo</a:t>
            </a:r>
            <a:r>
              <a:rPr lang="en-US" dirty="0" smtClean="0"/>
              <a:t> </a:t>
            </a:r>
            <a:r>
              <a:rPr lang="en-US" dirty="0" err="1"/>
              <a:t>alta</a:t>
            </a:r>
            <a:r>
              <a:rPr lang="en-US" dirty="0"/>
              <a:t> </a:t>
            </a:r>
            <a:r>
              <a:rPr lang="en-US" dirty="0" err="1"/>
              <a:t>exposição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sol - 27797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6601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Método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 </a:t>
            </a:r>
            <a:r>
              <a:rPr lang="en-US" dirty="0" err="1"/>
              <a:t>questionário</a:t>
            </a:r>
            <a:r>
              <a:rPr lang="en-US" dirty="0"/>
              <a:t>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investigação</a:t>
            </a:r>
            <a:r>
              <a:rPr lang="en-US" dirty="0"/>
              <a:t> </a:t>
            </a:r>
            <a:r>
              <a:rPr lang="en-US" dirty="0" err="1"/>
              <a:t>detalhada</a:t>
            </a:r>
            <a:r>
              <a:rPr lang="en-US" dirty="0"/>
              <a:t> de </a:t>
            </a:r>
            <a:r>
              <a:rPr lang="en-US" dirty="0" err="1"/>
              <a:t>vários</a:t>
            </a:r>
            <a:r>
              <a:rPr lang="en-US" dirty="0"/>
              <a:t> </a:t>
            </a:r>
            <a:r>
              <a:rPr lang="en-US" dirty="0" err="1"/>
              <a:t>fatores</a:t>
            </a:r>
            <a:r>
              <a:rPr lang="en-US" dirty="0"/>
              <a:t> de </a:t>
            </a:r>
            <a:r>
              <a:rPr lang="en-US" dirty="0" err="1"/>
              <a:t>potencial</a:t>
            </a:r>
            <a:r>
              <a:rPr lang="en-US" dirty="0"/>
              <a:t> </a:t>
            </a:r>
            <a:r>
              <a:rPr lang="en-US" dirty="0" err="1"/>
              <a:t>interesse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a </a:t>
            </a:r>
            <a:r>
              <a:rPr lang="en-US" dirty="0" err="1"/>
              <a:t>longevidade</a:t>
            </a:r>
            <a:r>
              <a:rPr lang="en-US" dirty="0" smtClean="0">
                <a:effectLst/>
              </a:rPr>
              <a:t> ( </a:t>
            </a:r>
            <a:r>
              <a:rPr lang="en-US" dirty="0" err="1" smtClean="0">
                <a:effectLst/>
              </a:rPr>
              <a:t>por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exemplo</a:t>
            </a:r>
            <a:r>
              <a:rPr lang="en-US" dirty="0" smtClean="0">
                <a:effectLst/>
              </a:rPr>
              <a:t>)</a:t>
            </a:r>
          </a:p>
          <a:p>
            <a:pPr lvl="1"/>
            <a:r>
              <a:rPr lang="en-US" dirty="0" err="1" smtClean="0">
                <a:effectLst/>
              </a:rPr>
              <a:t>Tabagismo</a:t>
            </a:r>
            <a:endParaRPr lang="en-US" dirty="0" smtClean="0">
              <a:effectLst/>
            </a:endParaRPr>
          </a:p>
          <a:p>
            <a:pPr lvl="1"/>
            <a:r>
              <a:rPr lang="en-US" dirty="0" err="1" smtClean="0"/>
              <a:t>Consumo</a:t>
            </a:r>
            <a:r>
              <a:rPr lang="en-US" dirty="0" smtClean="0"/>
              <a:t> de </a:t>
            </a:r>
            <a:r>
              <a:rPr lang="en-US" dirty="0" err="1" smtClean="0"/>
              <a:t>álcool</a:t>
            </a:r>
            <a:endParaRPr lang="en-US" dirty="0" smtClean="0"/>
          </a:p>
          <a:p>
            <a:pPr lvl="1"/>
            <a:r>
              <a:rPr lang="en-US" dirty="0" err="1" smtClean="0">
                <a:effectLst/>
              </a:rPr>
              <a:t>Número</a:t>
            </a:r>
            <a:r>
              <a:rPr lang="en-US" dirty="0" smtClean="0">
                <a:effectLst/>
              </a:rPr>
              <a:t> de </a:t>
            </a:r>
            <a:r>
              <a:rPr lang="en-US" dirty="0" err="1" smtClean="0">
                <a:effectLst/>
              </a:rPr>
              <a:t>gesta’ões</a:t>
            </a:r>
            <a:endParaRPr lang="en-US" dirty="0" smtClean="0">
              <a:effectLst/>
            </a:endParaRPr>
          </a:p>
          <a:p>
            <a:pPr lvl="1"/>
            <a:r>
              <a:rPr lang="en-US" dirty="0" smtClean="0"/>
              <a:t>IMC</a:t>
            </a:r>
          </a:p>
          <a:p>
            <a:pPr lvl="1"/>
            <a:r>
              <a:rPr lang="en-US" dirty="0" err="1" smtClean="0">
                <a:effectLst/>
              </a:rPr>
              <a:t>Atividade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física</a:t>
            </a:r>
            <a:endParaRPr lang="en-US" dirty="0" smtClean="0">
              <a:effectLst/>
            </a:endParaRPr>
          </a:p>
          <a:p>
            <a:pPr lvl="1"/>
            <a:r>
              <a:rPr lang="en-US" dirty="0" err="1"/>
              <a:t>R</a:t>
            </a:r>
            <a:r>
              <a:rPr lang="en-US" dirty="0" err="1" smtClean="0"/>
              <a:t>enda</a:t>
            </a:r>
            <a:endParaRPr 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00127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Método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Quatro</a:t>
            </a:r>
            <a:r>
              <a:rPr lang="en-US" dirty="0"/>
              <a:t> </a:t>
            </a:r>
            <a:r>
              <a:rPr lang="en-US" dirty="0" err="1"/>
              <a:t>perguntas</a:t>
            </a:r>
            <a:r>
              <a:rPr lang="en-US" dirty="0"/>
              <a:t> </a:t>
            </a:r>
            <a:r>
              <a:rPr lang="en-US" dirty="0" err="1"/>
              <a:t>foram</a:t>
            </a:r>
            <a:r>
              <a:rPr lang="en-US" dirty="0"/>
              <a:t> </a:t>
            </a:r>
            <a:r>
              <a:rPr lang="en-US" dirty="0" err="1"/>
              <a:t>feitas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a </a:t>
            </a:r>
            <a:r>
              <a:rPr lang="en-US" dirty="0" err="1"/>
              <a:t>exposição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sol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 Com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frequência</a:t>
            </a:r>
            <a:r>
              <a:rPr lang="en-US" dirty="0"/>
              <a:t> </a:t>
            </a:r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toma</a:t>
            </a:r>
            <a:r>
              <a:rPr lang="en-US" dirty="0"/>
              <a:t> </a:t>
            </a:r>
            <a:r>
              <a:rPr lang="en-US" dirty="0" err="1"/>
              <a:t>banho</a:t>
            </a:r>
            <a:r>
              <a:rPr lang="en-US" dirty="0"/>
              <a:t> de sol </a:t>
            </a:r>
            <a:r>
              <a:rPr lang="en-US" dirty="0" err="1"/>
              <a:t>durante</a:t>
            </a:r>
            <a:r>
              <a:rPr lang="en-US" dirty="0"/>
              <a:t> o </a:t>
            </a:r>
            <a:r>
              <a:rPr lang="en-US" dirty="0" err="1"/>
              <a:t>verão</a:t>
            </a:r>
            <a:r>
              <a:rPr lang="en-US" dirty="0"/>
              <a:t>? (</a:t>
            </a:r>
            <a:r>
              <a:rPr lang="en-US" dirty="0" err="1"/>
              <a:t>nunca</a:t>
            </a:r>
            <a:r>
              <a:rPr lang="en-US" dirty="0"/>
              <a:t>, 1-14 </a:t>
            </a:r>
            <a:r>
              <a:rPr lang="en-US" dirty="0" err="1"/>
              <a:t>vezes</a:t>
            </a:r>
            <a:r>
              <a:rPr lang="en-US" dirty="0"/>
              <a:t>, 15-30 </a:t>
            </a:r>
            <a:r>
              <a:rPr lang="en-US" dirty="0" err="1"/>
              <a:t>vezes</a:t>
            </a:r>
            <a:r>
              <a:rPr lang="en-US" dirty="0"/>
              <a:t>,&gt; 30 </a:t>
            </a:r>
            <a:r>
              <a:rPr lang="en-US" dirty="0" err="1"/>
              <a:t>vezes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(ii) </a:t>
            </a:r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toma</a:t>
            </a:r>
            <a:r>
              <a:rPr lang="en-US" dirty="0"/>
              <a:t> sol </a:t>
            </a:r>
            <a:r>
              <a:rPr lang="en-US" dirty="0" err="1"/>
              <a:t>durante</a:t>
            </a:r>
            <a:r>
              <a:rPr lang="en-US" dirty="0"/>
              <a:t> o </a:t>
            </a:r>
            <a:r>
              <a:rPr lang="en-US" dirty="0" err="1"/>
              <a:t>inverno</a:t>
            </a:r>
            <a:r>
              <a:rPr lang="en-US" dirty="0"/>
              <a:t>,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férias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/>
              <a:t>montanhas</a:t>
            </a:r>
            <a:r>
              <a:rPr lang="en-US" dirty="0"/>
              <a:t>? (</a:t>
            </a:r>
            <a:r>
              <a:rPr lang="en-US" dirty="0" err="1"/>
              <a:t>não</a:t>
            </a:r>
            <a:r>
              <a:rPr lang="en-US" dirty="0"/>
              <a:t>; 1 a 3 </a:t>
            </a:r>
            <a:r>
              <a:rPr lang="en-US" dirty="0" err="1"/>
              <a:t>dias</a:t>
            </a:r>
            <a:r>
              <a:rPr lang="en-US" dirty="0"/>
              <a:t>, 4 a 10 </a:t>
            </a:r>
            <a:r>
              <a:rPr lang="en-US" dirty="0" err="1"/>
              <a:t>dias</a:t>
            </a:r>
            <a:r>
              <a:rPr lang="en-US" dirty="0"/>
              <a:t>;&gt; 10 </a:t>
            </a:r>
            <a:r>
              <a:rPr lang="en-US" dirty="0" err="1"/>
              <a:t>dias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(iii) </a:t>
            </a:r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usa</a:t>
            </a:r>
            <a:r>
              <a:rPr lang="en-US" dirty="0"/>
              <a:t> camas de </a:t>
            </a:r>
            <a:r>
              <a:rPr lang="en-US" dirty="0" err="1"/>
              <a:t>bronzeamento</a:t>
            </a:r>
            <a:r>
              <a:rPr lang="en-US" dirty="0"/>
              <a:t>? (</a:t>
            </a:r>
            <a:r>
              <a:rPr lang="en-US" dirty="0" err="1"/>
              <a:t>nunca</a:t>
            </a:r>
            <a:r>
              <a:rPr lang="en-US" dirty="0"/>
              <a:t>; 1–3 </a:t>
            </a:r>
            <a:r>
              <a:rPr lang="en-US" dirty="0" err="1"/>
              <a:t>vezes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ano</a:t>
            </a:r>
            <a:r>
              <a:rPr lang="en-US" dirty="0"/>
              <a:t>; 4–10 </a:t>
            </a:r>
            <a:r>
              <a:rPr lang="en-US" dirty="0" err="1"/>
              <a:t>vezes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ano</a:t>
            </a:r>
            <a:r>
              <a:rPr lang="en-US" dirty="0"/>
              <a:t>;&gt; 10 </a:t>
            </a:r>
            <a:r>
              <a:rPr lang="en-US" dirty="0" err="1"/>
              <a:t>vezes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ano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(</a:t>
            </a:r>
            <a:r>
              <a:rPr lang="en-US" dirty="0"/>
              <a:t>iv) </a:t>
            </a:r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exterior de </a:t>
            </a:r>
            <a:r>
              <a:rPr lang="en-US" dirty="0" err="1"/>
              <a:t>férias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nadar</a:t>
            </a:r>
            <a:r>
              <a:rPr lang="en-US" dirty="0"/>
              <a:t> e </a:t>
            </a:r>
            <a:r>
              <a:rPr lang="en-US" dirty="0" err="1"/>
              <a:t>tomar</a:t>
            </a:r>
            <a:r>
              <a:rPr lang="en-US" dirty="0"/>
              <a:t> sol? (</a:t>
            </a:r>
            <a:r>
              <a:rPr lang="en-US" dirty="0" err="1"/>
              <a:t>nunca</a:t>
            </a:r>
            <a:r>
              <a:rPr lang="en-US" dirty="0"/>
              <a:t>;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vez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1 a 2 </a:t>
            </a:r>
            <a:r>
              <a:rPr lang="en-US" dirty="0" err="1"/>
              <a:t>anos</a:t>
            </a:r>
            <a:r>
              <a:rPr lang="en-US" dirty="0"/>
              <a:t>;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vez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ano</a:t>
            </a:r>
            <a:r>
              <a:rPr lang="en-US" dirty="0"/>
              <a:t>; </a:t>
            </a:r>
            <a:r>
              <a:rPr lang="en-US" dirty="0" err="1"/>
              <a:t>duas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vezes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ano</a:t>
            </a:r>
            <a:r>
              <a:rPr lang="en-US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896460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Evitar a exposição ao sol é um fator de risco para mortalidade por todas as causas: resultados da coorte de melanoma no sul da Suécia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27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Método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Risco</a:t>
            </a:r>
            <a:r>
              <a:rPr lang="en-US" dirty="0" smtClean="0"/>
              <a:t> </a:t>
            </a:r>
            <a:r>
              <a:rPr lang="en-US" dirty="0" err="1"/>
              <a:t>para</a:t>
            </a:r>
            <a:r>
              <a:rPr lang="en-US" dirty="0"/>
              <a:t> melanoma</a:t>
            </a:r>
            <a:endParaRPr lang="en-US" dirty="0" smtClean="0"/>
          </a:p>
          <a:p>
            <a:pPr lvl="1"/>
            <a:r>
              <a:rPr lang="en-US" dirty="0" err="1" smtClean="0"/>
              <a:t>Hereditariedade</a:t>
            </a:r>
            <a:endParaRPr lang="en-US" dirty="0" smtClean="0"/>
          </a:p>
          <a:p>
            <a:pPr lvl="2"/>
            <a:r>
              <a:rPr lang="en-US" dirty="0" err="1" smtClean="0"/>
              <a:t>Parentesco</a:t>
            </a:r>
            <a:r>
              <a:rPr lang="en-US" dirty="0" smtClean="0"/>
              <a:t> de </a:t>
            </a:r>
            <a:r>
              <a:rPr lang="en-US" dirty="0" err="1" smtClean="0"/>
              <a:t>primeiro</a:t>
            </a:r>
            <a:r>
              <a:rPr lang="en-US" dirty="0" smtClean="0"/>
              <a:t> </a:t>
            </a:r>
            <a:r>
              <a:rPr lang="en-US" dirty="0" err="1" smtClean="0"/>
              <a:t>grau</a:t>
            </a:r>
            <a:endParaRPr lang="en-US" dirty="0" smtClean="0"/>
          </a:p>
          <a:p>
            <a:pPr lvl="1"/>
            <a:r>
              <a:rPr lang="en-US" dirty="0" err="1" smtClean="0"/>
              <a:t>Ruivas</a:t>
            </a:r>
            <a:r>
              <a:rPr lang="en-US" dirty="0" smtClean="0"/>
              <a:t> ( </a:t>
            </a:r>
            <a:r>
              <a:rPr lang="en-US" dirty="0" err="1" smtClean="0"/>
              <a:t>fototipo</a:t>
            </a:r>
            <a:r>
              <a:rPr lang="en-US" dirty="0" smtClean="0"/>
              <a:t> I)</a:t>
            </a:r>
          </a:p>
          <a:p>
            <a:r>
              <a:rPr lang="en-US" dirty="0" err="1" smtClean="0"/>
              <a:t>Prognóstico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melanoma</a:t>
            </a:r>
            <a:endParaRPr lang="en-US" dirty="0"/>
          </a:p>
          <a:p>
            <a:pPr lvl="1"/>
            <a:r>
              <a:rPr lang="en-US" dirty="0" err="1" smtClean="0"/>
              <a:t>Espessura</a:t>
            </a:r>
            <a:endParaRPr lang="en-US" dirty="0" smtClean="0"/>
          </a:p>
          <a:p>
            <a:pPr lvl="1"/>
            <a:r>
              <a:rPr lang="en-US" dirty="0" err="1" smtClean="0"/>
              <a:t>Localização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4915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Método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Hábito</a:t>
            </a:r>
            <a:r>
              <a:rPr lang="en-US" dirty="0" smtClean="0"/>
              <a:t> de </a:t>
            </a:r>
            <a:r>
              <a:rPr lang="en-US" dirty="0" err="1" smtClean="0"/>
              <a:t>fumar</a:t>
            </a:r>
            <a:r>
              <a:rPr lang="en-US" dirty="0" smtClean="0"/>
              <a:t> </a:t>
            </a:r>
            <a:r>
              <a:rPr lang="en-US" dirty="0" err="1" smtClean="0"/>
              <a:t>categorizado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número</a:t>
            </a:r>
            <a:r>
              <a:rPr lang="en-US" dirty="0" smtClean="0"/>
              <a:t> de </a:t>
            </a:r>
            <a:r>
              <a:rPr lang="en-US" dirty="0" err="1" smtClean="0"/>
              <a:t>cigarros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longo</a:t>
            </a:r>
            <a:r>
              <a:rPr lang="en-US" dirty="0" smtClean="0"/>
              <a:t> da </a:t>
            </a:r>
            <a:r>
              <a:rPr lang="en-US" dirty="0" err="1" smtClean="0"/>
              <a:t>vida</a:t>
            </a:r>
            <a:r>
              <a:rPr lang="en-US" dirty="0"/>
              <a:t> 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nenhum</a:t>
            </a:r>
            <a:r>
              <a:rPr lang="en-US" dirty="0" smtClean="0"/>
              <a:t> (</a:t>
            </a:r>
            <a:r>
              <a:rPr lang="en-US" dirty="0" err="1" smtClean="0"/>
              <a:t>referência</a:t>
            </a:r>
            <a:r>
              <a:rPr lang="en-US" dirty="0" smtClean="0"/>
              <a:t>),</a:t>
            </a:r>
          </a:p>
          <a:p>
            <a:pPr lvl="1"/>
            <a:r>
              <a:rPr lang="en-US" dirty="0" smtClean="0"/>
              <a:t> &lt;100 000  </a:t>
            </a:r>
          </a:p>
          <a:p>
            <a:pPr lvl="1"/>
            <a:r>
              <a:rPr lang="en-US" dirty="0" smtClean="0"/>
              <a:t>≥100.000. </a:t>
            </a:r>
          </a:p>
          <a:p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baseado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estimativas</a:t>
            </a:r>
            <a:r>
              <a:rPr lang="en-US" dirty="0" smtClean="0"/>
              <a:t> auto-</a:t>
            </a:r>
            <a:r>
              <a:rPr lang="en-US" dirty="0" err="1" smtClean="0"/>
              <a:t>relatadas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76663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Método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Comorbidades</a:t>
            </a:r>
            <a:endParaRPr lang="en-US" dirty="0" smtClean="0"/>
          </a:p>
          <a:p>
            <a:pPr lvl="1"/>
            <a:r>
              <a:rPr lang="en-US" dirty="0" err="1" smtClean="0"/>
              <a:t>Identificado</a:t>
            </a:r>
            <a:r>
              <a:rPr lang="en-US" dirty="0" smtClean="0"/>
              <a:t> </a:t>
            </a:r>
            <a:r>
              <a:rPr lang="en-US" dirty="0" err="1" smtClean="0"/>
              <a:t>mulheres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foram</a:t>
            </a:r>
            <a:r>
              <a:rPr lang="en-US" dirty="0" smtClean="0"/>
              <a:t> </a:t>
            </a:r>
            <a:r>
              <a:rPr lang="en-US" dirty="0" err="1" smtClean="0"/>
              <a:t>tratadas</a:t>
            </a:r>
            <a:r>
              <a:rPr lang="en-US" dirty="0" smtClean="0"/>
              <a:t> com </a:t>
            </a:r>
            <a:r>
              <a:rPr lang="en-US" dirty="0" err="1" smtClean="0"/>
              <a:t>medicamentos</a:t>
            </a:r>
            <a:r>
              <a:rPr lang="en-US" dirty="0" smtClean="0"/>
              <a:t> </a:t>
            </a:r>
            <a:r>
              <a:rPr lang="en-US" dirty="0" err="1" smtClean="0"/>
              <a:t>antidiabéticos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anticoagulantes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/>
              <a:t> </a:t>
            </a:r>
            <a:r>
              <a:rPr lang="en-US" dirty="0" err="1" smtClean="0"/>
              <a:t>medicamentos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/>
              <a:t> </a:t>
            </a:r>
            <a:r>
              <a:rPr lang="en-US" dirty="0" err="1" smtClean="0"/>
              <a:t>doença</a:t>
            </a:r>
            <a:r>
              <a:rPr lang="en-US" dirty="0" smtClean="0"/>
              <a:t> </a:t>
            </a:r>
            <a:r>
              <a:rPr lang="en-US" dirty="0" err="1" smtClean="0"/>
              <a:t>há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de 1 </a:t>
            </a:r>
            <a:r>
              <a:rPr lang="en-US" dirty="0" err="1" smtClean="0"/>
              <a:t>mês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174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Análise</a:t>
            </a:r>
            <a:r>
              <a:rPr lang="en-US" dirty="0" smtClean="0"/>
              <a:t> </a:t>
            </a:r>
            <a:r>
              <a:rPr lang="en-US" dirty="0" err="1" smtClean="0"/>
              <a:t>descritiva</a:t>
            </a:r>
            <a:r>
              <a:rPr lang="en-US" dirty="0" smtClean="0"/>
              <a:t> e </a:t>
            </a:r>
            <a:r>
              <a:rPr lang="en-US" dirty="0" err="1" smtClean="0"/>
              <a:t>estatística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Os</a:t>
            </a:r>
            <a:r>
              <a:rPr lang="en-US" dirty="0"/>
              <a:t> dados da </a:t>
            </a:r>
            <a:r>
              <a:rPr lang="en-US" dirty="0" err="1"/>
              <a:t>coorte</a:t>
            </a:r>
            <a:r>
              <a:rPr lang="en-US" dirty="0"/>
              <a:t> </a:t>
            </a:r>
            <a:r>
              <a:rPr lang="en-US" dirty="0" err="1"/>
              <a:t>foram</a:t>
            </a:r>
            <a:r>
              <a:rPr lang="en-US" dirty="0"/>
              <a:t> </a:t>
            </a:r>
            <a:r>
              <a:rPr lang="en-US" dirty="0" err="1"/>
              <a:t>apresentados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tabelas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As </a:t>
            </a:r>
            <a:r>
              <a:rPr lang="en-US" dirty="0" err="1"/>
              <a:t>quatro</a:t>
            </a:r>
            <a:r>
              <a:rPr lang="en-US" dirty="0"/>
              <a:t> </a:t>
            </a:r>
            <a:r>
              <a:rPr lang="en-US" dirty="0" err="1"/>
              <a:t>questões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exposição</a:t>
            </a:r>
            <a:r>
              <a:rPr lang="en-US" dirty="0"/>
              <a:t> solar </a:t>
            </a:r>
            <a:r>
              <a:rPr lang="en-US" dirty="0" err="1"/>
              <a:t>foram</a:t>
            </a:r>
            <a:r>
              <a:rPr lang="en-US" dirty="0"/>
              <a:t> </a:t>
            </a:r>
            <a:r>
              <a:rPr lang="en-US" dirty="0" err="1"/>
              <a:t>dicotomizadas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sim</a:t>
            </a:r>
            <a:r>
              <a:rPr lang="en-US" dirty="0"/>
              <a:t> /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análise</a:t>
            </a:r>
            <a:endParaRPr lang="en-US" dirty="0"/>
          </a:p>
          <a:p>
            <a:pPr lvl="1"/>
            <a:r>
              <a:rPr lang="en-US" dirty="0"/>
              <a:t>"</a:t>
            </a:r>
            <a:r>
              <a:rPr lang="en-US" dirty="0" err="1"/>
              <a:t>não</a:t>
            </a:r>
            <a:r>
              <a:rPr lang="en-US" dirty="0"/>
              <a:t> = </a:t>
            </a:r>
            <a:r>
              <a:rPr lang="en-US" dirty="0" err="1"/>
              <a:t>nunca</a:t>
            </a:r>
            <a:r>
              <a:rPr lang="en-US" dirty="0"/>
              <a:t>" </a:t>
            </a:r>
            <a:r>
              <a:rPr lang="en-US" dirty="0" err="1"/>
              <a:t>ou</a:t>
            </a:r>
            <a:r>
              <a:rPr lang="en-US" dirty="0"/>
              <a:t> "</a:t>
            </a:r>
            <a:r>
              <a:rPr lang="en-US" dirty="0" err="1"/>
              <a:t>às</a:t>
            </a:r>
            <a:r>
              <a:rPr lang="en-US" dirty="0"/>
              <a:t> </a:t>
            </a:r>
            <a:r>
              <a:rPr lang="en-US" dirty="0" err="1"/>
              <a:t>vezes</a:t>
            </a:r>
            <a:r>
              <a:rPr lang="en-US" dirty="0"/>
              <a:t>”</a:t>
            </a:r>
          </a:p>
          <a:p>
            <a:r>
              <a:rPr lang="en-US" dirty="0"/>
              <a:t>Como </a:t>
            </a:r>
            <a:r>
              <a:rPr lang="en-US" dirty="0" err="1"/>
              <a:t>medida</a:t>
            </a:r>
            <a:r>
              <a:rPr lang="en-US" dirty="0"/>
              <a:t> da </a:t>
            </a:r>
            <a:r>
              <a:rPr lang="en-US" dirty="0" err="1"/>
              <a:t>exposição</a:t>
            </a:r>
            <a:r>
              <a:rPr lang="en-US" dirty="0"/>
              <a:t> total </a:t>
            </a:r>
            <a:r>
              <a:rPr lang="en-US" dirty="0" err="1"/>
              <a:t>ao</a:t>
            </a:r>
            <a:r>
              <a:rPr lang="en-US" dirty="0"/>
              <a:t> sol, </a:t>
            </a:r>
            <a:r>
              <a:rPr lang="en-US" dirty="0" err="1"/>
              <a:t>criaram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variável</a:t>
            </a:r>
            <a:r>
              <a:rPr lang="en-US" dirty="0"/>
              <a:t> de </a:t>
            </a:r>
            <a:r>
              <a:rPr lang="en-US" dirty="0" err="1"/>
              <a:t>quatro</a:t>
            </a:r>
            <a:r>
              <a:rPr lang="en-US" dirty="0"/>
              <a:t> </a:t>
            </a:r>
            <a:r>
              <a:rPr lang="en-US" dirty="0" err="1"/>
              <a:t>pontos</a:t>
            </a:r>
            <a:r>
              <a:rPr lang="en-US" dirty="0"/>
              <a:t>, </a:t>
            </a:r>
            <a:r>
              <a:rPr lang="en-US" dirty="0" err="1"/>
              <a:t>dependendo</a:t>
            </a:r>
            <a:r>
              <a:rPr lang="en-US" dirty="0"/>
              <a:t> do </a:t>
            </a:r>
            <a:r>
              <a:rPr lang="en-US" dirty="0" err="1"/>
              <a:t>número</a:t>
            </a:r>
            <a:r>
              <a:rPr lang="en-US" dirty="0"/>
              <a:t> de </a:t>
            </a:r>
            <a:r>
              <a:rPr lang="en-US" dirty="0" err="1"/>
              <a:t>respostas</a:t>
            </a:r>
            <a:r>
              <a:rPr lang="en-US" dirty="0"/>
              <a:t> "</a:t>
            </a:r>
            <a:r>
              <a:rPr lang="en-US" dirty="0" err="1"/>
              <a:t>sim</a:t>
            </a:r>
            <a:r>
              <a:rPr lang="en-US" dirty="0"/>
              <a:t>" </a:t>
            </a:r>
            <a:r>
              <a:rPr lang="en-US" dirty="0" err="1"/>
              <a:t>às</a:t>
            </a:r>
            <a:r>
              <a:rPr lang="en-US" dirty="0"/>
              <a:t> </a:t>
            </a:r>
            <a:r>
              <a:rPr lang="en-US" dirty="0" err="1"/>
              <a:t>questões</a:t>
            </a:r>
            <a:r>
              <a:rPr lang="en-US" dirty="0"/>
              <a:t>, de 0 (</a:t>
            </a:r>
            <a:r>
              <a:rPr lang="en-US" dirty="0" err="1"/>
              <a:t>evitando</a:t>
            </a:r>
            <a:r>
              <a:rPr lang="en-US" dirty="0"/>
              <a:t> a </a:t>
            </a:r>
            <a:r>
              <a:rPr lang="en-US" dirty="0" err="1"/>
              <a:t>exposição</a:t>
            </a:r>
            <a:r>
              <a:rPr lang="en-US" dirty="0"/>
              <a:t> solar: </a:t>
            </a:r>
            <a:r>
              <a:rPr lang="en-US" dirty="0" err="1"/>
              <a:t>referência</a:t>
            </a:r>
            <a:r>
              <a:rPr lang="en-US" dirty="0"/>
              <a:t>) a 4 (</a:t>
            </a:r>
            <a:r>
              <a:rPr lang="en-US" dirty="0" err="1"/>
              <a:t>exposição</a:t>
            </a:r>
            <a:r>
              <a:rPr lang="en-US" dirty="0"/>
              <a:t> solar </a:t>
            </a: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alta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314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/>
              <a:t>Características</a:t>
            </a:r>
            <a:r>
              <a:rPr lang="en-US" sz="2800" dirty="0"/>
              <a:t> </a:t>
            </a:r>
            <a:r>
              <a:rPr lang="en-US" sz="2800" dirty="0" err="1"/>
              <a:t>demográficas</a:t>
            </a:r>
            <a:r>
              <a:rPr lang="en-US" sz="2800" dirty="0"/>
              <a:t> de </a:t>
            </a:r>
            <a:r>
              <a:rPr lang="en-US" sz="2800" dirty="0" err="1"/>
              <a:t>mulheres</a:t>
            </a:r>
            <a:r>
              <a:rPr lang="en-US" sz="2800" dirty="0"/>
              <a:t> com </a:t>
            </a:r>
            <a:r>
              <a:rPr lang="en-US" sz="2800" dirty="0" err="1"/>
              <a:t>hábitos</a:t>
            </a:r>
            <a:r>
              <a:rPr lang="en-US" sz="2800" dirty="0"/>
              <a:t> </a:t>
            </a:r>
            <a:r>
              <a:rPr lang="en-US" sz="2800" dirty="0" err="1"/>
              <a:t>ativos</a:t>
            </a:r>
            <a:r>
              <a:rPr lang="en-US" sz="2800" dirty="0"/>
              <a:t> e </a:t>
            </a:r>
            <a:r>
              <a:rPr lang="en-US" sz="2800" dirty="0" err="1"/>
              <a:t>não</a:t>
            </a:r>
            <a:r>
              <a:rPr lang="en-US" sz="2800" dirty="0"/>
              <a:t> </a:t>
            </a:r>
            <a:r>
              <a:rPr lang="en-US" sz="2800" dirty="0" err="1"/>
              <a:t>ativos</a:t>
            </a:r>
            <a:r>
              <a:rPr lang="en-US" sz="2800" dirty="0"/>
              <a:t> de </a:t>
            </a:r>
            <a:r>
              <a:rPr lang="en-US" sz="2800" dirty="0" err="1"/>
              <a:t>exposição</a:t>
            </a:r>
            <a:r>
              <a:rPr lang="en-US" sz="2800" dirty="0"/>
              <a:t> </a:t>
            </a:r>
            <a:r>
              <a:rPr lang="en-US" sz="2800" dirty="0" err="1"/>
              <a:t>ao</a:t>
            </a:r>
            <a:r>
              <a:rPr lang="en-US" sz="2800" dirty="0"/>
              <a:t> sol no </a:t>
            </a:r>
            <a:r>
              <a:rPr lang="en-US" sz="2800" dirty="0" err="1"/>
              <a:t>início</a:t>
            </a:r>
            <a:r>
              <a:rPr lang="en-US" sz="2800" dirty="0"/>
              <a:t> do </a:t>
            </a:r>
            <a:r>
              <a:rPr lang="en-US" sz="2800" dirty="0" err="1"/>
              <a:t>estudo</a:t>
            </a:r>
            <a:endParaRPr lang="en-US" sz="2800" dirty="0"/>
          </a:p>
        </p:txBody>
      </p:sp>
      <p:pic>
        <p:nvPicPr>
          <p:cNvPr id="4" name="Content Placeholder 3" descr="Screen Shot 2018-06-23 at 20.12.12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9" b="50498"/>
          <a:stretch/>
        </p:blipFill>
        <p:spPr>
          <a:xfrm>
            <a:off x="457200" y="1600201"/>
            <a:ext cx="8229600" cy="4337050"/>
          </a:xfrm>
        </p:spPr>
      </p:pic>
    </p:spTree>
    <p:extLst>
      <p:ext uri="{BB962C8B-B14F-4D97-AF65-F5344CB8AC3E}">
        <p14:creationId xmlns:p14="http://schemas.microsoft.com/office/powerpoint/2010/main" val="3285824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err="1">
                <a:solidFill>
                  <a:prstClr val="black"/>
                </a:solidFill>
              </a:rPr>
              <a:t>Características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demográficas</a:t>
            </a:r>
            <a:r>
              <a:rPr lang="en-US" sz="2400" dirty="0">
                <a:solidFill>
                  <a:prstClr val="black"/>
                </a:solidFill>
              </a:rPr>
              <a:t> de </a:t>
            </a:r>
            <a:r>
              <a:rPr lang="en-US" sz="2400" dirty="0" err="1">
                <a:solidFill>
                  <a:prstClr val="black"/>
                </a:solidFill>
              </a:rPr>
              <a:t>mulheres</a:t>
            </a:r>
            <a:r>
              <a:rPr lang="en-US" sz="2400" dirty="0">
                <a:solidFill>
                  <a:prstClr val="black"/>
                </a:solidFill>
              </a:rPr>
              <a:t> com </a:t>
            </a:r>
            <a:r>
              <a:rPr lang="en-US" sz="2400" dirty="0" err="1">
                <a:solidFill>
                  <a:prstClr val="black"/>
                </a:solidFill>
              </a:rPr>
              <a:t>hábitos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ativos</a:t>
            </a:r>
            <a:r>
              <a:rPr lang="en-US" sz="2400" dirty="0">
                <a:solidFill>
                  <a:prstClr val="black"/>
                </a:solidFill>
              </a:rPr>
              <a:t> e </a:t>
            </a:r>
            <a:r>
              <a:rPr lang="en-US" sz="2400" dirty="0" err="1">
                <a:solidFill>
                  <a:prstClr val="black"/>
                </a:solidFill>
              </a:rPr>
              <a:t>não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ativos</a:t>
            </a:r>
            <a:r>
              <a:rPr lang="en-US" sz="2400" dirty="0">
                <a:solidFill>
                  <a:prstClr val="black"/>
                </a:solidFill>
              </a:rPr>
              <a:t> de </a:t>
            </a:r>
            <a:r>
              <a:rPr lang="en-US" sz="2400" dirty="0" err="1">
                <a:solidFill>
                  <a:prstClr val="black"/>
                </a:solidFill>
              </a:rPr>
              <a:t>exposição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ao</a:t>
            </a:r>
            <a:r>
              <a:rPr lang="en-US" sz="2400" dirty="0">
                <a:solidFill>
                  <a:prstClr val="black"/>
                </a:solidFill>
              </a:rPr>
              <a:t> sol no </a:t>
            </a:r>
            <a:r>
              <a:rPr lang="en-US" sz="2400" dirty="0" err="1">
                <a:solidFill>
                  <a:prstClr val="black"/>
                </a:solidFill>
              </a:rPr>
              <a:t>início</a:t>
            </a:r>
            <a:r>
              <a:rPr lang="en-US" sz="2400" dirty="0">
                <a:solidFill>
                  <a:prstClr val="black"/>
                </a:solidFill>
              </a:rPr>
              <a:t> do </a:t>
            </a:r>
            <a:r>
              <a:rPr lang="en-US" sz="2400" dirty="0" err="1">
                <a:solidFill>
                  <a:prstClr val="black"/>
                </a:solidFill>
              </a:rPr>
              <a:t>estudo</a:t>
            </a:r>
            <a:endParaRPr lang="en-US" sz="2400" dirty="0"/>
          </a:p>
        </p:txBody>
      </p:sp>
      <p:pic>
        <p:nvPicPr>
          <p:cNvPr id="4" name="Content Placeholder 3" descr="Screen Shot 2018-06-23 at 20.12.12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244" b="-19395"/>
          <a:stretch/>
        </p:blipFill>
        <p:spPr>
          <a:xfrm>
            <a:off x="457200" y="1984375"/>
            <a:ext cx="8229600" cy="6404769"/>
          </a:xfrm>
        </p:spPr>
      </p:pic>
      <p:pic>
        <p:nvPicPr>
          <p:cNvPr id="5" name="Picture 4" descr="Screen Shot 2018-06-23 at 20.14.39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1245958"/>
            <a:ext cx="7829551" cy="73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488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err="1">
                <a:solidFill>
                  <a:prstClr val="black"/>
                </a:solidFill>
              </a:rPr>
              <a:t>Características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demográficas</a:t>
            </a:r>
            <a:r>
              <a:rPr lang="en-US" sz="3200" dirty="0">
                <a:solidFill>
                  <a:prstClr val="black"/>
                </a:solidFill>
              </a:rPr>
              <a:t> de </a:t>
            </a:r>
            <a:r>
              <a:rPr lang="en-US" sz="3200" dirty="0" err="1">
                <a:solidFill>
                  <a:prstClr val="black"/>
                </a:solidFill>
              </a:rPr>
              <a:t>mulheres</a:t>
            </a:r>
            <a:r>
              <a:rPr lang="en-US" sz="3200" dirty="0">
                <a:solidFill>
                  <a:prstClr val="black"/>
                </a:solidFill>
              </a:rPr>
              <a:t> com </a:t>
            </a:r>
            <a:r>
              <a:rPr lang="en-US" sz="3200" dirty="0" err="1">
                <a:solidFill>
                  <a:prstClr val="black"/>
                </a:solidFill>
              </a:rPr>
              <a:t>hábitos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ativos</a:t>
            </a:r>
            <a:r>
              <a:rPr lang="en-US" sz="3200" dirty="0">
                <a:solidFill>
                  <a:prstClr val="black"/>
                </a:solidFill>
              </a:rPr>
              <a:t> e </a:t>
            </a:r>
            <a:r>
              <a:rPr lang="en-US" sz="3200" dirty="0" err="1">
                <a:solidFill>
                  <a:prstClr val="black"/>
                </a:solidFill>
              </a:rPr>
              <a:t>não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ativos</a:t>
            </a:r>
            <a:r>
              <a:rPr lang="en-US" sz="3200" dirty="0">
                <a:solidFill>
                  <a:prstClr val="black"/>
                </a:solidFill>
              </a:rPr>
              <a:t> de </a:t>
            </a:r>
            <a:r>
              <a:rPr lang="en-US" sz="3200" dirty="0" err="1">
                <a:solidFill>
                  <a:prstClr val="black"/>
                </a:solidFill>
              </a:rPr>
              <a:t>exposição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ao</a:t>
            </a:r>
            <a:r>
              <a:rPr lang="en-US" sz="3200" dirty="0">
                <a:solidFill>
                  <a:prstClr val="black"/>
                </a:solidFill>
              </a:rPr>
              <a:t> sol no </a:t>
            </a:r>
            <a:r>
              <a:rPr lang="en-US" sz="3200" dirty="0" err="1">
                <a:solidFill>
                  <a:prstClr val="black"/>
                </a:solidFill>
              </a:rPr>
              <a:t>início</a:t>
            </a:r>
            <a:r>
              <a:rPr lang="en-US" sz="3200" dirty="0">
                <a:solidFill>
                  <a:prstClr val="black"/>
                </a:solidFill>
              </a:rPr>
              <a:t> do </a:t>
            </a:r>
            <a:r>
              <a:rPr lang="en-US" sz="3200" dirty="0" err="1">
                <a:solidFill>
                  <a:prstClr val="black"/>
                </a:solidFill>
              </a:rPr>
              <a:t>estudo</a:t>
            </a:r>
            <a:endParaRPr lang="en-US" dirty="0"/>
          </a:p>
        </p:txBody>
      </p:sp>
      <p:pic>
        <p:nvPicPr>
          <p:cNvPr id="4" name="Content Placeholder 3" descr="Screen Shot 2018-06-23 at 20.16.40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767" b="-876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77762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Análise</a:t>
            </a:r>
            <a:r>
              <a:rPr lang="en-US" dirty="0" smtClean="0"/>
              <a:t> </a:t>
            </a:r>
            <a:r>
              <a:rPr lang="en-US" dirty="0" err="1" smtClean="0"/>
              <a:t>descritiva</a:t>
            </a:r>
            <a:r>
              <a:rPr lang="en-US" dirty="0" smtClean="0"/>
              <a:t> e </a:t>
            </a:r>
            <a:r>
              <a:rPr lang="en-US" dirty="0" err="1" smtClean="0"/>
              <a:t>estatística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Análise</a:t>
            </a:r>
            <a:r>
              <a:rPr lang="en-US" dirty="0" smtClean="0"/>
              <a:t> </a:t>
            </a:r>
            <a:r>
              <a:rPr lang="en-US" dirty="0" err="1"/>
              <a:t>estatística</a:t>
            </a:r>
            <a:r>
              <a:rPr lang="en-US" dirty="0"/>
              <a:t>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realizada</a:t>
            </a:r>
            <a:r>
              <a:rPr lang="en-US" dirty="0"/>
              <a:t> </a:t>
            </a:r>
            <a:r>
              <a:rPr lang="en-US" dirty="0" err="1"/>
              <a:t>usando</a:t>
            </a:r>
            <a:r>
              <a:rPr lang="en-US" dirty="0"/>
              <a:t> </a:t>
            </a:r>
            <a:r>
              <a:rPr lang="en-US" dirty="0" err="1"/>
              <a:t>tabulação</a:t>
            </a:r>
            <a:r>
              <a:rPr lang="en-US" dirty="0"/>
              <a:t> </a:t>
            </a:r>
            <a:r>
              <a:rPr lang="en-US" dirty="0" err="1"/>
              <a:t>cruzada</a:t>
            </a:r>
            <a:r>
              <a:rPr lang="en-US" dirty="0"/>
              <a:t> com 95% de </a:t>
            </a:r>
            <a:r>
              <a:rPr lang="en-US" dirty="0" err="1"/>
              <a:t>intervalo</a:t>
            </a:r>
            <a:r>
              <a:rPr lang="en-US" dirty="0"/>
              <a:t> de </a:t>
            </a:r>
            <a:r>
              <a:rPr lang="en-US" dirty="0" err="1"/>
              <a:t>confiança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err="1" smtClean="0"/>
              <a:t>Variáveis</a:t>
            </a:r>
            <a:r>
              <a:rPr lang="en-US" dirty="0" smtClean="0"/>
              <a:t> </a:t>
            </a:r>
            <a:r>
              <a:rPr lang="en-US" dirty="0" err="1"/>
              <a:t>categóricas</a:t>
            </a:r>
            <a:r>
              <a:rPr lang="en-US" dirty="0"/>
              <a:t> </a:t>
            </a:r>
            <a:r>
              <a:rPr lang="en-US" dirty="0" err="1"/>
              <a:t>foram</a:t>
            </a:r>
            <a:r>
              <a:rPr lang="en-US" dirty="0"/>
              <a:t> </a:t>
            </a:r>
            <a:r>
              <a:rPr lang="en-US" dirty="0" err="1"/>
              <a:t>expressas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a </a:t>
            </a:r>
            <a:r>
              <a:rPr lang="en-US" dirty="0" err="1"/>
              <a:t>porcentagem</a:t>
            </a:r>
            <a:r>
              <a:rPr lang="en-US" dirty="0"/>
              <a:t> de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ocorrência</a:t>
            </a:r>
            <a:r>
              <a:rPr lang="en-US" dirty="0"/>
              <a:t> </a:t>
            </a:r>
            <a:r>
              <a:rPr lang="en-US" dirty="0" smtClean="0"/>
              <a:t>e </a:t>
            </a:r>
            <a:r>
              <a:rPr lang="en-US" dirty="0" err="1" smtClean="0"/>
              <a:t>comparadas</a:t>
            </a:r>
            <a:r>
              <a:rPr lang="en-US" dirty="0" smtClean="0"/>
              <a:t> </a:t>
            </a:r>
            <a:r>
              <a:rPr lang="en-US" dirty="0" err="1"/>
              <a:t>pelos</a:t>
            </a:r>
            <a:r>
              <a:rPr lang="en-US" dirty="0"/>
              <a:t> testes do qui-</a:t>
            </a:r>
            <a:r>
              <a:rPr lang="en-US" dirty="0" err="1"/>
              <a:t>quadrado</a:t>
            </a:r>
            <a:r>
              <a:rPr lang="en-US" dirty="0"/>
              <a:t> (qui-</a:t>
            </a:r>
            <a:r>
              <a:rPr lang="en-US" dirty="0" err="1"/>
              <a:t>quadrado</a:t>
            </a:r>
            <a:r>
              <a:rPr lang="en-US" dirty="0"/>
              <a:t> de </a:t>
            </a:r>
            <a:r>
              <a:rPr lang="en-US" dirty="0" err="1"/>
              <a:t>tendências</a:t>
            </a:r>
            <a:r>
              <a:rPr lang="en-US" dirty="0"/>
              <a:t>)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483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Análise</a:t>
            </a:r>
            <a:r>
              <a:rPr lang="en-US" dirty="0" smtClean="0"/>
              <a:t> </a:t>
            </a:r>
            <a:r>
              <a:rPr lang="en-US" dirty="0" err="1" smtClean="0"/>
              <a:t>estatística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Para </a:t>
            </a:r>
            <a:r>
              <a:rPr lang="en-US" dirty="0" err="1"/>
              <a:t>previsão</a:t>
            </a:r>
            <a:r>
              <a:rPr lang="en-US" dirty="0"/>
              <a:t> de </a:t>
            </a:r>
            <a:r>
              <a:rPr lang="en-US" dirty="0" err="1"/>
              <a:t>valores</a:t>
            </a:r>
            <a:r>
              <a:rPr lang="en-US" dirty="0"/>
              <a:t> a </a:t>
            </a:r>
            <a:r>
              <a:rPr lang="en-US" dirty="0" err="1"/>
              <a:t>partir</a:t>
            </a:r>
            <a:r>
              <a:rPr lang="en-US" dirty="0"/>
              <a:t> das </a:t>
            </a:r>
            <a:r>
              <a:rPr lang="en-US" dirty="0" err="1"/>
              <a:t>variáveis</a:t>
            </a:r>
            <a:r>
              <a:rPr lang="en-US" dirty="0"/>
              <a:t> </a:t>
            </a:r>
            <a:r>
              <a:rPr lang="en-US" dirty="0" err="1"/>
              <a:t>medidas</a:t>
            </a:r>
            <a:r>
              <a:rPr lang="en-US" dirty="0"/>
              <a:t> , </a:t>
            </a:r>
            <a:r>
              <a:rPr lang="en-US" dirty="0" err="1"/>
              <a:t>tendo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dados </a:t>
            </a:r>
            <a:r>
              <a:rPr lang="en-US" dirty="0" err="1"/>
              <a:t>valores</a:t>
            </a:r>
            <a:r>
              <a:rPr lang="en-US" dirty="0"/>
              <a:t> </a:t>
            </a:r>
            <a:r>
              <a:rPr lang="en-US" dirty="0" err="1"/>
              <a:t>binomiais</a:t>
            </a:r>
            <a:r>
              <a:rPr lang="en-US" dirty="0"/>
              <a:t>, </a:t>
            </a:r>
            <a:r>
              <a:rPr lang="en-US" dirty="0" err="1"/>
              <a:t>usaram</a:t>
            </a:r>
            <a:r>
              <a:rPr lang="en-US" dirty="0"/>
              <a:t> </a:t>
            </a:r>
            <a:r>
              <a:rPr lang="en-US" dirty="0" err="1"/>
              <a:t>regressao</a:t>
            </a:r>
            <a:r>
              <a:rPr lang="en-US" dirty="0"/>
              <a:t> </a:t>
            </a:r>
            <a:r>
              <a:rPr lang="en-US" dirty="0" err="1" smtClean="0"/>
              <a:t>logística</a:t>
            </a:r>
            <a:endParaRPr lang="en-US" dirty="0"/>
          </a:p>
          <a:p>
            <a:r>
              <a:rPr lang="en-US" dirty="0"/>
              <a:t>No </a:t>
            </a:r>
            <a:r>
              <a:rPr lang="en-US" dirty="0" err="1"/>
              <a:t>modelo</a:t>
            </a:r>
            <a:r>
              <a:rPr lang="en-US" dirty="0"/>
              <a:t> final a </a:t>
            </a:r>
            <a:r>
              <a:rPr lang="en-US" dirty="0" err="1"/>
              <a:t>medida</a:t>
            </a:r>
            <a:r>
              <a:rPr lang="en-US" dirty="0"/>
              <a:t> de </a:t>
            </a:r>
            <a:r>
              <a:rPr lang="en-US" dirty="0" err="1"/>
              <a:t>efeito</a:t>
            </a:r>
            <a:r>
              <a:rPr lang="en-US" dirty="0"/>
              <a:t>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apresentado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i="1" dirty="0"/>
              <a:t>Hazard Ratio</a:t>
            </a:r>
            <a:r>
              <a:rPr lang="en-US" dirty="0"/>
              <a:t> </a:t>
            </a:r>
            <a:r>
              <a:rPr lang="en-US" dirty="0" err="1"/>
              <a:t>sendo</a:t>
            </a:r>
            <a:r>
              <a:rPr lang="en-US" dirty="0"/>
              <a:t> a </a:t>
            </a:r>
            <a:r>
              <a:rPr lang="en-US" dirty="0" err="1"/>
              <a:t>referência</a:t>
            </a:r>
            <a:r>
              <a:rPr lang="en-US" dirty="0"/>
              <a:t> a </a:t>
            </a:r>
            <a:r>
              <a:rPr lang="en-US" dirty="0" err="1"/>
              <a:t>ausência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baixa</a:t>
            </a:r>
            <a:r>
              <a:rPr lang="en-US" dirty="0"/>
              <a:t> </a:t>
            </a:r>
            <a:r>
              <a:rPr lang="en-US" dirty="0" err="1"/>
              <a:t>exposição</a:t>
            </a:r>
            <a:r>
              <a:rPr lang="en-US" dirty="0"/>
              <a:t> solar. (95% de </a:t>
            </a:r>
            <a:r>
              <a:rPr lang="en-US" dirty="0" err="1"/>
              <a:t>intervalo</a:t>
            </a:r>
            <a:r>
              <a:rPr lang="en-US" dirty="0"/>
              <a:t> de </a:t>
            </a:r>
            <a:r>
              <a:rPr lang="en-US" dirty="0" err="1"/>
              <a:t>confiança</a:t>
            </a:r>
            <a:r>
              <a:rPr lang="en-US" dirty="0"/>
              <a:t>.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err="1"/>
              <a:t>Nível</a:t>
            </a:r>
            <a:r>
              <a:rPr lang="en-US" dirty="0"/>
              <a:t> de </a:t>
            </a:r>
            <a:r>
              <a:rPr lang="en-US" dirty="0" err="1"/>
              <a:t>significância</a:t>
            </a:r>
            <a:r>
              <a:rPr lang="en-US" dirty="0"/>
              <a:t> </a:t>
            </a:r>
            <a:r>
              <a:rPr lang="en-US" dirty="0" err="1"/>
              <a:t>estatistica</a:t>
            </a:r>
            <a:r>
              <a:rPr lang="en-US" dirty="0"/>
              <a:t> </a:t>
            </a:r>
            <a:r>
              <a:rPr lang="en-US" dirty="0" err="1"/>
              <a:t>estabelecida</a:t>
            </a:r>
            <a:r>
              <a:rPr lang="en-US" dirty="0"/>
              <a:t> </a:t>
            </a:r>
            <a:r>
              <a:rPr lang="en-US" dirty="0" err="1"/>
              <a:t>quando</a:t>
            </a:r>
            <a:r>
              <a:rPr lang="en-US" dirty="0"/>
              <a:t> p&lt;0,05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684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Screen Shot 2018-06-26 at 19.14.32.png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411" r="-17411"/>
          <a:stretch>
            <a:fillRect/>
          </a:stretch>
        </p:blipFill>
        <p:spPr>
          <a:xfrm>
            <a:off x="-447963" y="623456"/>
            <a:ext cx="10005624" cy="5502708"/>
          </a:xfrm>
        </p:spPr>
      </p:pic>
    </p:spTree>
    <p:extLst>
      <p:ext uri="{BB962C8B-B14F-4D97-AF65-F5344CB8AC3E}">
        <p14:creationId xmlns:p14="http://schemas.microsoft.com/office/powerpoint/2010/main" val="941365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8-06-23 at 19.22.04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0749" b="-20749"/>
          <a:stretch>
            <a:fillRect/>
          </a:stretch>
        </p:blipFill>
        <p:spPr>
          <a:xfrm>
            <a:off x="457200" y="1123146"/>
            <a:ext cx="8229600" cy="4525963"/>
          </a:xfrm>
        </p:spPr>
      </p:pic>
      <p:sp>
        <p:nvSpPr>
          <p:cNvPr id="5" name="TextBox 4"/>
          <p:cNvSpPr txBox="1"/>
          <p:nvPr/>
        </p:nvSpPr>
        <p:spPr>
          <a:xfrm>
            <a:off x="3013452" y="5649109"/>
            <a:ext cx="56733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Lindqvist</a:t>
            </a:r>
            <a:r>
              <a:rPr lang="en-US" sz="1400" dirty="0"/>
              <a:t> PG, Epstein E, </a:t>
            </a:r>
            <a:r>
              <a:rPr lang="en-US" sz="1400" dirty="0" err="1"/>
              <a:t>Landin</a:t>
            </a:r>
            <a:r>
              <a:rPr lang="en-US" sz="1400" dirty="0"/>
              <a:t>-Olsson M, Ingvar C, Nielsen K, </a:t>
            </a:r>
            <a:r>
              <a:rPr lang="en-US" sz="1400" dirty="0" err="1"/>
              <a:t>Stenbeck</a:t>
            </a:r>
            <a:r>
              <a:rPr lang="en-US" sz="1400" dirty="0"/>
              <a:t> M,</a:t>
            </a:r>
          </a:p>
          <a:p>
            <a:r>
              <a:rPr lang="en-US" sz="1400" dirty="0"/>
              <a:t>Olsson H. Avoidance of sun exposure is a risk factor for all-cause mortality:</a:t>
            </a:r>
          </a:p>
          <a:p>
            <a:r>
              <a:rPr lang="en-US" sz="1400" dirty="0"/>
              <a:t>results from the Melanoma in Southern Sweden cohort. J Intern Med. 2014</a:t>
            </a:r>
          </a:p>
          <a:p>
            <a:r>
              <a:rPr lang="en-US" sz="1400" dirty="0"/>
              <a:t>Jul;276(1):77-</a:t>
            </a:r>
            <a:r>
              <a:rPr lang="en-US" sz="1400" dirty="0" smtClean="0"/>
              <a:t>86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61940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Screen Shot 2018-06-26 at 19.14.51.png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011" r="-36011"/>
          <a:stretch>
            <a:fillRect/>
          </a:stretch>
        </p:blipFill>
        <p:spPr>
          <a:xfrm>
            <a:off x="-355167" y="438727"/>
            <a:ext cx="10593699" cy="5826125"/>
          </a:xfrm>
        </p:spPr>
      </p:pic>
    </p:spTree>
    <p:extLst>
      <p:ext uri="{BB962C8B-B14F-4D97-AF65-F5344CB8AC3E}">
        <p14:creationId xmlns:p14="http://schemas.microsoft.com/office/powerpoint/2010/main" val="2070678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Análise</a:t>
            </a:r>
            <a:r>
              <a:rPr lang="en-US" dirty="0" smtClean="0"/>
              <a:t> </a:t>
            </a:r>
            <a:r>
              <a:rPr lang="en-US" dirty="0" err="1" smtClean="0"/>
              <a:t>descritiva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 </a:t>
            </a:r>
            <a:r>
              <a:rPr lang="en-US" dirty="0" err="1"/>
              <a:t>risco</a:t>
            </a:r>
            <a:r>
              <a:rPr lang="en-US" dirty="0"/>
              <a:t> </a:t>
            </a:r>
            <a:r>
              <a:rPr lang="en-US" dirty="0" err="1"/>
              <a:t>atribuído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população</a:t>
            </a:r>
            <a:r>
              <a:rPr lang="en-US" dirty="0"/>
              <a:t> </a:t>
            </a:r>
            <a:r>
              <a:rPr lang="en-US" dirty="0" err="1"/>
              <a:t>foram</a:t>
            </a:r>
            <a:r>
              <a:rPr lang="en-US" dirty="0"/>
              <a:t> </a:t>
            </a:r>
            <a:r>
              <a:rPr lang="en-US" dirty="0" err="1"/>
              <a:t>mostrados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dois</a:t>
            </a:r>
            <a:r>
              <a:rPr lang="en-US" dirty="0"/>
              <a:t> </a:t>
            </a:r>
            <a:r>
              <a:rPr lang="en-US" dirty="0" err="1"/>
              <a:t>gráficos</a:t>
            </a:r>
            <a:r>
              <a:rPr lang="en-US" dirty="0"/>
              <a:t> de </a:t>
            </a:r>
            <a:r>
              <a:rPr lang="en-US" dirty="0" err="1"/>
              <a:t>linhas</a:t>
            </a:r>
            <a:r>
              <a:rPr lang="en-US" dirty="0"/>
              <a:t>: 	</a:t>
            </a:r>
            <a:endParaRPr lang="en-US" dirty="0" smtClean="0"/>
          </a:p>
          <a:p>
            <a:r>
              <a:rPr lang="en-US" dirty="0" err="1" smtClean="0"/>
              <a:t>Média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sobreviviência</a:t>
            </a:r>
            <a:r>
              <a:rPr lang="en-US" dirty="0"/>
              <a:t> (%) </a:t>
            </a:r>
            <a:r>
              <a:rPr lang="en-US" dirty="0" err="1"/>
              <a:t>vs</a:t>
            </a:r>
            <a:r>
              <a:rPr lang="en-US" dirty="0"/>
              <a:t> </a:t>
            </a:r>
            <a:r>
              <a:rPr lang="en-US" dirty="0" err="1"/>
              <a:t>anos</a:t>
            </a:r>
            <a:r>
              <a:rPr lang="en-US" dirty="0"/>
              <a:t> no </a:t>
            </a:r>
            <a:r>
              <a:rPr lang="en-US" dirty="0" err="1"/>
              <a:t>estudo</a:t>
            </a:r>
            <a:r>
              <a:rPr lang="en-US" dirty="0"/>
              <a:t> 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/>
              <a:t>variável</a:t>
            </a:r>
            <a:r>
              <a:rPr lang="en-US" dirty="0"/>
              <a:t> </a:t>
            </a:r>
            <a:r>
              <a:rPr lang="en-US" dirty="0" err="1"/>
              <a:t>dependente</a:t>
            </a:r>
            <a:r>
              <a:rPr lang="en-US" dirty="0"/>
              <a:t>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mortalidade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todas</a:t>
            </a:r>
            <a:r>
              <a:rPr lang="en-US" dirty="0"/>
              <a:t> as </a:t>
            </a:r>
            <a:r>
              <a:rPr lang="en-US" dirty="0" err="1"/>
              <a:t>causas</a:t>
            </a:r>
            <a:r>
              <a:rPr lang="en-US" dirty="0"/>
              <a:t> </a:t>
            </a:r>
            <a:r>
              <a:rPr lang="en-US" dirty="0" err="1"/>
              <a:t>expressa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percentual</a:t>
            </a:r>
            <a:r>
              <a:rPr lang="en-US" dirty="0"/>
              <a:t> de </a:t>
            </a:r>
            <a:r>
              <a:rPr lang="en-US" dirty="0" err="1"/>
              <a:t>média</a:t>
            </a:r>
            <a:r>
              <a:rPr lang="en-US" dirty="0"/>
              <a:t> de </a:t>
            </a:r>
            <a:r>
              <a:rPr lang="en-US" dirty="0" err="1"/>
              <a:t>sobrevivência</a:t>
            </a:r>
            <a:r>
              <a:rPr lang="en-US" dirty="0"/>
              <a:t> e a </a:t>
            </a:r>
            <a:r>
              <a:rPr lang="en-US" dirty="0" err="1"/>
              <a:t>variável</a:t>
            </a:r>
            <a:r>
              <a:rPr lang="en-US" dirty="0"/>
              <a:t> da </a:t>
            </a:r>
            <a:r>
              <a:rPr lang="en-US" dirty="0" err="1"/>
              <a:t>escala</a:t>
            </a:r>
            <a:r>
              <a:rPr lang="en-US" dirty="0"/>
              <a:t> de tempo </a:t>
            </a:r>
            <a:r>
              <a:rPr lang="en-US" dirty="0" err="1"/>
              <a:t>como</a:t>
            </a:r>
            <a:r>
              <a:rPr lang="en-US" dirty="0"/>
              <a:t> tempo </a:t>
            </a:r>
            <a:r>
              <a:rPr lang="en-US" dirty="0" err="1"/>
              <a:t>desde</a:t>
            </a:r>
            <a:r>
              <a:rPr lang="en-US" dirty="0"/>
              <a:t> o </a:t>
            </a:r>
            <a:r>
              <a:rPr lang="en-US" dirty="0" err="1"/>
              <a:t>início</a:t>
            </a:r>
            <a:r>
              <a:rPr lang="en-US" dirty="0"/>
              <a:t> </a:t>
            </a:r>
            <a:r>
              <a:rPr lang="en-US" dirty="0" smtClean="0"/>
              <a:t>do </a:t>
            </a:r>
            <a:r>
              <a:rPr lang="en-US" dirty="0" err="1" smtClean="0"/>
              <a:t>estudo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/>
              <a:t>	</a:t>
            </a:r>
            <a:r>
              <a:rPr lang="en-US" dirty="0" err="1"/>
              <a:t>Morte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todas</a:t>
            </a:r>
            <a:r>
              <a:rPr lang="en-US" dirty="0"/>
              <a:t> as </a:t>
            </a:r>
            <a:r>
              <a:rPr lang="en-US" dirty="0" err="1"/>
              <a:t>causas</a:t>
            </a:r>
            <a:r>
              <a:rPr lang="en-US" dirty="0"/>
              <a:t> (taxa </a:t>
            </a:r>
            <a:r>
              <a:rPr lang="en-US" dirty="0" err="1"/>
              <a:t>por</a:t>
            </a:r>
            <a:r>
              <a:rPr lang="en-US" dirty="0"/>
              <a:t> 1000/</a:t>
            </a:r>
            <a:r>
              <a:rPr lang="en-US" dirty="0" err="1"/>
              <a:t>ano</a:t>
            </a:r>
            <a:r>
              <a:rPr lang="en-US" dirty="0"/>
              <a:t>) versus </a:t>
            </a:r>
            <a:r>
              <a:rPr lang="en-US" dirty="0" err="1"/>
              <a:t>idade</a:t>
            </a:r>
            <a:r>
              <a:rPr lang="en-US" dirty="0"/>
              <a:t> </a:t>
            </a:r>
            <a:r>
              <a:rPr lang="en-US" dirty="0" err="1" smtClean="0"/>
              <a:t>atingida</a:t>
            </a:r>
            <a:endParaRPr lang="en-US" dirty="0"/>
          </a:p>
          <a:p>
            <a:pPr lvl="1"/>
            <a:r>
              <a:rPr lang="en-US" dirty="0" smtClean="0"/>
              <a:t>a </a:t>
            </a:r>
            <a:r>
              <a:rPr lang="en-US" dirty="0" err="1"/>
              <a:t>variável</a:t>
            </a:r>
            <a:r>
              <a:rPr lang="en-US" dirty="0"/>
              <a:t> </a:t>
            </a:r>
            <a:r>
              <a:rPr lang="en-US" dirty="0" err="1"/>
              <a:t>dependente</a:t>
            </a:r>
            <a:r>
              <a:rPr lang="en-US" dirty="0"/>
              <a:t>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mortalidade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todas</a:t>
            </a:r>
            <a:r>
              <a:rPr lang="en-US" dirty="0"/>
              <a:t> as </a:t>
            </a:r>
            <a:r>
              <a:rPr lang="en-US" dirty="0" err="1"/>
              <a:t>causas</a:t>
            </a:r>
            <a:r>
              <a:rPr lang="en-US" dirty="0"/>
              <a:t> </a:t>
            </a:r>
            <a:r>
              <a:rPr lang="en-US" dirty="0" err="1"/>
              <a:t>expressa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taxa </a:t>
            </a:r>
            <a:r>
              <a:rPr lang="en-US" dirty="0" err="1"/>
              <a:t>por</a:t>
            </a:r>
            <a:r>
              <a:rPr lang="en-US" dirty="0"/>
              <a:t> 100pessoas/</a:t>
            </a:r>
            <a:r>
              <a:rPr lang="en-US" dirty="0" err="1"/>
              <a:t>ano</a:t>
            </a:r>
            <a:r>
              <a:rPr lang="en-US" dirty="0"/>
              <a:t> e a </a:t>
            </a:r>
            <a:r>
              <a:rPr lang="en-US" dirty="0" err="1"/>
              <a:t>variável</a:t>
            </a:r>
            <a:r>
              <a:rPr lang="en-US" dirty="0"/>
              <a:t> da </a:t>
            </a:r>
            <a:r>
              <a:rPr lang="en-US" dirty="0" err="1"/>
              <a:t>escala</a:t>
            </a:r>
            <a:r>
              <a:rPr lang="en-US" dirty="0"/>
              <a:t> tempo </a:t>
            </a:r>
            <a:r>
              <a:rPr lang="en-US" dirty="0" err="1"/>
              <a:t>como</a:t>
            </a:r>
            <a:r>
              <a:rPr lang="en-US" dirty="0"/>
              <a:t> a </a:t>
            </a:r>
            <a:r>
              <a:rPr lang="en-US" dirty="0" err="1"/>
              <a:t>idade</a:t>
            </a:r>
            <a:r>
              <a:rPr lang="en-US" dirty="0"/>
              <a:t> final </a:t>
            </a:r>
            <a:r>
              <a:rPr lang="en-US" dirty="0" err="1"/>
              <a:t>atingida</a:t>
            </a:r>
            <a:r>
              <a:rPr lang="en-US" dirty="0"/>
              <a:t> </a:t>
            </a:r>
            <a:r>
              <a:rPr lang="en-US" dirty="0" err="1"/>
              <a:t>durante</a:t>
            </a:r>
            <a:r>
              <a:rPr lang="en-US" dirty="0"/>
              <a:t> o </a:t>
            </a:r>
            <a:r>
              <a:rPr lang="en-US" dirty="0" err="1"/>
              <a:t>estudo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314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Análise</a:t>
            </a:r>
            <a:r>
              <a:rPr lang="en-US" dirty="0"/>
              <a:t> </a:t>
            </a:r>
            <a:r>
              <a:rPr lang="en-US" smtClean="0"/>
              <a:t>descritiva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Para </a:t>
            </a:r>
            <a:r>
              <a:rPr lang="en-US" dirty="0" err="1"/>
              <a:t>efeitos</a:t>
            </a:r>
            <a:r>
              <a:rPr lang="en-US" dirty="0"/>
              <a:t> de </a:t>
            </a:r>
            <a:r>
              <a:rPr lang="en-US" dirty="0" err="1"/>
              <a:t>apresentação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/>
              <a:t>figuras</a:t>
            </a:r>
            <a:r>
              <a:rPr lang="en-US" dirty="0"/>
              <a:t> </a:t>
            </a:r>
            <a:r>
              <a:rPr lang="en-US" dirty="0" smtClean="0"/>
              <a:t>a </a:t>
            </a:r>
            <a:r>
              <a:rPr lang="en-US" dirty="0" err="1"/>
              <a:t>exposição</a:t>
            </a:r>
            <a:r>
              <a:rPr lang="en-US" dirty="0"/>
              <a:t> solar </a:t>
            </a:r>
            <a:r>
              <a:rPr lang="en-US" dirty="0" err="1"/>
              <a:t>é</a:t>
            </a:r>
            <a:r>
              <a:rPr lang="en-US" dirty="0"/>
              <a:t> </a:t>
            </a:r>
            <a:r>
              <a:rPr lang="en-US" dirty="0" err="1"/>
              <a:t>categorizada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três</a:t>
            </a:r>
            <a:r>
              <a:rPr lang="en-US" dirty="0"/>
              <a:t> </a:t>
            </a:r>
            <a:r>
              <a:rPr lang="en-US" dirty="0" err="1"/>
              <a:t>grupos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Evita</a:t>
            </a:r>
            <a:r>
              <a:rPr lang="en-US" dirty="0" smtClean="0"/>
              <a:t> </a:t>
            </a:r>
            <a:r>
              <a:rPr lang="en-US" dirty="0" err="1" smtClean="0"/>
              <a:t>exposição</a:t>
            </a:r>
            <a:r>
              <a:rPr lang="en-US" dirty="0" smtClean="0"/>
              <a:t> solar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máximo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respostas</a:t>
            </a:r>
            <a:r>
              <a:rPr lang="en-US" dirty="0" smtClean="0"/>
              <a:t> '</a:t>
            </a:r>
            <a:r>
              <a:rPr lang="en-US" dirty="0" err="1" smtClean="0"/>
              <a:t>sim</a:t>
            </a:r>
            <a:r>
              <a:rPr lang="en-US" dirty="0" smtClean="0"/>
              <a:t>’ </a:t>
            </a:r>
          </a:p>
          <a:p>
            <a:pPr lvl="1"/>
            <a:r>
              <a:rPr lang="en-US" dirty="0" err="1"/>
              <a:t>E</a:t>
            </a:r>
            <a:r>
              <a:rPr lang="en-US" dirty="0" err="1" smtClean="0"/>
              <a:t>xposição</a:t>
            </a:r>
            <a:r>
              <a:rPr lang="en-US" dirty="0" smtClean="0"/>
              <a:t> </a:t>
            </a:r>
            <a:r>
              <a:rPr lang="en-US" dirty="0" err="1" smtClean="0"/>
              <a:t>moderada</a:t>
            </a:r>
            <a:r>
              <a:rPr lang="en-US" dirty="0" smtClean="0"/>
              <a:t> - </a:t>
            </a:r>
            <a:r>
              <a:rPr lang="en-US" dirty="0" err="1" smtClean="0"/>
              <a:t>Resposta</a:t>
            </a:r>
            <a:r>
              <a:rPr lang="en-US" dirty="0" smtClean="0"/>
              <a:t> </a:t>
            </a:r>
            <a:r>
              <a:rPr lang="en-US" dirty="0"/>
              <a:t>'</a:t>
            </a:r>
            <a:r>
              <a:rPr lang="en-US" dirty="0" err="1"/>
              <a:t>sim</a:t>
            </a:r>
            <a:r>
              <a:rPr lang="en-US" dirty="0"/>
              <a:t>' a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duas</a:t>
            </a:r>
            <a:r>
              <a:rPr lang="en-US" dirty="0"/>
              <a:t> </a:t>
            </a:r>
            <a:r>
              <a:rPr lang="en-US" dirty="0" err="1"/>
              <a:t>perguntas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err="1"/>
              <a:t>M</a:t>
            </a:r>
            <a:r>
              <a:rPr lang="en-US" dirty="0" err="1" smtClean="0"/>
              <a:t>aior</a:t>
            </a:r>
            <a:r>
              <a:rPr lang="en-US" dirty="0" smtClean="0"/>
              <a:t> </a:t>
            </a:r>
            <a:r>
              <a:rPr lang="en-US" dirty="0" err="1" smtClean="0"/>
              <a:t>exposição</a:t>
            </a:r>
            <a:r>
              <a:rPr lang="en-US" dirty="0" smtClean="0"/>
              <a:t> - </a:t>
            </a:r>
            <a:r>
              <a:rPr lang="en-US" dirty="0" err="1" smtClean="0"/>
              <a:t>Resposta</a:t>
            </a:r>
            <a:r>
              <a:rPr lang="en-US" dirty="0" smtClean="0"/>
              <a:t> </a:t>
            </a:r>
            <a:r>
              <a:rPr lang="en-US" dirty="0"/>
              <a:t>'</a:t>
            </a:r>
            <a:r>
              <a:rPr lang="en-US" dirty="0" err="1"/>
              <a:t>sim</a:t>
            </a:r>
            <a:r>
              <a:rPr lang="en-US" dirty="0"/>
              <a:t>' a </a:t>
            </a:r>
            <a:r>
              <a:rPr lang="en-US" dirty="0" err="1"/>
              <a:t>três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quatro</a:t>
            </a:r>
            <a:r>
              <a:rPr lang="en-US" dirty="0"/>
              <a:t> </a:t>
            </a:r>
            <a:r>
              <a:rPr lang="en-US" dirty="0" err="1"/>
              <a:t>perguntas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382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defTabSz="457200" rtl="0">
              <a:spcBef>
                <a:spcPct val="0"/>
              </a:spcBef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Entre </a:t>
            </a:r>
            <a:r>
              <a:rPr lang="en-US" sz="2400" dirty="0" err="1" smtClean="0"/>
              <a:t>toda</a:t>
            </a:r>
            <a:r>
              <a:rPr lang="en-US" sz="2400" dirty="0" smtClean="0"/>
              <a:t> a </a:t>
            </a:r>
            <a:r>
              <a:rPr lang="en-US" sz="2400" dirty="0" err="1" smtClean="0"/>
              <a:t>população</a:t>
            </a:r>
            <a:r>
              <a:rPr lang="en-US" sz="2400" dirty="0" smtClean="0"/>
              <a:t> </a:t>
            </a:r>
            <a:r>
              <a:rPr lang="en-US" sz="2400" dirty="0" err="1" smtClean="0"/>
              <a:t>quanto</a:t>
            </a:r>
            <a:r>
              <a:rPr lang="en-US" sz="2400" dirty="0" smtClean="0"/>
              <a:t> do </a:t>
            </a:r>
            <a:r>
              <a:rPr lang="en-US" sz="2400" dirty="0" err="1" smtClean="0"/>
              <a:t>risco</a:t>
            </a:r>
            <a:r>
              <a:rPr lang="en-US" sz="2400" dirty="0" smtClean="0"/>
              <a:t> de </a:t>
            </a:r>
            <a:r>
              <a:rPr lang="en-US" sz="2400" dirty="0" err="1" smtClean="0"/>
              <a:t>morte</a:t>
            </a:r>
            <a:r>
              <a:rPr lang="en-US" sz="2400" dirty="0" smtClean="0"/>
              <a:t> </a:t>
            </a:r>
            <a:r>
              <a:rPr lang="en-US" sz="2400" dirty="0" err="1" smtClean="0"/>
              <a:t>por</a:t>
            </a:r>
            <a:r>
              <a:rPr lang="en-US" sz="2400" dirty="0" smtClean="0"/>
              <a:t> </a:t>
            </a:r>
            <a:r>
              <a:rPr lang="en-US" sz="2400" dirty="0" err="1" smtClean="0"/>
              <a:t>qualquer</a:t>
            </a:r>
            <a:r>
              <a:rPr lang="en-US" sz="2400" dirty="0" smtClean="0"/>
              <a:t> </a:t>
            </a:r>
            <a:r>
              <a:rPr lang="en-US" sz="2400" dirty="0" err="1" smtClean="0"/>
              <a:t>causa</a:t>
            </a:r>
            <a:r>
              <a:rPr lang="en-US" sz="2400" dirty="0" smtClean="0"/>
              <a:t> </a:t>
            </a:r>
            <a:r>
              <a:rPr lang="en-US" sz="2400" dirty="0" err="1" smtClean="0"/>
              <a:t>pode</a:t>
            </a:r>
            <a:r>
              <a:rPr lang="en-US" sz="2400" dirty="0" smtClean="0"/>
              <a:t> </a:t>
            </a:r>
            <a:r>
              <a:rPr lang="en-US" sz="2400" dirty="0" err="1" smtClean="0"/>
              <a:t>ser</a:t>
            </a:r>
            <a:r>
              <a:rPr lang="en-US" sz="2400" dirty="0" smtClean="0"/>
              <a:t> </a:t>
            </a:r>
            <a:r>
              <a:rPr lang="en-US" sz="2400" dirty="0" err="1" smtClean="0"/>
              <a:t>atribuída</a:t>
            </a:r>
            <a:r>
              <a:rPr lang="en-US" sz="2400" dirty="0" smtClean="0"/>
              <a:t> </a:t>
            </a:r>
            <a:r>
              <a:rPr lang="en-US" sz="2400" dirty="0" err="1" smtClean="0"/>
              <a:t>à</a:t>
            </a:r>
            <a:r>
              <a:rPr lang="en-US" sz="2400" dirty="0" smtClean="0"/>
              <a:t> </a:t>
            </a:r>
            <a:r>
              <a:rPr lang="en-US" sz="2400" dirty="0" err="1" smtClean="0"/>
              <a:t>falta</a:t>
            </a:r>
            <a:r>
              <a:rPr lang="en-US" sz="2400" dirty="0" smtClean="0"/>
              <a:t> de </a:t>
            </a:r>
            <a:r>
              <a:rPr lang="en-US" sz="2400" dirty="0" err="1" smtClean="0"/>
              <a:t>exposição</a:t>
            </a:r>
            <a:r>
              <a:rPr lang="en-US" sz="2400" dirty="0" smtClean="0"/>
              <a:t> solar?</a:t>
            </a:r>
            <a:br>
              <a:rPr lang="en-US" sz="2400" dirty="0" smtClean="0"/>
            </a:br>
            <a:endParaRPr lang="en-US" sz="2400" dirty="0"/>
          </a:p>
        </p:txBody>
      </p:sp>
      <p:pic>
        <p:nvPicPr>
          <p:cNvPr id="7" name="Content Placeholder 6" descr="Screen Shot 2018-06-26 at 19.07.20.pn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8908" b="-28908"/>
          <a:stretch>
            <a:fillRect/>
          </a:stretch>
        </p:blipFill>
        <p:spPr/>
      </p:pic>
      <p:pic>
        <p:nvPicPr>
          <p:cNvPr id="8" name="Content Placeholder 7" descr="Screen Shot 2018-06-26 at 19.07.29.pn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7786" b="-2778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09970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Conclusão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 principal </a:t>
            </a:r>
            <a:r>
              <a:rPr lang="en-US" dirty="0" err="1"/>
              <a:t>achado</a:t>
            </a:r>
            <a:r>
              <a:rPr lang="en-US" dirty="0"/>
              <a:t> dos </a:t>
            </a:r>
            <a:r>
              <a:rPr lang="en-US" dirty="0" err="1"/>
              <a:t>autores</a:t>
            </a:r>
            <a:r>
              <a:rPr lang="en-US" dirty="0"/>
              <a:t> </a:t>
            </a:r>
            <a:r>
              <a:rPr lang="en-US" dirty="0" err="1"/>
              <a:t>foi</a:t>
            </a:r>
            <a:r>
              <a:rPr lang="en-US" dirty="0"/>
              <a:t> a de </a:t>
            </a:r>
            <a:r>
              <a:rPr lang="en-US" dirty="0" err="1"/>
              <a:t>que</a:t>
            </a:r>
            <a:r>
              <a:rPr lang="en-US" dirty="0"/>
              <a:t> a taxa de </a:t>
            </a:r>
            <a:r>
              <a:rPr lang="en-US" dirty="0" err="1"/>
              <a:t>mortalidade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qualquer</a:t>
            </a:r>
            <a:r>
              <a:rPr lang="en-US" dirty="0"/>
              <a:t> </a:t>
            </a:r>
            <a:r>
              <a:rPr lang="en-US" dirty="0" err="1"/>
              <a:t>causa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/>
              <a:t>mulheres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evitam</a:t>
            </a:r>
            <a:r>
              <a:rPr lang="en-US" dirty="0"/>
              <a:t> </a:t>
            </a:r>
            <a:r>
              <a:rPr lang="en-US" dirty="0" err="1"/>
              <a:t>exposição</a:t>
            </a:r>
            <a:r>
              <a:rPr lang="en-US" dirty="0"/>
              <a:t> solar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aproximadamente</a:t>
            </a:r>
            <a:r>
              <a:rPr lang="en-US" dirty="0"/>
              <a:t> o </a:t>
            </a:r>
            <a:r>
              <a:rPr lang="en-US" dirty="0" err="1"/>
              <a:t>dobro</a:t>
            </a:r>
            <a:r>
              <a:rPr lang="en-US" dirty="0"/>
              <a:t> </a:t>
            </a:r>
            <a:r>
              <a:rPr lang="en-US" dirty="0" err="1"/>
              <a:t>daquela</a:t>
            </a:r>
            <a:r>
              <a:rPr lang="en-US" dirty="0"/>
              <a:t> taxa </a:t>
            </a:r>
            <a:r>
              <a:rPr lang="en-US" dirty="0" err="1"/>
              <a:t>achada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mulheres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/>
              <a:t>expõe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sol.</a:t>
            </a:r>
          </a:p>
          <a:p>
            <a:pPr lvl="1"/>
            <a:r>
              <a:rPr lang="en-US" dirty="0" err="1" smtClean="0"/>
              <a:t>Risco</a:t>
            </a:r>
            <a:r>
              <a:rPr lang="en-US" dirty="0" smtClean="0"/>
              <a:t> </a:t>
            </a:r>
            <a:r>
              <a:rPr lang="en-US" dirty="0" err="1"/>
              <a:t>atribuível</a:t>
            </a:r>
            <a:r>
              <a:rPr lang="en-US" dirty="0"/>
              <a:t> </a:t>
            </a:r>
            <a:r>
              <a:rPr lang="en-US" dirty="0" err="1"/>
              <a:t>populacional</a:t>
            </a:r>
            <a:r>
              <a:rPr lang="en-US" dirty="0"/>
              <a:t> de 3%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360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Conclusão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Mesmo</a:t>
            </a:r>
            <a:r>
              <a:rPr lang="en-US" dirty="0"/>
              <a:t> o </a:t>
            </a:r>
            <a:r>
              <a:rPr lang="en-US" dirty="0" err="1"/>
              <a:t>achado</a:t>
            </a:r>
            <a:r>
              <a:rPr lang="en-US" dirty="0"/>
              <a:t> de </a:t>
            </a:r>
            <a:r>
              <a:rPr lang="en-US" dirty="0" err="1"/>
              <a:t>risco</a:t>
            </a:r>
            <a:r>
              <a:rPr lang="en-US" dirty="0"/>
              <a:t> </a:t>
            </a:r>
            <a:r>
              <a:rPr lang="en-US" dirty="0" err="1"/>
              <a:t>atribuível</a:t>
            </a:r>
            <a:r>
              <a:rPr lang="en-US" dirty="0"/>
              <a:t> </a:t>
            </a:r>
            <a:r>
              <a:rPr lang="en-US" dirty="0" err="1"/>
              <a:t>demonstrando</a:t>
            </a:r>
            <a:r>
              <a:rPr lang="en-US" dirty="0"/>
              <a:t> um </a:t>
            </a:r>
            <a:r>
              <a:rPr lang="en-US" dirty="0" err="1"/>
              <a:t>pequeno</a:t>
            </a:r>
            <a:r>
              <a:rPr lang="en-US" dirty="0"/>
              <a:t> </a:t>
            </a:r>
            <a:r>
              <a:rPr lang="en-US" dirty="0" err="1"/>
              <a:t>efeito</a:t>
            </a:r>
            <a:r>
              <a:rPr lang="en-US" dirty="0"/>
              <a:t> o </a:t>
            </a:r>
            <a:r>
              <a:rPr lang="en-US" dirty="0" err="1"/>
              <a:t>resultado</a:t>
            </a:r>
            <a:r>
              <a:rPr lang="en-US" dirty="0"/>
              <a:t> tem valor </a:t>
            </a:r>
            <a:r>
              <a:rPr lang="en-US" dirty="0" err="1"/>
              <a:t>pelo</a:t>
            </a:r>
            <a:r>
              <a:rPr lang="en-US" dirty="0"/>
              <a:t> </a:t>
            </a:r>
            <a:r>
              <a:rPr lang="en-US" dirty="0" err="1"/>
              <a:t>fato</a:t>
            </a:r>
            <a:r>
              <a:rPr lang="en-US" dirty="0"/>
              <a:t> de </a:t>
            </a:r>
            <a:r>
              <a:rPr lang="en-US" dirty="0" err="1"/>
              <a:t>ter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grande</a:t>
            </a:r>
            <a:r>
              <a:rPr lang="en-US" dirty="0"/>
              <a:t> </a:t>
            </a:r>
            <a:r>
              <a:rPr lang="en-US" dirty="0" err="1"/>
              <a:t>amostra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amostra</a:t>
            </a:r>
            <a:r>
              <a:rPr lang="en-US" dirty="0"/>
              <a:t> e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poder</a:t>
            </a:r>
            <a:r>
              <a:rPr lang="en-US" dirty="0"/>
              <a:t> dos testes do </a:t>
            </a:r>
            <a:r>
              <a:rPr lang="en-US" dirty="0" err="1"/>
              <a:t>estudo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Para o </a:t>
            </a:r>
            <a:r>
              <a:rPr lang="en-US" dirty="0" err="1" smtClean="0"/>
              <a:t>desenho</a:t>
            </a:r>
            <a:r>
              <a:rPr lang="en-US" dirty="0" smtClean="0"/>
              <a:t> de </a:t>
            </a:r>
            <a:r>
              <a:rPr lang="en-US" dirty="0" err="1" smtClean="0"/>
              <a:t>estdo</a:t>
            </a:r>
            <a:r>
              <a:rPr lang="en-US" dirty="0" smtClean="0"/>
              <a:t> </a:t>
            </a:r>
            <a:r>
              <a:rPr lang="en-US" dirty="0" err="1" smtClean="0"/>
              <a:t>proposto</a:t>
            </a:r>
            <a:r>
              <a:rPr lang="en-US" dirty="0" smtClean="0"/>
              <a:t> o </a:t>
            </a:r>
            <a:r>
              <a:rPr lang="en-US" dirty="0" err="1"/>
              <a:t>objetivo</a:t>
            </a:r>
            <a:r>
              <a:rPr lang="en-US" dirty="0"/>
              <a:t> </a:t>
            </a:r>
            <a:r>
              <a:rPr lang="en-US" dirty="0" smtClean="0"/>
              <a:t>do </a:t>
            </a:r>
            <a:r>
              <a:rPr lang="en-US" dirty="0" err="1" smtClean="0"/>
              <a:t>estudo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atingido</a:t>
            </a:r>
            <a:r>
              <a:rPr lang="en-US" dirty="0" smtClean="0"/>
              <a:t> </a:t>
            </a:r>
            <a:r>
              <a:rPr lang="en-US" dirty="0" err="1" smtClean="0"/>
              <a:t>pois</a:t>
            </a:r>
            <a:r>
              <a:rPr lang="en-US" dirty="0" smtClean="0"/>
              <a:t> </a:t>
            </a:r>
            <a:r>
              <a:rPr lang="en-US" dirty="0" err="1" smtClean="0"/>
              <a:t>permitiu</a:t>
            </a:r>
            <a:r>
              <a:rPr lang="en-US" dirty="0" smtClean="0"/>
              <a:t> </a:t>
            </a:r>
            <a:r>
              <a:rPr lang="en-US" dirty="0" err="1" smtClean="0"/>
              <a:t>associação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 err="1" smtClean="0"/>
              <a:t>Análise</a:t>
            </a:r>
            <a:r>
              <a:rPr lang="en-US" dirty="0" smtClean="0"/>
              <a:t> </a:t>
            </a:r>
            <a:r>
              <a:rPr lang="en-US" dirty="0" err="1" smtClean="0"/>
              <a:t>estatística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Hazard Ratio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adequada</a:t>
            </a:r>
            <a:r>
              <a:rPr lang="en-US" dirty="0" smtClean="0"/>
              <a:t> </a:t>
            </a:r>
            <a:r>
              <a:rPr lang="en-US" dirty="0" err="1" smtClean="0"/>
              <a:t>pois</a:t>
            </a:r>
            <a:r>
              <a:rPr lang="en-US" dirty="0" smtClean="0"/>
              <a:t> a </a:t>
            </a:r>
            <a:r>
              <a:rPr lang="en-US" dirty="0" err="1" smtClean="0"/>
              <a:t>interpretação</a:t>
            </a:r>
            <a:r>
              <a:rPr lang="en-US" dirty="0" smtClean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similar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risco</a:t>
            </a:r>
            <a:r>
              <a:rPr lang="en-US" dirty="0" smtClean="0"/>
              <a:t> </a:t>
            </a:r>
            <a:r>
              <a:rPr lang="en-US" dirty="0" err="1" smtClean="0"/>
              <a:t>relativo</a:t>
            </a:r>
            <a:r>
              <a:rPr lang="en-US" dirty="0" smtClean="0"/>
              <a:t> mas </a:t>
            </a:r>
            <a:r>
              <a:rPr lang="en-US" dirty="0" err="1" smtClean="0"/>
              <a:t>considerando</a:t>
            </a:r>
            <a:r>
              <a:rPr lang="en-US" dirty="0" smtClean="0"/>
              <a:t> </a:t>
            </a:r>
            <a:r>
              <a:rPr lang="en-US" dirty="0" err="1" smtClean="0"/>
              <a:t>intervalo</a:t>
            </a:r>
            <a:r>
              <a:rPr lang="en-US" dirty="0" smtClean="0"/>
              <a:t> de tempo</a:t>
            </a:r>
          </a:p>
        </p:txBody>
      </p:sp>
    </p:spTree>
    <p:extLst>
      <p:ext uri="{BB962C8B-B14F-4D97-AF65-F5344CB8AC3E}">
        <p14:creationId xmlns:p14="http://schemas.microsoft.com/office/powerpoint/2010/main" val="2913610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Introdução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Existe</a:t>
            </a:r>
            <a:r>
              <a:rPr lang="en-US" dirty="0"/>
              <a:t> </a:t>
            </a:r>
            <a:r>
              <a:rPr lang="en-US" dirty="0" err="1"/>
              <a:t>evidência</a:t>
            </a:r>
            <a:r>
              <a:rPr lang="en-US" dirty="0"/>
              <a:t> </a:t>
            </a:r>
            <a:r>
              <a:rPr lang="en-US" dirty="0" err="1"/>
              <a:t>epidemiológica</a:t>
            </a:r>
            <a:r>
              <a:rPr lang="en-US" dirty="0"/>
              <a:t> de </a:t>
            </a:r>
            <a:r>
              <a:rPr lang="en-US" dirty="0" err="1"/>
              <a:t>que</a:t>
            </a:r>
            <a:r>
              <a:rPr lang="en-US" dirty="0"/>
              <a:t> a </a:t>
            </a:r>
            <a:r>
              <a:rPr lang="en-US" dirty="0" err="1"/>
              <a:t>mortalidade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todas</a:t>
            </a:r>
            <a:r>
              <a:rPr lang="en-US" dirty="0"/>
              <a:t> as </a:t>
            </a:r>
            <a:r>
              <a:rPr lang="en-US" dirty="0" err="1"/>
              <a:t>causas</a:t>
            </a:r>
            <a:r>
              <a:rPr lang="en-US" dirty="0"/>
              <a:t>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relacionada</a:t>
            </a:r>
            <a:r>
              <a:rPr lang="en-US" dirty="0"/>
              <a:t> </a:t>
            </a:r>
            <a:r>
              <a:rPr lang="en-US" dirty="0" err="1"/>
              <a:t>baixos</a:t>
            </a:r>
            <a:r>
              <a:rPr lang="en-US" dirty="0"/>
              <a:t> </a:t>
            </a:r>
            <a:r>
              <a:rPr lang="en-US" dirty="0" err="1"/>
              <a:t>níveis</a:t>
            </a:r>
            <a:r>
              <a:rPr lang="en-US" dirty="0"/>
              <a:t> de </a:t>
            </a:r>
            <a:r>
              <a:rPr lang="en-US" dirty="0" err="1"/>
              <a:t>vitamina</a:t>
            </a:r>
            <a:r>
              <a:rPr lang="en-US" dirty="0"/>
              <a:t> </a:t>
            </a:r>
            <a:r>
              <a:rPr lang="en-US" dirty="0" smtClean="0"/>
              <a:t>D</a:t>
            </a:r>
          </a:p>
          <a:p>
            <a:r>
              <a:rPr lang="en-US" dirty="0" err="1" smtClean="0"/>
              <a:t>Exposição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luz</a:t>
            </a:r>
            <a:r>
              <a:rPr lang="en-US" dirty="0" smtClean="0"/>
              <a:t> solar e </a:t>
            </a:r>
            <a:r>
              <a:rPr lang="en-US" dirty="0" err="1" smtClean="0"/>
              <a:t>pele</a:t>
            </a:r>
            <a:r>
              <a:rPr lang="en-US" dirty="0" smtClean="0"/>
              <a:t> </a:t>
            </a:r>
            <a:r>
              <a:rPr lang="en-US" dirty="0" err="1" smtClean="0"/>
              <a:t>clara</a:t>
            </a:r>
            <a:r>
              <a:rPr lang="en-US" dirty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principais</a:t>
            </a:r>
            <a:r>
              <a:rPr lang="en-US" dirty="0" smtClean="0"/>
              <a:t> </a:t>
            </a:r>
            <a:r>
              <a:rPr lang="en-US" dirty="0" err="1" smtClean="0"/>
              <a:t>determinantes</a:t>
            </a:r>
            <a:r>
              <a:rPr lang="en-US" dirty="0" smtClean="0"/>
              <a:t> da </a:t>
            </a:r>
            <a:r>
              <a:rPr lang="en-US" dirty="0" err="1" smtClean="0"/>
              <a:t>produção</a:t>
            </a:r>
            <a:r>
              <a:rPr lang="en-US" dirty="0" smtClean="0"/>
              <a:t> de </a:t>
            </a:r>
            <a:r>
              <a:rPr lang="en-US" dirty="0" err="1" smtClean="0"/>
              <a:t>vitamina</a:t>
            </a:r>
            <a:r>
              <a:rPr lang="en-US" dirty="0" smtClean="0"/>
              <a:t> D </a:t>
            </a:r>
            <a:r>
              <a:rPr lang="en-US" dirty="0" err="1" smtClean="0"/>
              <a:t>humana</a:t>
            </a:r>
            <a:r>
              <a:rPr lang="en-US" dirty="0" smtClean="0"/>
              <a:t>, </a:t>
            </a:r>
          </a:p>
          <a:p>
            <a:pPr lvl="1"/>
            <a:r>
              <a:rPr lang="en-US" dirty="0" err="1"/>
              <a:t>T</a:t>
            </a:r>
            <a:r>
              <a:rPr lang="en-US" dirty="0" err="1" smtClean="0"/>
              <a:t>ambém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fatores</a:t>
            </a:r>
            <a:r>
              <a:rPr lang="en-US" dirty="0" smtClean="0"/>
              <a:t> de </a:t>
            </a:r>
            <a:r>
              <a:rPr lang="en-US" dirty="0" err="1" smtClean="0"/>
              <a:t>risco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o melanoma </a:t>
            </a:r>
            <a:r>
              <a:rPr lang="en-US" dirty="0" err="1" smtClean="0"/>
              <a:t>maligno</a:t>
            </a:r>
            <a:r>
              <a:rPr lang="en-US" dirty="0" smtClean="0"/>
              <a:t> (MM).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855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Objetivo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 smtClean="0"/>
              <a:t>Avaliar</a:t>
            </a:r>
            <a:r>
              <a:rPr lang="en-US" b="1" dirty="0" smtClean="0"/>
              <a:t> </a:t>
            </a:r>
            <a:r>
              <a:rPr lang="en-US" b="1" dirty="0" err="1"/>
              <a:t>como</a:t>
            </a:r>
            <a:r>
              <a:rPr lang="en-US" b="1" dirty="0"/>
              <a:t> o </a:t>
            </a:r>
            <a:r>
              <a:rPr lang="en-US" b="1" dirty="0" err="1"/>
              <a:t>risco</a:t>
            </a:r>
            <a:r>
              <a:rPr lang="en-US" b="1" dirty="0"/>
              <a:t> de </a:t>
            </a:r>
            <a:r>
              <a:rPr lang="en-US" b="1" dirty="0" err="1"/>
              <a:t>mortalidade</a:t>
            </a:r>
            <a:r>
              <a:rPr lang="en-US" b="1" dirty="0"/>
              <a:t> </a:t>
            </a:r>
            <a:r>
              <a:rPr lang="en-US" b="1" dirty="0" err="1"/>
              <a:t>por</a:t>
            </a:r>
            <a:r>
              <a:rPr lang="en-US" b="1" dirty="0"/>
              <a:t> </a:t>
            </a:r>
            <a:r>
              <a:rPr lang="en-US" b="1" dirty="0" err="1"/>
              <a:t>qualquer</a:t>
            </a:r>
            <a:r>
              <a:rPr lang="en-US" b="1" dirty="0"/>
              <a:t> </a:t>
            </a:r>
            <a:r>
              <a:rPr lang="en-US" b="1" dirty="0" err="1" smtClean="0"/>
              <a:t>causa</a:t>
            </a:r>
            <a:r>
              <a:rPr lang="en-US" b="1" dirty="0" smtClean="0"/>
              <a:t> </a:t>
            </a:r>
            <a:r>
              <a:rPr lang="en-US" b="1" dirty="0" err="1" smtClean="0"/>
              <a:t>em</a:t>
            </a:r>
            <a:r>
              <a:rPr lang="en-US" b="1" dirty="0" smtClean="0"/>
              <a:t> </a:t>
            </a:r>
            <a:r>
              <a:rPr lang="en-US" b="1" dirty="0" err="1" smtClean="0"/>
              <a:t>mulheres</a:t>
            </a:r>
            <a:r>
              <a:rPr lang="en-US" b="1" dirty="0" smtClean="0"/>
              <a:t> </a:t>
            </a:r>
            <a:r>
              <a:rPr lang="en-US" b="1" dirty="0" err="1"/>
              <a:t>pode</a:t>
            </a:r>
            <a:r>
              <a:rPr lang="en-US" b="1" dirty="0"/>
              <a:t> </a:t>
            </a:r>
            <a:r>
              <a:rPr lang="en-US" b="1" dirty="0" err="1"/>
              <a:t>ser</a:t>
            </a:r>
            <a:r>
              <a:rPr lang="en-US" b="1" dirty="0"/>
              <a:t> </a:t>
            </a:r>
            <a:r>
              <a:rPr lang="en-US" b="1" dirty="0" err="1"/>
              <a:t>influenciado</a:t>
            </a:r>
            <a:r>
              <a:rPr lang="en-US" b="1" dirty="0"/>
              <a:t> </a:t>
            </a:r>
            <a:r>
              <a:rPr lang="en-US" b="1" dirty="0" err="1" smtClean="0"/>
              <a:t>ao</a:t>
            </a:r>
            <a:r>
              <a:rPr lang="en-US" b="1" dirty="0" smtClean="0"/>
              <a:t> se </a:t>
            </a:r>
            <a:r>
              <a:rPr lang="en-US" b="1" dirty="0" err="1" smtClean="0"/>
              <a:t>evitar</a:t>
            </a:r>
            <a:r>
              <a:rPr lang="en-US" b="1" dirty="0" smtClean="0"/>
              <a:t> </a:t>
            </a:r>
            <a:r>
              <a:rPr lang="en-US" b="1" dirty="0" err="1" smtClean="0"/>
              <a:t>exposição</a:t>
            </a:r>
            <a:r>
              <a:rPr lang="en-US" b="1" dirty="0" smtClean="0"/>
              <a:t> solar.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252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Crítica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x-none" dirty="0" smtClean="0"/>
              <a:t>Validação externa</a:t>
            </a:r>
            <a:endParaRPr lang="pt-BR" dirty="0"/>
          </a:p>
          <a:p>
            <a:r>
              <a:rPr lang="en-US" dirty="0"/>
              <a:t>A </a:t>
            </a:r>
            <a:r>
              <a:rPr lang="en-US" dirty="0" err="1"/>
              <a:t>população</a:t>
            </a:r>
            <a:r>
              <a:rPr lang="en-US" dirty="0"/>
              <a:t> </a:t>
            </a:r>
            <a:r>
              <a:rPr lang="en-US" dirty="0" err="1"/>
              <a:t>estudada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err="1" smtClean="0"/>
              <a:t>mulheres</a:t>
            </a:r>
            <a:r>
              <a:rPr lang="en-US" dirty="0" smtClean="0"/>
              <a:t> </a:t>
            </a:r>
            <a:r>
              <a:rPr lang="en-US" dirty="0" err="1"/>
              <a:t>suecas</a:t>
            </a:r>
            <a:r>
              <a:rPr lang="en-US" dirty="0"/>
              <a:t> </a:t>
            </a:r>
            <a:r>
              <a:rPr lang="en-US" dirty="0" err="1"/>
              <a:t>nascidas</a:t>
            </a:r>
            <a:r>
              <a:rPr lang="en-US" dirty="0"/>
              <a:t> antes do </a:t>
            </a:r>
            <a:r>
              <a:rPr lang="en-US" dirty="0" err="1"/>
              <a:t>ano</a:t>
            </a:r>
            <a:r>
              <a:rPr lang="en-US" dirty="0"/>
              <a:t> de 1966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Gênero</a:t>
            </a:r>
            <a:endParaRPr lang="en-US" dirty="0" smtClean="0"/>
          </a:p>
          <a:p>
            <a:pPr lvl="2"/>
            <a:r>
              <a:rPr lang="en-US" dirty="0" err="1"/>
              <a:t>H</a:t>
            </a:r>
            <a:r>
              <a:rPr lang="en-US" dirty="0" err="1" smtClean="0"/>
              <a:t>abitantes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altas</a:t>
            </a:r>
            <a:r>
              <a:rPr lang="en-US" dirty="0"/>
              <a:t> latitudes (55°42'21.02"N</a:t>
            </a:r>
            <a:r>
              <a:rPr lang="en-US" dirty="0" smtClean="0"/>
              <a:t>) </a:t>
            </a:r>
          </a:p>
          <a:p>
            <a:pPr lvl="2"/>
            <a:r>
              <a:rPr lang="en-US" dirty="0" err="1" smtClean="0"/>
              <a:t>Fototipo</a:t>
            </a:r>
            <a:r>
              <a:rPr lang="en-US" dirty="0" smtClean="0"/>
              <a:t> </a:t>
            </a:r>
            <a:r>
              <a:rPr lang="en-US" dirty="0" smtClean="0"/>
              <a:t>I </a:t>
            </a:r>
            <a:r>
              <a:rPr lang="en-US" dirty="0" err="1" smtClean="0"/>
              <a:t>ou</a:t>
            </a:r>
            <a:r>
              <a:rPr lang="en-US" dirty="0" smtClean="0"/>
              <a:t> II (</a:t>
            </a:r>
            <a:r>
              <a:rPr lang="en-US" dirty="0" err="1"/>
              <a:t>pele</a:t>
            </a:r>
            <a:r>
              <a:rPr lang="en-US" dirty="0"/>
              <a:t> e </a:t>
            </a:r>
            <a:r>
              <a:rPr lang="en-US" dirty="0" err="1"/>
              <a:t>olhos</a:t>
            </a:r>
            <a:r>
              <a:rPr lang="en-US" dirty="0"/>
              <a:t> </a:t>
            </a:r>
            <a:r>
              <a:rPr lang="en-US" dirty="0" err="1" smtClean="0"/>
              <a:t>claros</a:t>
            </a:r>
            <a:r>
              <a:rPr lang="en-US" dirty="0" smtClean="0"/>
              <a:t> )</a:t>
            </a:r>
          </a:p>
          <a:p>
            <a:pPr lvl="3"/>
            <a:r>
              <a:rPr lang="en-US" dirty="0" err="1" smtClean="0"/>
              <a:t>imigração</a:t>
            </a:r>
            <a:r>
              <a:rPr lang="en-US" dirty="0" smtClean="0"/>
              <a:t> </a:t>
            </a:r>
            <a:r>
              <a:rPr lang="en-US" dirty="0" err="1"/>
              <a:t>não</a:t>
            </a:r>
            <a:r>
              <a:rPr lang="en-US" dirty="0"/>
              <a:t> era um </a:t>
            </a:r>
            <a:r>
              <a:rPr lang="en-US" dirty="0" err="1"/>
              <a:t>fator</a:t>
            </a:r>
            <a:r>
              <a:rPr lang="en-US" dirty="0"/>
              <a:t> </a:t>
            </a:r>
            <a:r>
              <a:rPr lang="en-US" dirty="0" err="1"/>
              <a:t>presente</a:t>
            </a:r>
            <a:r>
              <a:rPr lang="en-US" dirty="0"/>
              <a:t> de forma </a:t>
            </a:r>
            <a:r>
              <a:rPr lang="en-US" dirty="0" err="1"/>
              <a:t>intensa</a:t>
            </a:r>
            <a:r>
              <a:rPr lang="en-US" dirty="0"/>
              <a:t> </a:t>
            </a:r>
            <a:r>
              <a:rPr lang="en-US" dirty="0" err="1"/>
              <a:t>naquela</a:t>
            </a:r>
            <a:r>
              <a:rPr lang="en-US" dirty="0"/>
              <a:t> </a:t>
            </a:r>
            <a:r>
              <a:rPr lang="en-US" dirty="0" err="1" smtClean="0"/>
              <a:t>sociedade</a:t>
            </a:r>
            <a:endParaRPr lang="pt-B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944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Planejamento</a:t>
            </a:r>
            <a:r>
              <a:rPr lang="en-US" dirty="0"/>
              <a:t> do </a:t>
            </a:r>
            <a:r>
              <a:rPr lang="en-US" dirty="0" err="1"/>
              <a:t>estudo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Estudo</a:t>
            </a:r>
            <a:r>
              <a:rPr lang="en-US" dirty="0" smtClean="0"/>
              <a:t> de </a:t>
            </a:r>
            <a:r>
              <a:rPr lang="en-US" dirty="0" err="1" smtClean="0"/>
              <a:t>observacional</a:t>
            </a:r>
            <a:r>
              <a:rPr lang="en-US" dirty="0" smtClean="0"/>
              <a:t> e longitudinal</a:t>
            </a:r>
          </a:p>
          <a:p>
            <a:pPr lvl="1"/>
            <a:r>
              <a:rPr lang="en-US" dirty="0" err="1"/>
              <a:t>C</a:t>
            </a:r>
            <a:r>
              <a:rPr lang="en-US" dirty="0" err="1" smtClean="0"/>
              <a:t>oorte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/>
              <a:t>P</a:t>
            </a:r>
            <a:r>
              <a:rPr lang="en-US" dirty="0" err="1" smtClean="0"/>
              <a:t>rospectivo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32535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Crítica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/>
              <a:t>F</a:t>
            </a:r>
            <a:r>
              <a:rPr lang="en-US" dirty="0" err="1" smtClean="0"/>
              <a:t>atores</a:t>
            </a:r>
            <a:r>
              <a:rPr lang="en-US" dirty="0" smtClean="0"/>
              <a:t> </a:t>
            </a:r>
            <a:r>
              <a:rPr lang="en-US" dirty="0" err="1" smtClean="0"/>
              <a:t>positivos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</a:t>
            </a:r>
            <a:r>
              <a:rPr lang="en-US" dirty="0" err="1" smtClean="0"/>
              <a:t>ermite</a:t>
            </a:r>
            <a:r>
              <a:rPr lang="en-US" dirty="0" smtClean="0"/>
              <a:t> </a:t>
            </a:r>
            <a:r>
              <a:rPr lang="en-US" dirty="0" err="1"/>
              <a:t>associação</a:t>
            </a:r>
            <a:r>
              <a:rPr lang="en-US" dirty="0"/>
              <a:t> </a:t>
            </a:r>
            <a:r>
              <a:rPr lang="en-US" dirty="0" err="1"/>
              <a:t>pois</a:t>
            </a:r>
            <a:r>
              <a:rPr lang="en-US" dirty="0"/>
              <a:t> </a:t>
            </a:r>
            <a:r>
              <a:rPr lang="en-US" dirty="0" err="1"/>
              <a:t>acompanha</a:t>
            </a:r>
            <a:r>
              <a:rPr lang="en-US" dirty="0"/>
              <a:t> a </a:t>
            </a:r>
            <a:r>
              <a:rPr lang="en-US" dirty="0" err="1"/>
              <a:t>sequência</a:t>
            </a:r>
            <a:r>
              <a:rPr lang="en-US" dirty="0"/>
              <a:t> de </a:t>
            </a:r>
            <a:r>
              <a:rPr lang="en-US" dirty="0" err="1" smtClean="0"/>
              <a:t>acontecimentos</a:t>
            </a:r>
            <a:endParaRPr lang="en-US" dirty="0" smtClean="0"/>
          </a:p>
          <a:p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/>
              <a:t>comparação</a:t>
            </a:r>
            <a:r>
              <a:rPr lang="en-US" dirty="0"/>
              <a:t> entre </a:t>
            </a:r>
            <a:r>
              <a:rPr lang="en-US" dirty="0" err="1"/>
              <a:t>probabilidade</a:t>
            </a:r>
            <a:r>
              <a:rPr lang="en-US" dirty="0"/>
              <a:t> de </a:t>
            </a:r>
            <a:r>
              <a:rPr lang="en-US" dirty="0" err="1"/>
              <a:t>desfecho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qualquer</a:t>
            </a:r>
            <a:r>
              <a:rPr lang="en-US" dirty="0"/>
              <a:t> </a:t>
            </a:r>
            <a:r>
              <a:rPr lang="en-US" dirty="0" err="1"/>
              <a:t>altura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longo</a:t>
            </a:r>
            <a:r>
              <a:rPr lang="en-US" dirty="0"/>
              <a:t> do tempo de </a:t>
            </a:r>
            <a:r>
              <a:rPr lang="en-US" dirty="0" err="1"/>
              <a:t>seguimento</a:t>
            </a:r>
            <a:endParaRPr lang="pt-BR" dirty="0"/>
          </a:p>
          <a:p>
            <a:pPr lvl="1"/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/>
              <a:t>análise</a:t>
            </a:r>
            <a:r>
              <a:rPr lang="en-US" dirty="0"/>
              <a:t> de </a:t>
            </a:r>
            <a:r>
              <a:rPr lang="en-US" dirty="0" err="1" smtClean="0"/>
              <a:t>sobrevivência</a:t>
            </a:r>
            <a:endParaRPr lang="pt-BR" dirty="0"/>
          </a:p>
          <a:p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medir</a:t>
            </a:r>
            <a:r>
              <a:rPr lang="en-US" dirty="0"/>
              <a:t> a </a:t>
            </a:r>
            <a:r>
              <a:rPr lang="en-US" dirty="0" err="1"/>
              <a:t>incidência</a:t>
            </a:r>
            <a:r>
              <a:rPr lang="en-US" dirty="0"/>
              <a:t> entre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expostos</a:t>
            </a:r>
            <a:r>
              <a:rPr lang="en-US" dirty="0"/>
              <a:t> e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expostos</a:t>
            </a:r>
            <a:endParaRPr lang="pt-BR" dirty="0"/>
          </a:p>
          <a:p>
            <a:pPr lvl="1"/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/>
              <a:t>calcular</a:t>
            </a:r>
            <a:r>
              <a:rPr lang="en-US" dirty="0"/>
              <a:t>  </a:t>
            </a:r>
            <a:r>
              <a:rPr lang="en-US" dirty="0" err="1"/>
              <a:t>risco</a:t>
            </a:r>
            <a:r>
              <a:rPr lang="en-US" dirty="0"/>
              <a:t> </a:t>
            </a:r>
            <a:r>
              <a:rPr lang="en-US" dirty="0" err="1"/>
              <a:t>relativo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risco</a:t>
            </a:r>
            <a:r>
              <a:rPr lang="en-US" dirty="0"/>
              <a:t> </a:t>
            </a:r>
            <a:r>
              <a:rPr lang="en-US" dirty="0" err="1"/>
              <a:t>atribuível</a:t>
            </a:r>
            <a:r>
              <a:rPr lang="en-US" dirty="0"/>
              <a:t> 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9984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Risco</a:t>
            </a:r>
            <a:r>
              <a:rPr lang="en-US" dirty="0" smtClean="0"/>
              <a:t> </a:t>
            </a:r>
            <a:r>
              <a:rPr lang="en-US" dirty="0" err="1" smtClean="0"/>
              <a:t>atribuível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O </a:t>
            </a:r>
            <a:r>
              <a:rPr lang="pt-BR" dirty="0"/>
              <a:t>risco </a:t>
            </a:r>
            <a:r>
              <a:rPr lang="pt-BR" dirty="0" err="1"/>
              <a:t>atribuível</a:t>
            </a:r>
            <a:r>
              <a:rPr lang="pt-BR" dirty="0"/>
              <a:t> informa qual o efeito da </a:t>
            </a:r>
            <a:r>
              <a:rPr lang="pt-BR" dirty="0" err="1"/>
              <a:t>exposição</a:t>
            </a:r>
            <a:r>
              <a:rPr lang="pt-BR" dirty="0"/>
              <a:t> no excesso de risco de adoecer no grupo de expostos em </a:t>
            </a:r>
            <a:r>
              <a:rPr lang="pt-BR" dirty="0" err="1"/>
              <a:t>relação</a:t>
            </a:r>
            <a:r>
              <a:rPr lang="pt-BR" dirty="0"/>
              <a:t> ao grupo de </a:t>
            </a:r>
            <a:r>
              <a:rPr lang="pt-BR" dirty="0" err="1"/>
              <a:t>não</a:t>
            </a:r>
            <a:r>
              <a:rPr lang="pt-BR" dirty="0"/>
              <a:t> expostos </a:t>
            </a:r>
            <a:r>
              <a:rPr lang="en-US" dirty="0"/>
              <a:t> </a:t>
            </a:r>
            <a:endParaRPr lang="en-US" dirty="0" smtClean="0"/>
          </a:p>
          <a:p>
            <a:pPr marL="0" indent="0">
              <a:buNone/>
            </a:pPr>
            <a:endParaRPr lang="pt-BR" dirty="0"/>
          </a:p>
          <a:p>
            <a:pPr lvl="1"/>
            <a:r>
              <a:rPr lang="en-US" dirty="0" err="1" smtClean="0"/>
              <a:t>Risco</a:t>
            </a:r>
            <a:r>
              <a:rPr lang="en-US" dirty="0" smtClean="0"/>
              <a:t> </a:t>
            </a:r>
            <a:r>
              <a:rPr lang="en-US" dirty="0" err="1"/>
              <a:t>atribuido</a:t>
            </a:r>
            <a:r>
              <a:rPr lang="en-US" dirty="0"/>
              <a:t> </a:t>
            </a:r>
            <a:r>
              <a:rPr lang="en-US" dirty="0" err="1"/>
              <a:t>responderia</a:t>
            </a:r>
            <a:r>
              <a:rPr lang="en-US" dirty="0"/>
              <a:t> a </a:t>
            </a:r>
            <a:r>
              <a:rPr lang="en-US" dirty="0" err="1"/>
              <a:t>seguinte</a:t>
            </a:r>
            <a:r>
              <a:rPr lang="en-US" dirty="0"/>
              <a:t> </a:t>
            </a:r>
            <a:r>
              <a:rPr lang="en-US" dirty="0" err="1"/>
              <a:t>pergunta</a:t>
            </a:r>
            <a:r>
              <a:rPr lang="en-US" dirty="0"/>
              <a:t>: </a:t>
            </a:r>
          </a:p>
          <a:p>
            <a:pPr marL="457200" lvl="1" indent="0">
              <a:buNone/>
            </a:pPr>
            <a:r>
              <a:rPr lang="en-US" b="1" dirty="0" smtClean="0"/>
              <a:t>Entre </a:t>
            </a:r>
            <a:r>
              <a:rPr lang="en-US" b="1" dirty="0" err="1"/>
              <a:t>os</a:t>
            </a:r>
            <a:r>
              <a:rPr lang="en-US" b="1" dirty="0"/>
              <a:t> </a:t>
            </a:r>
            <a:r>
              <a:rPr lang="en-US" b="1" dirty="0" err="1"/>
              <a:t>pacientes</a:t>
            </a:r>
            <a:r>
              <a:rPr lang="en-US" b="1" dirty="0"/>
              <a:t> com </a:t>
            </a:r>
            <a:r>
              <a:rPr lang="en-US" b="1" dirty="0" err="1"/>
              <a:t>baixa</a:t>
            </a:r>
            <a:r>
              <a:rPr lang="en-US" b="1" dirty="0"/>
              <a:t>  </a:t>
            </a:r>
            <a:r>
              <a:rPr lang="en-US" b="1" dirty="0" err="1"/>
              <a:t>exposição</a:t>
            </a:r>
            <a:r>
              <a:rPr lang="en-US" b="1" dirty="0"/>
              <a:t> </a:t>
            </a:r>
            <a:r>
              <a:rPr lang="en-US" b="1" dirty="0" err="1"/>
              <a:t>ao</a:t>
            </a:r>
            <a:r>
              <a:rPr lang="en-US" b="1" dirty="0"/>
              <a:t> sol </a:t>
            </a:r>
            <a:r>
              <a:rPr lang="en-US" b="1" dirty="0" err="1"/>
              <a:t>quanto</a:t>
            </a:r>
            <a:r>
              <a:rPr lang="en-US" b="1" dirty="0"/>
              <a:t> do </a:t>
            </a:r>
            <a:r>
              <a:rPr lang="en-US" b="1" dirty="0" err="1"/>
              <a:t>risco</a:t>
            </a:r>
            <a:r>
              <a:rPr lang="en-US" b="1" dirty="0"/>
              <a:t> de </a:t>
            </a:r>
            <a:r>
              <a:rPr lang="en-US" b="1" dirty="0" err="1"/>
              <a:t>morte</a:t>
            </a:r>
            <a:r>
              <a:rPr lang="en-US" b="1" dirty="0"/>
              <a:t> </a:t>
            </a:r>
            <a:r>
              <a:rPr lang="en-US" b="1" dirty="0" err="1"/>
              <a:t>por</a:t>
            </a:r>
            <a:r>
              <a:rPr lang="en-US" b="1" dirty="0"/>
              <a:t> </a:t>
            </a:r>
            <a:r>
              <a:rPr lang="en-US" b="1" dirty="0" err="1"/>
              <a:t>qualquer</a:t>
            </a:r>
            <a:r>
              <a:rPr lang="en-US" b="1" dirty="0"/>
              <a:t> </a:t>
            </a:r>
            <a:r>
              <a:rPr lang="en-US" b="1" dirty="0" err="1"/>
              <a:t>causa</a:t>
            </a:r>
            <a:r>
              <a:rPr lang="en-US" b="1" dirty="0"/>
              <a:t> </a:t>
            </a:r>
            <a:r>
              <a:rPr lang="en-US" b="1" dirty="0" err="1"/>
              <a:t>pode</a:t>
            </a:r>
            <a:r>
              <a:rPr lang="en-US" b="1" dirty="0"/>
              <a:t> </a:t>
            </a:r>
            <a:r>
              <a:rPr lang="en-US" b="1" dirty="0" err="1"/>
              <a:t>ser</a:t>
            </a:r>
            <a:r>
              <a:rPr lang="en-US" b="1" dirty="0"/>
              <a:t> </a:t>
            </a:r>
            <a:r>
              <a:rPr lang="en-US" b="1" dirty="0" err="1"/>
              <a:t>atribuído</a:t>
            </a:r>
            <a:r>
              <a:rPr lang="en-US" b="1" dirty="0"/>
              <a:t> </a:t>
            </a:r>
            <a:r>
              <a:rPr lang="en-US" b="1" dirty="0" err="1"/>
              <a:t>à</a:t>
            </a:r>
            <a:r>
              <a:rPr lang="en-US" b="1" dirty="0"/>
              <a:t> </a:t>
            </a:r>
            <a:r>
              <a:rPr lang="en-US" b="1" dirty="0" err="1"/>
              <a:t>falta</a:t>
            </a:r>
            <a:r>
              <a:rPr lang="en-US" b="1" dirty="0"/>
              <a:t> de </a:t>
            </a:r>
            <a:r>
              <a:rPr lang="en-US" b="1" dirty="0" err="1"/>
              <a:t>exposição</a:t>
            </a:r>
            <a:r>
              <a:rPr lang="en-US" b="1" dirty="0"/>
              <a:t> </a:t>
            </a:r>
            <a:r>
              <a:rPr lang="en-US" b="1" dirty="0" smtClean="0"/>
              <a:t>solar</a:t>
            </a:r>
            <a:endParaRPr lang="en-US" b="1" dirty="0"/>
          </a:p>
          <a:p>
            <a:pPr marL="57150" indent="0">
              <a:buNone/>
            </a:pPr>
            <a:r>
              <a:rPr lang="en-US" sz="2900" b="1" dirty="0" smtClean="0"/>
              <a:t>		</a:t>
            </a:r>
            <a:r>
              <a:rPr lang="en-US" sz="2900" dirty="0" err="1" smtClean="0"/>
              <a:t>Método</a:t>
            </a:r>
            <a:r>
              <a:rPr lang="en-US" sz="2900" dirty="0" smtClean="0"/>
              <a:t> </a:t>
            </a:r>
            <a:r>
              <a:rPr lang="en-US" sz="2900" dirty="0"/>
              <a:t>de </a:t>
            </a:r>
            <a:r>
              <a:rPr lang="en-US" sz="2900" dirty="0" err="1"/>
              <a:t>cálculo</a:t>
            </a:r>
            <a:r>
              <a:rPr lang="en-US" sz="2900" dirty="0"/>
              <a:t> = </a:t>
            </a:r>
            <a:r>
              <a:rPr lang="en-US" sz="2900" dirty="0" err="1"/>
              <a:t>incidência</a:t>
            </a:r>
            <a:r>
              <a:rPr lang="en-US" sz="2900" dirty="0"/>
              <a:t> entre </a:t>
            </a:r>
            <a:r>
              <a:rPr lang="en-US" sz="2900" dirty="0" err="1"/>
              <a:t>expostos</a:t>
            </a:r>
            <a:r>
              <a:rPr lang="en-US" sz="2900" dirty="0"/>
              <a:t> ( </a:t>
            </a:r>
            <a:r>
              <a:rPr lang="en-US" sz="2900" dirty="0" err="1"/>
              <a:t>baixa</a:t>
            </a:r>
            <a:r>
              <a:rPr lang="en-US" sz="2900" dirty="0"/>
              <a:t> </a:t>
            </a:r>
            <a:r>
              <a:rPr lang="en-US" sz="2900" dirty="0" err="1"/>
              <a:t>exposição</a:t>
            </a:r>
            <a:r>
              <a:rPr lang="en-US" sz="2900" dirty="0"/>
              <a:t> </a:t>
            </a:r>
            <a:r>
              <a:rPr lang="en-US" sz="2900" dirty="0" err="1"/>
              <a:t>ao</a:t>
            </a:r>
            <a:r>
              <a:rPr lang="en-US" sz="2900" dirty="0"/>
              <a:t> sol) </a:t>
            </a:r>
            <a:r>
              <a:rPr lang="en-US" sz="2900" dirty="0" err="1"/>
              <a:t>menos</a:t>
            </a:r>
            <a:r>
              <a:rPr lang="en-US" sz="2900" dirty="0"/>
              <a:t> a </a:t>
            </a:r>
            <a:r>
              <a:rPr lang="en-US" sz="2900" dirty="0" err="1"/>
              <a:t>incidência</a:t>
            </a:r>
            <a:r>
              <a:rPr lang="en-US" sz="2900" dirty="0"/>
              <a:t> entre </a:t>
            </a:r>
            <a:r>
              <a:rPr lang="en-US" sz="2900" dirty="0" err="1"/>
              <a:t>os</a:t>
            </a:r>
            <a:r>
              <a:rPr lang="en-US" sz="2900" dirty="0"/>
              <a:t> </a:t>
            </a:r>
            <a:r>
              <a:rPr lang="en-US" sz="2900" dirty="0" err="1"/>
              <a:t>não</a:t>
            </a:r>
            <a:r>
              <a:rPr lang="en-US" sz="2900" dirty="0"/>
              <a:t> </a:t>
            </a:r>
            <a:r>
              <a:rPr lang="en-US" sz="2900" dirty="0" err="1"/>
              <a:t>expostos</a:t>
            </a:r>
            <a:r>
              <a:rPr lang="en-US" sz="2900" dirty="0"/>
              <a:t> ( </a:t>
            </a:r>
            <a:r>
              <a:rPr lang="en-US" sz="2900" dirty="0" err="1"/>
              <a:t>expostos</a:t>
            </a:r>
            <a:r>
              <a:rPr lang="en-US" sz="2900" dirty="0"/>
              <a:t> </a:t>
            </a:r>
            <a:r>
              <a:rPr lang="en-US" sz="2900" dirty="0" err="1"/>
              <a:t>ao</a:t>
            </a:r>
            <a:r>
              <a:rPr lang="en-US" sz="2900" dirty="0"/>
              <a:t> sol))</a:t>
            </a:r>
            <a:r>
              <a:rPr lang="en-US" sz="2900" dirty="0" smtClean="0"/>
              <a:t>.	</a:t>
            </a:r>
          </a:p>
          <a:p>
            <a:pPr marL="57150" indent="0">
              <a:buNone/>
            </a:pPr>
            <a:endParaRPr lang="en-US" sz="2900" dirty="0" smtClean="0"/>
          </a:p>
          <a:p>
            <a:pPr lvl="1"/>
            <a:r>
              <a:rPr lang="en-US" dirty="0" err="1" smtClean="0"/>
              <a:t>Risco</a:t>
            </a:r>
            <a:r>
              <a:rPr lang="en-US" dirty="0" smtClean="0"/>
              <a:t> </a:t>
            </a:r>
            <a:r>
              <a:rPr lang="en-US" dirty="0" err="1"/>
              <a:t>atribuido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população</a:t>
            </a:r>
            <a:r>
              <a:rPr lang="en-US" dirty="0"/>
              <a:t> </a:t>
            </a:r>
            <a:r>
              <a:rPr lang="en-US" dirty="0" err="1"/>
              <a:t>responderia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seguinte</a:t>
            </a:r>
            <a:r>
              <a:rPr lang="en-US" dirty="0"/>
              <a:t> </a:t>
            </a:r>
            <a:r>
              <a:rPr lang="en-US" dirty="0" err="1"/>
              <a:t>questão</a:t>
            </a:r>
            <a:r>
              <a:rPr lang="en-US" dirty="0"/>
              <a:t>: </a:t>
            </a:r>
            <a:endParaRPr lang="en-US" dirty="0" smtClean="0"/>
          </a:p>
          <a:p>
            <a:pPr marL="457200" lvl="1" indent="0">
              <a:buNone/>
            </a:pPr>
            <a:r>
              <a:rPr lang="en-US" b="1" dirty="0"/>
              <a:t>E</a:t>
            </a:r>
            <a:r>
              <a:rPr lang="en-US" b="1" dirty="0" smtClean="0"/>
              <a:t>ntre </a:t>
            </a:r>
            <a:r>
              <a:rPr lang="en-US" b="1" dirty="0" err="1"/>
              <a:t>toda</a:t>
            </a:r>
            <a:r>
              <a:rPr lang="en-US" b="1" dirty="0"/>
              <a:t> a </a:t>
            </a:r>
            <a:r>
              <a:rPr lang="en-US" b="1" dirty="0" err="1"/>
              <a:t>população</a:t>
            </a:r>
            <a:r>
              <a:rPr lang="en-US" b="1" dirty="0"/>
              <a:t> </a:t>
            </a:r>
            <a:r>
              <a:rPr lang="en-US" b="1" dirty="0" err="1"/>
              <a:t>quanto</a:t>
            </a:r>
            <a:r>
              <a:rPr lang="en-US" b="1" dirty="0"/>
              <a:t> do </a:t>
            </a:r>
            <a:r>
              <a:rPr lang="en-US" b="1" dirty="0" err="1"/>
              <a:t>risco</a:t>
            </a:r>
            <a:r>
              <a:rPr lang="en-US" b="1" dirty="0"/>
              <a:t> de </a:t>
            </a:r>
            <a:r>
              <a:rPr lang="en-US" b="1" dirty="0" err="1"/>
              <a:t>morte</a:t>
            </a:r>
            <a:r>
              <a:rPr lang="en-US" b="1" dirty="0"/>
              <a:t> </a:t>
            </a:r>
            <a:r>
              <a:rPr lang="en-US" b="1" dirty="0" err="1"/>
              <a:t>por</a:t>
            </a:r>
            <a:r>
              <a:rPr lang="en-US" b="1" dirty="0"/>
              <a:t> </a:t>
            </a:r>
            <a:r>
              <a:rPr lang="en-US" b="1" dirty="0" err="1"/>
              <a:t>qualquer</a:t>
            </a:r>
            <a:r>
              <a:rPr lang="en-US" b="1" dirty="0"/>
              <a:t> </a:t>
            </a:r>
            <a:r>
              <a:rPr lang="en-US" b="1" dirty="0" err="1"/>
              <a:t>causa</a:t>
            </a:r>
            <a:r>
              <a:rPr lang="en-US" b="1" dirty="0"/>
              <a:t> </a:t>
            </a:r>
            <a:r>
              <a:rPr lang="en-US" b="1" dirty="0" err="1"/>
              <a:t>pode</a:t>
            </a:r>
            <a:r>
              <a:rPr lang="en-US" b="1" dirty="0"/>
              <a:t> </a:t>
            </a:r>
            <a:r>
              <a:rPr lang="en-US" b="1" dirty="0" err="1"/>
              <a:t>ser</a:t>
            </a:r>
            <a:r>
              <a:rPr lang="en-US" b="1" dirty="0"/>
              <a:t> </a:t>
            </a:r>
            <a:r>
              <a:rPr lang="en-US" b="1" dirty="0" err="1"/>
              <a:t>atribuída</a:t>
            </a:r>
            <a:r>
              <a:rPr lang="en-US" b="1" dirty="0"/>
              <a:t> </a:t>
            </a:r>
            <a:r>
              <a:rPr lang="en-US" b="1" dirty="0" err="1"/>
              <a:t>à</a:t>
            </a:r>
            <a:r>
              <a:rPr lang="en-US" b="1" dirty="0"/>
              <a:t> </a:t>
            </a:r>
            <a:r>
              <a:rPr lang="en-US" b="1" dirty="0" err="1"/>
              <a:t>falta</a:t>
            </a:r>
            <a:r>
              <a:rPr lang="en-US" b="1" dirty="0"/>
              <a:t> de </a:t>
            </a:r>
            <a:r>
              <a:rPr lang="en-US" b="1" dirty="0" err="1"/>
              <a:t>exposição</a:t>
            </a:r>
            <a:r>
              <a:rPr lang="en-US" b="1" dirty="0"/>
              <a:t> solar</a:t>
            </a:r>
            <a:r>
              <a:rPr lang="en-US" b="1" dirty="0" smtClean="0"/>
              <a:t>?</a:t>
            </a:r>
            <a:endParaRPr lang="pt-BR" dirty="0"/>
          </a:p>
          <a:p>
            <a:pPr marL="457200" lvl="1" indent="0">
              <a:buNone/>
            </a:pPr>
            <a:r>
              <a:rPr lang="pt-BR" dirty="0"/>
              <a:t>	</a:t>
            </a:r>
            <a:r>
              <a:rPr lang="pt-BR" dirty="0" smtClean="0"/>
              <a:t>	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cálculo</a:t>
            </a:r>
            <a:r>
              <a:rPr lang="en-US" dirty="0"/>
              <a:t> = </a:t>
            </a:r>
            <a:r>
              <a:rPr lang="en-US" dirty="0" err="1"/>
              <a:t>incidência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população</a:t>
            </a:r>
            <a:r>
              <a:rPr lang="en-US" dirty="0"/>
              <a:t> total </a:t>
            </a:r>
            <a:r>
              <a:rPr lang="en-US" dirty="0" err="1"/>
              <a:t>menos</a:t>
            </a:r>
            <a:r>
              <a:rPr lang="en-US" dirty="0"/>
              <a:t> a </a:t>
            </a:r>
            <a:r>
              <a:rPr lang="en-US" dirty="0" err="1"/>
              <a:t>incidência</a:t>
            </a:r>
            <a:r>
              <a:rPr lang="en-US" dirty="0"/>
              <a:t> entre </a:t>
            </a:r>
            <a:r>
              <a:rPr lang="en-US" dirty="0" err="1"/>
              <a:t>expostos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sol</a:t>
            </a:r>
            <a:r>
              <a:rPr lang="en-US" dirty="0" smtClean="0"/>
              <a:t>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9984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1586</TotalTime>
  <Words>1299</Words>
  <Application>Microsoft Macintosh PowerPoint</Application>
  <PresentationFormat>On-screen Show (4:3)</PresentationFormat>
  <Paragraphs>160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Trabalho Final: Princípios de bioestatística Professor Enrico Colosimo</vt:lpstr>
      <vt:lpstr>Evitar a exposição ao sol é um fator de risco para mortalidade por todas as causas: resultados da coorte de melanoma no sul da Suécia </vt:lpstr>
      <vt:lpstr>PowerPoint Presentation</vt:lpstr>
      <vt:lpstr>Introdução</vt:lpstr>
      <vt:lpstr>Objetivo</vt:lpstr>
      <vt:lpstr>Crítica</vt:lpstr>
      <vt:lpstr>Planejamento do estudo</vt:lpstr>
      <vt:lpstr>Crítica Fatores positivos</vt:lpstr>
      <vt:lpstr>Risco atribuível</vt:lpstr>
      <vt:lpstr>Crítica Fatores negativos</vt:lpstr>
      <vt:lpstr>Crítica Fatores negativos</vt:lpstr>
      <vt:lpstr>Método</vt:lpstr>
      <vt:lpstr>Método</vt:lpstr>
      <vt:lpstr>Cálculo amostral</vt:lpstr>
      <vt:lpstr>Cálculo amostral</vt:lpstr>
      <vt:lpstr>Cálculo amostral</vt:lpstr>
      <vt:lpstr>Cálculo amostral</vt:lpstr>
      <vt:lpstr>Método</vt:lpstr>
      <vt:lpstr>Método</vt:lpstr>
      <vt:lpstr>Método</vt:lpstr>
      <vt:lpstr>Método</vt:lpstr>
      <vt:lpstr>Método</vt:lpstr>
      <vt:lpstr>Análise descritiva e estatística</vt:lpstr>
      <vt:lpstr>Características demográficas de mulheres com hábitos ativos e não ativos de exposição ao sol no início do estudo</vt:lpstr>
      <vt:lpstr>Características demográficas de mulheres com hábitos ativos e não ativos de exposição ao sol no início do estudo</vt:lpstr>
      <vt:lpstr>Características demográficas de mulheres com hábitos ativos e não ativos de exposição ao sol no início do estudo</vt:lpstr>
      <vt:lpstr>Análise descritiva e estatística</vt:lpstr>
      <vt:lpstr>Análise estatística</vt:lpstr>
      <vt:lpstr>PowerPoint Presentation</vt:lpstr>
      <vt:lpstr>PowerPoint Presentation</vt:lpstr>
      <vt:lpstr>Análise descritiva</vt:lpstr>
      <vt:lpstr>Análise descritiva</vt:lpstr>
      <vt:lpstr> Entre toda a população quanto do risco de morte por qualquer causa pode ser atribuída à falta de exposição solar? </vt:lpstr>
      <vt:lpstr>Conclusão</vt:lpstr>
      <vt:lpstr>Conclusão</vt:lpstr>
    </vt:vector>
  </TitlesOfParts>
  <Company>RETIRO DAS PEDRAS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Princípios de bioestatística</dc:title>
  <dc:creator>Ari Cobério</dc:creator>
  <cp:lastModifiedBy>Ari Cobério</cp:lastModifiedBy>
  <cp:revision>108</cp:revision>
  <dcterms:created xsi:type="dcterms:W3CDTF">2018-06-23T22:21:35Z</dcterms:created>
  <dcterms:modified xsi:type="dcterms:W3CDTF">2018-06-27T13:45:28Z</dcterms:modified>
</cp:coreProperties>
</file>