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67" r:id="rId2"/>
    <p:sldId id="286" r:id="rId3"/>
    <p:sldId id="288" r:id="rId4"/>
    <p:sldId id="298" r:id="rId5"/>
    <p:sldId id="290" r:id="rId6"/>
    <p:sldId id="291" r:id="rId7"/>
    <p:sldId id="292" r:id="rId8"/>
    <p:sldId id="293" r:id="rId9"/>
    <p:sldId id="294" r:id="rId10"/>
    <p:sldId id="257" r:id="rId11"/>
    <p:sldId id="258" r:id="rId12"/>
    <p:sldId id="259" r:id="rId13"/>
    <p:sldId id="260" r:id="rId14"/>
    <p:sldId id="265" r:id="rId15"/>
    <p:sldId id="261" r:id="rId16"/>
    <p:sldId id="262" r:id="rId17"/>
    <p:sldId id="263" r:id="rId18"/>
    <p:sldId id="264" r:id="rId19"/>
    <p:sldId id="266" r:id="rId20"/>
    <p:sldId id="269" r:id="rId21"/>
    <p:sldId id="270" r:id="rId22"/>
    <p:sldId id="272" r:id="rId23"/>
    <p:sldId id="274" r:id="rId24"/>
    <p:sldId id="275" r:id="rId25"/>
    <p:sldId id="276" r:id="rId26"/>
    <p:sldId id="277" r:id="rId27"/>
    <p:sldId id="278" r:id="rId28"/>
    <p:sldId id="273" r:id="rId29"/>
    <p:sldId id="271" r:id="rId30"/>
    <p:sldId id="279" r:id="rId31"/>
    <p:sldId id="280" r:id="rId32"/>
    <p:sldId id="282" r:id="rId33"/>
    <p:sldId id="283" r:id="rId34"/>
    <p:sldId id="284" r:id="rId35"/>
    <p:sldId id="297" r:id="rId36"/>
    <p:sldId id="295" r:id="rId37"/>
    <p:sldId id="296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03A7-2B2C-4DDC-A2F1-9653627BB8B0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56F09-74F6-4F3F-8A82-5D8FFB9D2B6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D0207-1FAF-4E36-9E75-6A862D840383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2B342-F209-428F-9BFD-66D536C3FE91}" type="datetimeFigureOut">
              <a:rPr lang="pt-BR" smtClean="0"/>
              <a:t>27/06/2018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DE855-76EC-4331-A9DE-5F8C8644580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4"/>
          <p:cNvSpPr>
            <a:spLocks noGrp="1"/>
          </p:cNvSpPr>
          <p:nvPr>
            <p:ph type="title"/>
          </p:nvPr>
        </p:nvSpPr>
        <p:spPr>
          <a:xfrm>
            <a:off x="383705" y="169189"/>
            <a:ext cx="7053263" cy="1400175"/>
          </a:xfrm>
        </p:spPr>
        <p:txBody>
          <a:bodyPr>
            <a:normAutofit/>
          </a:bodyPr>
          <a:lstStyle/>
          <a:p>
            <a:r>
              <a:rPr lang="pt-BR" sz="4000" dirty="0" smtClean="0">
                <a:latin typeface="Arial" pitchFamily="34" charset="0"/>
                <a:cs typeface="Arial" pitchFamily="34" charset="0"/>
              </a:rPr>
              <a:t>Disciplina de Bioestatística</a:t>
            </a:r>
            <a:endParaRPr lang="pt-BR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rcRect l="2809" t="23302" r="27740" b="39194"/>
          <a:stretch>
            <a:fillRect/>
          </a:stretch>
        </p:blipFill>
        <p:spPr>
          <a:xfrm>
            <a:off x="180902" y="1695288"/>
            <a:ext cx="8590360" cy="3516313"/>
          </a:xfrm>
        </p:spPr>
      </p:pic>
      <p:sp>
        <p:nvSpPr>
          <p:cNvPr id="9" name="Retângulo 8">
            <a:extLst>
              <a:ext uri="{FF2B5EF4-FFF2-40B4-BE49-F238E27FC236}"/>
            </a:extLst>
          </p:cNvPr>
          <p:cNvSpPr/>
          <p:nvPr/>
        </p:nvSpPr>
        <p:spPr>
          <a:xfrm>
            <a:off x="4071934" y="6500834"/>
            <a:ext cx="4924429" cy="3016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SUELEN PEIXOTO MARINHO DE DEUS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678730" y="5269583"/>
            <a:ext cx="7586220" cy="110799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Journal of Clinical Oncology,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18, No 8 (April), 2000: pp 1606-1613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Testes não-paramétricos 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estes paramétricos os valores da variável estudada devem ter distribuição normal ou aproximação normal.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Testes não-paramétricos, também chamados por testes de distribuição livre, não têm exigências quanto ao conhecimento da distribuição da variável na população.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Os testes não-paramétricos são classificados de acordo com o nível de mensuração e o número de grupos que se pretende relacionar.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2227" t="41667" r="30859" b="5208"/>
          <a:stretch>
            <a:fillRect/>
          </a:stretch>
        </p:blipFill>
        <p:spPr bwMode="auto">
          <a:xfrm>
            <a:off x="0" y="0"/>
            <a:ext cx="9001156" cy="676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1428728" y="2714620"/>
            <a:ext cx="1428760" cy="107157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928926" y="3786190"/>
            <a:ext cx="1143008" cy="64294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71934" y="1071546"/>
            <a:ext cx="1928826" cy="2857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071934" y="1428736"/>
            <a:ext cx="1928826" cy="71438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Teste exato de Fisher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3538" indent="-254000" algn="just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S</a:t>
            </a:r>
            <a:r>
              <a:rPr lang="pt-B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erve para testar a hipótese de que duas variáveis, apresentadas em uma tabela 2x2, estão associadas.</a:t>
            </a:r>
          </a:p>
          <a:p>
            <a:pPr marL="363538" indent="-254000" algn="just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É indicado quando o tamanho das duas amostras independentes é pequeno e consiste em determinar a probabilidade exata de ocorrência de uma </a:t>
            </a:r>
            <a:r>
              <a:rPr lang="pt-BR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frequência</a:t>
            </a:r>
            <a:r>
              <a:rPr lang="pt-B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observada, ou de valores mais extremos. </a:t>
            </a:r>
          </a:p>
          <a:p>
            <a:pPr marL="363538" indent="-254000">
              <a:spcBef>
                <a:spcPts val="300"/>
              </a:spcBef>
              <a:buClrTx/>
              <a:buFontTx/>
              <a:buNone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endParaRPr lang="pt-BR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Teste exato de Fisher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Amostras aleatórias e independentes;</a:t>
            </a: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Duas classes mutuamente exclusivas;</a:t>
            </a: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 algn="just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Nível de Mensuração em escala nominal ao menos.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Teste exato de Fisher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Há </a:t>
            </a:r>
            <a:r>
              <a:rPr lang="pt-BR" dirty="0">
                <a:latin typeface="Arial" pitchFamily="34" charset="0"/>
                <a:cs typeface="Arial" pitchFamily="34" charset="0"/>
              </a:rPr>
              <a:t>uma dificuldade técnica na aplicação do teste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qui-quadrado</a:t>
            </a:r>
            <a:r>
              <a:rPr lang="pt-BR" dirty="0">
                <a:latin typeface="Arial" pitchFamily="34" charset="0"/>
                <a:cs typeface="Arial" pitchFamily="34" charset="0"/>
              </a:rPr>
              <a:t> quando o valor esperado em alguma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casela</a:t>
            </a:r>
            <a:r>
              <a:rPr lang="pt-BR" dirty="0">
                <a:latin typeface="Arial" pitchFamily="34" charset="0"/>
                <a:cs typeface="Arial" pitchFamily="34" charset="0"/>
              </a:rPr>
              <a:t> na tabela é menor que 5. Neste caso, o uso da distribuição não é mais completamente apropriado. Ou seja, o grau de certeza na decisão tomada não é exatamente aquele fornecido pela distribuição . 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alternativa é usar o teste exato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Fisher, que </a:t>
            </a:r>
            <a:r>
              <a:rPr lang="pt-BR" dirty="0">
                <a:latin typeface="Arial" pitchFamily="34" charset="0"/>
                <a:cs typeface="Arial" pitchFamily="34" charset="0"/>
              </a:rPr>
              <a:t>é a versão exata do teste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qui-quadrado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dirty="0">
                <a:latin typeface="Arial" charset="0"/>
                <a:cs typeface="Arial" charset="0"/>
              </a:rPr>
              <a:t>Como fazer?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1950" indent="-255588" algn="just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Considere a definição de duas amostras I e II, agrupadas em duas classes – e +.</a:t>
            </a: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 algn="just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Estabeleça o nível de significância, por exemplo, σ=0,05.</a:t>
            </a: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1571625" y="3284538"/>
          <a:ext cx="6099175" cy="1904465"/>
        </p:xfrm>
        <a:graphic>
          <a:graphicData uri="http://schemas.openxmlformats.org/drawingml/2006/table">
            <a:tbl>
              <a:tblPr/>
              <a:tblGrid>
                <a:gridCol w="2032000"/>
                <a:gridCol w="2035175"/>
                <a:gridCol w="2032000"/>
              </a:tblGrid>
              <a:tr h="50641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pt-B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SimSun" charset="-122"/>
                        <a:cs typeface="Arial" charset="0"/>
                      </a:endParaRP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-                  +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Total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548A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I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A                  B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A+B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II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C                  D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C+D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Total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A+C            B+D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dirty="0">
                <a:latin typeface="Arial" charset="0"/>
                <a:cs typeface="Arial" charset="0"/>
              </a:rPr>
              <a:t>Fórmula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58175" cy="775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1950" indent="-255588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Calculamos, em seguida, a probabilidade de interesse. Por exemplo, a probabilidade de ocorrência das </a:t>
            </a:r>
            <a:r>
              <a:rPr lang="pt-BR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frequências</a:t>
            </a: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observadas nas </a:t>
            </a:r>
            <a:r>
              <a:rPr lang="pt-BR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caselas</a:t>
            </a: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acima, se faz com o uso da distribuição hipergeométrica, ou seja:</a:t>
            </a:r>
          </a:p>
          <a:p>
            <a:pPr marL="361950" indent="-255588" algn="just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 algn="just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 algn="just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 algn="just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 algn="just">
              <a:lnSpc>
                <a:spcPct val="90000"/>
              </a:lnSpc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Como a hipótese deseja testar a probabilidade de ocorrência de uma situação mais extrema, devemos calcular as probabilidades referentes as </a:t>
            </a:r>
            <a:r>
              <a:rPr lang="pt-BR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frequências</a:t>
            </a:r>
            <a:r>
              <a:rPr lang="pt-BR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observadas e das demais situações extremas.</a:t>
            </a:r>
          </a:p>
          <a:p>
            <a:pPr marL="361950" indent="-255588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lnSpc>
                <a:spcPct val="90000"/>
              </a:lnSpc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714752"/>
            <a:ext cx="6189662" cy="129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468313" y="692150"/>
            <a:ext cx="82296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dirty="0" smtClean="0">
                <a:latin typeface="Arial" charset="0"/>
                <a:cs typeface="Arial" charset="0"/>
              </a:rPr>
              <a:t>Exemplo</a:t>
            </a:r>
            <a:endParaRPr lang="pt-BR" sz="4000" dirty="0">
              <a:latin typeface="Arial" charset="0"/>
              <a:cs typeface="Arial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1844675"/>
            <a:ext cx="8229600" cy="4751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Arial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Um estudo foi realizado para verificar a existência de associação entre o tipo de tratamento e mortalidade por AIDS.</a:t>
            </a: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b="1" dirty="0">
                <a:solidFill>
                  <a:srgbClr val="000000"/>
                </a:solidFill>
                <a:latin typeface="Arial" charset="0"/>
                <a:cs typeface="Arial" charset="0"/>
              </a:rPr>
              <a:t>H0: Não existe associação entre o tipo de tratamento e mortalidade por AIDS.</a:t>
            </a:r>
          </a:p>
          <a:p>
            <a:pPr marL="361950" indent="-255588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b="1" dirty="0">
                <a:solidFill>
                  <a:srgbClr val="000000"/>
                </a:solidFill>
                <a:latin typeface="Arial" charset="0"/>
                <a:cs typeface="Arial" charset="0"/>
              </a:rPr>
              <a:t>Ha: Existe associação entre o tipo de tratamento e mortalidade por AIDS</a:t>
            </a: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sz="2400" dirty="0">
                <a:solidFill>
                  <a:srgbClr val="000000"/>
                </a:solidFill>
              </a:rPr>
              <a:t>                              </a:t>
            </a: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       </a:t>
            </a: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endParaRPr lang="pt-BR" sz="1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1950" indent="-255588">
              <a:spcBef>
                <a:spcPts val="300"/>
              </a:spcBef>
              <a:buClrTx/>
              <a:buFontTx/>
              <a:buNone/>
              <a:tabLst>
                <a:tab pos="361950" algn="l"/>
                <a:tab pos="809625" algn="l"/>
                <a:tab pos="1258888" algn="l"/>
                <a:tab pos="1708150" algn="l"/>
                <a:tab pos="2157413" algn="l"/>
                <a:tab pos="2606675" algn="l"/>
                <a:tab pos="3055938" algn="l"/>
                <a:tab pos="3505200" algn="l"/>
                <a:tab pos="3954463" algn="l"/>
                <a:tab pos="4403725" algn="l"/>
                <a:tab pos="4852988" algn="l"/>
                <a:tab pos="5302250" algn="l"/>
                <a:tab pos="5751513" algn="l"/>
                <a:tab pos="6200775" algn="l"/>
                <a:tab pos="6650038" algn="l"/>
                <a:tab pos="7099300" algn="l"/>
                <a:tab pos="7548563" algn="l"/>
                <a:tab pos="7997825" algn="l"/>
                <a:tab pos="8447088" algn="l"/>
                <a:tab pos="8896350" algn="l"/>
                <a:tab pos="9345613" algn="l"/>
              </a:tabLst>
            </a:pPr>
            <a:r>
              <a:rPr lang="pt-BR" sz="2600" dirty="0">
                <a:solidFill>
                  <a:srgbClr val="000000"/>
                </a:solidFill>
              </a:rPr>
              <a:t>temos:</a:t>
            </a:r>
            <a:r>
              <a:rPr lang="pt-BR" sz="1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graphicFrame>
        <p:nvGraphicFramePr>
          <p:cNvPr id="9219" name="Group 3"/>
          <p:cNvGraphicFramePr>
            <a:graphicFrameLocks noGrp="1"/>
          </p:cNvGraphicFramePr>
          <p:nvPr/>
        </p:nvGraphicFramePr>
        <p:xfrm>
          <a:off x="1857375" y="3643313"/>
          <a:ext cx="6099175" cy="1823770"/>
        </p:xfrm>
        <a:graphic>
          <a:graphicData uri="http://schemas.openxmlformats.org/drawingml/2006/table">
            <a:tbl>
              <a:tblPr/>
              <a:tblGrid>
                <a:gridCol w="2032000"/>
                <a:gridCol w="2035175"/>
                <a:gridCol w="2032000"/>
              </a:tblGrid>
              <a:tr h="619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Tratamento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Mortalidade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Sim               Não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Total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548A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A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  7                      5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B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  1                      9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Total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 8                     14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22</a:t>
                      </a:r>
                    </a:p>
                  </a:txBody>
                  <a:tcPr marL="90000" marR="90000" marT="92124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5445125"/>
            <a:ext cx="3533775" cy="1171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68313" y="692150"/>
            <a:ext cx="82296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4000" dirty="0">
                <a:latin typeface="Arial" charset="0"/>
                <a:cs typeface="Arial" charset="0"/>
              </a:rPr>
              <a:t>Exemplo</a:t>
            </a:r>
            <a:r>
              <a:rPr lang="pt-BR" sz="4800" dirty="0">
                <a:solidFill>
                  <a:srgbClr val="424456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63538" indent="-254000">
              <a:spcBef>
                <a:spcPts val="300"/>
              </a:spcBef>
              <a:buClrTx/>
              <a:buFontTx/>
              <a:buNone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3538" indent="-254000">
              <a:spcBef>
                <a:spcPts val="300"/>
              </a:spcBef>
              <a:buClrTx/>
              <a:buFontTx/>
              <a:buNone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3538" indent="-254000">
              <a:spcBef>
                <a:spcPts val="300"/>
              </a:spcBef>
              <a:buClrTx/>
              <a:buFontTx/>
              <a:buNone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3538" indent="-254000">
              <a:spcBef>
                <a:spcPts val="300"/>
              </a:spcBef>
              <a:buClrTx/>
              <a:buFontTx/>
              <a:buNone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3538" indent="-254000">
              <a:spcBef>
                <a:spcPts val="300"/>
              </a:spcBef>
              <a:buClrTx/>
              <a:buFontTx/>
              <a:buNone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endParaRPr lang="pt-BR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3538" indent="-254000">
              <a:spcBef>
                <a:spcPts val="300"/>
              </a:spcBef>
              <a:buClrTx/>
              <a:buFontTx/>
              <a:buNone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endParaRPr lang="pt-BR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3538" indent="-254000">
              <a:spcBef>
                <a:spcPts val="300"/>
              </a:spcBef>
              <a:buClrTx/>
              <a:buFontTx/>
              <a:buNone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endParaRPr lang="pt-BR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63538" indent="-254000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Desta forma, o valor de p será 0,024 + 0,0015 = 0,0255.(Teste unilateral).</a:t>
            </a:r>
          </a:p>
          <a:p>
            <a:pPr marL="363538" indent="-254000" algn="just">
              <a:spcBef>
                <a:spcPts val="300"/>
              </a:spcBef>
              <a:buClr>
                <a:srgbClr val="A04DA3"/>
              </a:buClr>
              <a:buFont typeface="Georgia" pitchFamily="16" charset="0"/>
              <a:buChar char="•"/>
              <a:tabLst>
                <a:tab pos="363538" algn="l"/>
                <a:tab pos="811213" algn="l"/>
                <a:tab pos="1260475" algn="l"/>
                <a:tab pos="1709738" algn="l"/>
                <a:tab pos="2159000" algn="l"/>
                <a:tab pos="2608263" algn="l"/>
                <a:tab pos="3057525" algn="l"/>
                <a:tab pos="3506788" algn="l"/>
                <a:tab pos="3956050" algn="l"/>
                <a:tab pos="4405313" algn="l"/>
                <a:tab pos="4854575" algn="l"/>
                <a:tab pos="5303838" algn="l"/>
                <a:tab pos="5753100" algn="l"/>
                <a:tab pos="6202363" algn="l"/>
                <a:tab pos="6651625" algn="l"/>
                <a:tab pos="7100888" algn="l"/>
                <a:tab pos="7550150" algn="l"/>
                <a:tab pos="7999413" algn="l"/>
                <a:tab pos="8448675" algn="l"/>
                <a:tab pos="8897938" algn="l"/>
                <a:tab pos="9347200" algn="l"/>
              </a:tabLst>
            </a:pP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Como este p é menor que o nível de significância, para   </a:t>
            </a:r>
            <a:r>
              <a:rPr lang="pt-BR" dirty="0">
                <a:solidFill>
                  <a:srgbClr val="000000"/>
                </a:solidFill>
                <a:latin typeface="Arial" charset="0"/>
              </a:rPr>
              <a:t>σ</a:t>
            </a:r>
            <a:r>
              <a:rPr lang="pt-BR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t-BR" dirty="0">
                <a:solidFill>
                  <a:srgbClr val="000000"/>
                </a:solidFill>
                <a:latin typeface="Arial" charset="0"/>
                <a:cs typeface="Arial" charset="0"/>
              </a:rPr>
              <a:t>= 0,05 a decisão correta será rejeitar H0; isto é, pode-se concluir que há diferença quanto à mortalidade em relação ao tipo de tratamento, sendo B mais eficaz.</a:t>
            </a:r>
          </a:p>
        </p:txBody>
      </p:sp>
      <p:graphicFrame>
        <p:nvGraphicFramePr>
          <p:cNvPr id="10243" name="Group 3"/>
          <p:cNvGraphicFramePr>
            <a:graphicFrameLocks noGrp="1"/>
          </p:cNvGraphicFramePr>
          <p:nvPr/>
        </p:nvGraphicFramePr>
        <p:xfrm>
          <a:off x="1403350" y="1844675"/>
          <a:ext cx="6146800" cy="1775609"/>
        </p:xfrm>
        <a:graphic>
          <a:graphicData uri="http://schemas.openxmlformats.org/drawingml/2006/table">
            <a:tbl>
              <a:tblPr/>
              <a:tblGrid>
                <a:gridCol w="2047875"/>
                <a:gridCol w="2051050"/>
                <a:gridCol w="204787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Tratamento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Mortalidade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Sim               Não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54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Total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548A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A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8                       4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12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B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 0                     10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10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D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Total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  8                     14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SimSun" charset="-122"/>
                          <a:cs typeface="Arial" charset="0"/>
                        </a:rPr>
                        <a:t>22</a:t>
                      </a:r>
                    </a:p>
                  </a:txBody>
                  <a:tcPr marL="90000" marR="90000" marT="92124" marB="46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A"/>
                    </a:solidFill>
                  </a:tcPr>
                </a:tc>
              </a:tr>
            </a:tbl>
          </a:graphicData>
        </a:graphic>
      </p:graphicFrame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716338"/>
            <a:ext cx="3609975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No trabalho 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 l="40626" t="14239" r="27303" b="46279"/>
          <a:stretch>
            <a:fillRect/>
          </a:stretch>
        </p:blipFill>
        <p:spPr bwMode="auto">
          <a:xfrm>
            <a:off x="785786" y="1428736"/>
            <a:ext cx="6192314" cy="324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785786" y="4643446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Tabela 2 resume a completude da RT nos dois braços de tratamento. Oitenta e nove por cento dos pacientes (113 de 127)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randomizados</a:t>
            </a:r>
            <a:r>
              <a:rPr lang="pt-BR" dirty="0">
                <a:latin typeface="Arial" pitchFamily="34" charset="0"/>
                <a:cs typeface="Arial" pitchFamily="34" charset="0"/>
              </a:rPr>
              <a:t> para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QT + </a:t>
            </a:r>
            <a:r>
              <a:rPr lang="pt-BR" dirty="0">
                <a:latin typeface="Arial" pitchFamily="34" charset="0"/>
                <a:cs typeface="Arial" pitchFamily="34" charset="0"/>
              </a:rPr>
              <a:t>RT e 94% (109 de 116)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randomizados</a:t>
            </a:r>
            <a:r>
              <a:rPr lang="pt-BR" dirty="0">
                <a:latin typeface="Arial" pitchFamily="34" charset="0"/>
                <a:cs typeface="Arial" pitchFamily="34" charset="0"/>
              </a:rPr>
              <a:t> para RT receberam mais de 45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Gy</a:t>
            </a:r>
            <a:r>
              <a:rPr lang="pt-BR" dirty="0">
                <a:latin typeface="Arial" pitchFamily="34" charset="0"/>
                <a:cs typeface="Arial" pitchFamily="34" charset="0"/>
              </a:rPr>
              <a:t>. Essas taxas não são estatisticamente diferentes (teste exato de Fisher, P 5.12).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charset="0"/>
                <a:cs typeface="Arial" charset="0"/>
              </a:rPr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60550"/>
            <a:ext cx="7886700" cy="43513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endParaRPr lang="pt-BR" dirty="0"/>
          </a:p>
          <a:p>
            <a:pPr fontAlgn="auto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estudo atual foi projetado para verificar se a adição de QT ao tratamento padrão de  RT pélvica poderia melhorar a sobrevivência sem progressão e sobrevivência global em pacientes com alto risco de recidiva após histerectomia radical primária.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O teste de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Wilcoxon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É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aplicado quando estão em comparação dois grupos relacionados e a variável deve ser de mensuração ordinal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No trabalho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9375" t="35417" r="50195" b="25000"/>
          <a:stretch>
            <a:fillRect/>
          </a:stretch>
        </p:blipFill>
        <p:spPr bwMode="auto">
          <a:xfrm>
            <a:off x="500034" y="1643050"/>
            <a:ext cx="842968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357158" y="4572008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Dos que receberam mais de 45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Gy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 tempo médio para a conclusão da RT foi de 43 dias (variação de 35 a 79 dias) para a CT 1 Braço RT e 41 dias (intervalo de 38 a 65 dias) para o braço somente RT. Esta diferença é estatisticamente significativa (classificação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Wilcoxon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 0.01).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Análise de sobrevida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Nos estudos que exigem longos períodos de follow-up muitos pacientes não atingem o tempo total de segmento previsto.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análise clássica dado que estes doentes não estiveram todo o tempo em observação, tem que ser excluídos da análise, porque se desconhece quanto tempo demoraram para desenvolver o evento.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Na análise de sobrevivência os dados destes participantes são aproveitados na análise final, mesmo que não desenvolveram o evento em estudo- Censura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censura aparece quando: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Pesquisador perde o contato com o paciente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Paciente morreu de causa diferente da doença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 estudo terminou</a:t>
            </a: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Censura 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 l="17149" t="43563" r="16262" b="15398"/>
          <a:stretch>
            <a:fillRect/>
          </a:stretch>
        </p:blipFill>
        <p:spPr bwMode="auto">
          <a:xfrm>
            <a:off x="428596" y="4143380"/>
            <a:ext cx="84296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Permite utilizar a informação de todos os participantes até o momento em que desenvolvem o evento ou são censurados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É a técnica ideal para analisar respostas binárias (ter ou não um evento) em estudos longitudinais que se caracterizam por tempo de segmento diferente entre os indivíduos e perdas de follow-up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Permite avaliar corretamente o ritmo a que os eventos vão decorrendo nos diferentes grupos de estudo. </a:t>
            </a:r>
          </a:p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Vantagens da análise de sobrevida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62" r="19813"/>
          <a:stretch>
            <a:fillRect/>
          </a:stretch>
        </p:blipFill>
        <p:spPr bwMode="auto">
          <a:xfrm>
            <a:off x="0" y="1142984"/>
            <a:ext cx="5214942" cy="538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Kaplan - 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Meyer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929322" y="1357298"/>
            <a:ext cx="25717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Permite censuras e comparação de grupos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Não permite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covariar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os dados  por outras variáveis independentes de interesse.</a:t>
            </a:r>
          </a:p>
          <a:p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Hazard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permite a relação com o tempo, avalia em um instante.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Arial" pitchFamily="34" charset="0"/>
                <a:cs typeface="Arial" pitchFamily="34" charset="0"/>
              </a:rPr>
              <a:t>Como se pode avaliar se duas ou mais curvas são estatisticamente equivalentes?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Teste </a:t>
            </a:r>
            <a:r>
              <a:rPr lang="pt-BR" dirty="0">
                <a:latin typeface="Arial" pitchFamily="34" charset="0"/>
                <a:cs typeface="Arial" pitchFamily="34" charset="0"/>
              </a:rPr>
              <a:t>de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log-rank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Quando dizemos que duas curvas de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Kaplan Meyer não </a:t>
            </a:r>
            <a:r>
              <a:rPr lang="pt-BR" dirty="0">
                <a:latin typeface="Arial" pitchFamily="34" charset="0"/>
                <a:cs typeface="Arial" pitchFamily="34" charset="0"/>
              </a:rPr>
              <a:t>são estatisticamente significativas, queremos dizer , baseados  no teste, que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compara as </a:t>
            </a:r>
            <a:r>
              <a:rPr lang="pt-BR" dirty="0">
                <a:latin typeface="Arial" pitchFamily="34" charset="0"/>
                <a:cs typeface="Arial" pitchFamily="34" charset="0"/>
              </a:rPr>
              <a:t>duas curvas na globalidade, que não temos evidência para indicar que as curvas de sobrevivência reais (população) são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diferentes.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Teste de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Long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rank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Compara  </a:t>
            </a:r>
            <a:r>
              <a:rPr lang="pt-PT" dirty="0">
                <a:latin typeface="Arial" pitchFamily="34" charset="0"/>
                <a:cs typeface="Arial" pitchFamily="34" charset="0"/>
              </a:rPr>
              <a:t>duas curvas de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sobrevida.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Utilizado para </a:t>
            </a:r>
            <a:r>
              <a:rPr lang="pt-PT" dirty="0">
                <a:latin typeface="Arial" pitchFamily="34" charset="0"/>
                <a:cs typeface="Arial" pitchFamily="34" charset="0"/>
              </a:rPr>
              <a:t>testar a hipótese nula de que não há diferença entre as curvas de sobrevivência da população (ou seja, a probabilidade de um evento ocorrer em qualquer ponto do tempo é a mesma para cada população). </a:t>
            </a:r>
          </a:p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PT" dirty="0">
                <a:latin typeface="Arial" pitchFamily="34" charset="0"/>
                <a:cs typeface="Arial" pitchFamily="34" charset="0"/>
              </a:rPr>
              <a:t>estatística de teste é calculada da seguinte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forma:</a:t>
            </a:r>
          </a:p>
          <a:p>
            <a:pPr>
              <a:buNone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PT" dirty="0" smtClean="0">
              <a:latin typeface="Arial" pitchFamily="34" charset="0"/>
              <a:cs typeface="Arial" pitchFamily="34" charset="0"/>
            </a:endParaRP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Onde </a:t>
            </a:r>
            <a:r>
              <a:rPr lang="pt-PT" dirty="0">
                <a:latin typeface="Arial" pitchFamily="34" charset="0"/>
                <a:cs typeface="Arial" pitchFamily="34" charset="0"/>
              </a:rPr>
              <a:t>O1 e O2 são os números totais de eventos observados nos grupos 1 e 2, respectivamente, e E1 e E2, o número total de eventos esperados.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O número total esperado de eventos para um grupo é a soma do número esperado de eventos no momento de cada evento. O número esperado de eventos no momento de um evento pode ser calculado como o risco de morte naquele momento multiplicado pelo número vivo no grupo.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Sob </a:t>
            </a:r>
            <a:r>
              <a:rPr lang="pt-BR" dirty="0">
                <a:latin typeface="Arial" pitchFamily="34" charset="0"/>
                <a:cs typeface="Arial" pitchFamily="34" charset="0"/>
              </a:rPr>
              <a:t>a hipótese nula, o risco de morte (número de mortes / número vivo) pode ser calculado a partir dos dados combinados para ambos os grupos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No trabalho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929322" y="785794"/>
            <a:ext cx="307183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A Figura 1 é uma representação de progressão de Kaplan-Meier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sobrevivência livre por braço de tratamento. </a:t>
            </a:r>
          </a:p>
          <a:p>
            <a:r>
              <a:rPr lang="pt-PT" dirty="0" smtClean="0">
                <a:latin typeface="Arial" pitchFamily="34" charset="0"/>
                <a:cs typeface="Arial" pitchFamily="34" charset="0"/>
              </a:rPr>
              <a:t>Pacientes que recebem QT +RT apresentaram uma melhora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estatisticamente significativa na progressão livre de doença.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 estimativa de sobrevida livre de progressão em 4 anos para pacientes que receberam RT + CT  foi de 80%, contra 63% para pacientes que receberam RT isoladamente. </a:t>
            </a:r>
          </a:p>
          <a:p>
            <a:r>
              <a:rPr lang="pt-PT" dirty="0">
                <a:latin typeface="Arial" pitchFamily="34" charset="0"/>
                <a:cs typeface="Arial" pitchFamily="34" charset="0"/>
              </a:rPr>
              <a:t>No momento deste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estudo, </a:t>
            </a:r>
            <a:r>
              <a:rPr lang="pt-PT" dirty="0">
                <a:latin typeface="Arial" pitchFamily="34" charset="0"/>
                <a:cs typeface="Arial" pitchFamily="34" charset="0"/>
              </a:rPr>
              <a:t>o tempo mediano </a:t>
            </a:r>
            <a:r>
              <a:rPr lang="pt-PT" dirty="0" smtClean="0">
                <a:latin typeface="Arial" pitchFamily="34" charset="0"/>
                <a:cs typeface="Arial" pitchFamily="34" charset="0"/>
              </a:rPr>
              <a:t>de acompanhamento </a:t>
            </a:r>
            <a:r>
              <a:rPr lang="pt-PT" dirty="0">
                <a:latin typeface="Arial" pitchFamily="34" charset="0"/>
                <a:cs typeface="Arial" pitchFamily="34" charset="0"/>
              </a:rPr>
              <a:t>é de 42</a:t>
            </a:r>
            <a:br>
              <a:rPr lang="pt-PT" dirty="0">
                <a:latin typeface="Arial" pitchFamily="34" charset="0"/>
                <a:cs typeface="Arial" pitchFamily="34" charset="0"/>
              </a:rPr>
            </a:br>
            <a:r>
              <a:rPr lang="pt-PT" dirty="0">
                <a:latin typeface="Arial" pitchFamily="34" charset="0"/>
                <a:cs typeface="Arial" pitchFamily="34" charset="0"/>
              </a:rPr>
              <a:t>meses.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 t="35672" r="10047" b="10663"/>
          <a:stretch>
            <a:fillRect/>
          </a:stretch>
        </p:blipFill>
        <p:spPr bwMode="auto">
          <a:xfrm>
            <a:off x="214282" y="1571612"/>
            <a:ext cx="5471310" cy="413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 trabalho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43504" y="1571612"/>
            <a:ext cx="37147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figura 2 mostra a sobrevida global por grupo de tratamento.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 sobrevida estimada em 4 anos foi de 81% para o grupo RT +QT e de 71% apenas para o RT exclusiva.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467" t="26833" r="8804" b="19502"/>
          <a:stretch>
            <a:fillRect/>
          </a:stretch>
        </p:blipFill>
        <p:spPr bwMode="auto">
          <a:xfrm>
            <a:off x="-32" y="1428736"/>
            <a:ext cx="508680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5565" y="289879"/>
            <a:ext cx="7053263" cy="1400175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Seleção dos pacientes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Entre 1991 e 1996, 268 pacientes  foram inseridos no estudo. 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Duzentos e quarenta e três pacientes eram avaliáveis ​​(127 RT 1 pacientes com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QT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e 116 Pacientes com RT).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Pacientes com estágio clínico IA2, IB e IIA do colo uterino, inicialmente tratado com histerectomia radical e linfadenectomia pélvica, e que tinham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linfonodos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pélvicos positivos e / ou margens positivas e / ou envolvimento microscópico do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paramétrio 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foram elegíveis para este estudo</a:t>
            </a:r>
          </a:p>
          <a:p>
            <a:r>
              <a:rPr lang="pt-BR" sz="2600" dirty="0" smtClean="0">
                <a:latin typeface="Arial" pitchFamily="34" charset="0"/>
                <a:cs typeface="Arial" pitchFamily="34" charset="0"/>
              </a:rPr>
              <a:t>Pacientes provenientes dos grupos: do SWOG, o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Gynecologic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Oncology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(GOG) e a Radioterapia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Oncology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600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pt-BR" sz="2600" dirty="0" smtClean="0">
                <a:latin typeface="Arial" pitchFamily="34" charset="0"/>
                <a:cs typeface="Arial" pitchFamily="34" charset="0"/>
              </a:rPr>
              <a:t> (RTOG). </a:t>
            </a:r>
          </a:p>
          <a:p>
            <a:pPr>
              <a:buNone/>
            </a:pPr>
            <a:endParaRPr lang="pt-BR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Regressão de Cox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teste de </a:t>
            </a:r>
            <a:r>
              <a:rPr lang="pt-BR" sz="8000" dirty="0" err="1">
                <a:latin typeface="Arial" pitchFamily="34" charset="0"/>
                <a:cs typeface="Arial" pitchFamily="34" charset="0"/>
              </a:rPr>
              <a:t>log-rank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 é usado para testar se existe uma diferença entre os tempos de sobrevivência de diferentes grupos, mas isso não permite que outras variáveis ​​explicativas sejam levadas em conta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80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modelo de riscos proporcionais de Cox é análogo a um modelo de regressão múltipla e permite a diferença entre os tempos de sobrevida de determinados grupos de pacientes a serem testados, permitindo outros fatores. </a:t>
            </a: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8000" dirty="0" smtClean="0">
                <a:latin typeface="Arial" pitchFamily="34" charset="0"/>
                <a:cs typeface="Arial" pitchFamily="34" charset="0"/>
              </a:rPr>
              <a:t>Neste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modelo, a variável de resposta (dependente) é o 'perigo'. O perigo é a probabilidade de morrer (ou de experimentar o evento em questão), uma vez que os pacientes sobreviveram até um determinado ponto no tempo ou o risco de morte naquele momento</a:t>
            </a:r>
            <a:r>
              <a:rPr lang="pt-BR" sz="8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t-BR" sz="8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80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8000" dirty="0">
                <a:latin typeface="Arial" pitchFamily="34" charset="0"/>
                <a:cs typeface="Arial" pitchFamily="34" charset="0"/>
              </a:rPr>
              <a:t>modelo de Cox, nenhuma suposição é feita sobre a distribuição de probabilidade do perigo. No entanto, presume-se que, se o risco de morrer em um determinado ponto no tempo em um grupo for, digamos, o dobro do outro grupo, então, em qualquer outro momento, ainda será o dobro do outro grupo. Em outras palavras, a taxa de risco não depende do tempo.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No trabalho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Quando ajustado para fatores de estratificação (estágio clínico, envolvimento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nodal e grupo ), a análise do modelo de Cox projetou uma taxa de risco RT exclusiva versus RT +QT de 2,01 (P 5,003) para sobrevida livre de progressão e 1,96 (P 5 0,007) para a sobrevida global. 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Os resultados permaneceram inalterados quando idade, raça, envolvimento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parametrial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margens cirúrgicas positivas e tipo de célula foram adicionados aos modelos de Cox. </a:t>
            </a: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Das variáveis ​​incluídas nas análises multivariadas, o tamanho da lesão foi o único fator prognóstico estatisticamente significativo para sobrevida livre de progressão (P &lt;0,05) e sobrevida global (P &lt;0,03).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As recidivas pélvicas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extrapélvicas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foram menos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frequentes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nos pacientes que receberam QT . Não existem diferenças estatisticamente significativas no padrão de recorrência entre os dois braços de tratamento (teste x2, P 5 .20).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No trabalho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 t="24623" r="10047" b="16976"/>
          <a:stretch>
            <a:fillRect/>
          </a:stretch>
        </p:blipFill>
        <p:spPr bwMode="auto">
          <a:xfrm>
            <a:off x="142844" y="1827201"/>
            <a:ext cx="5357850" cy="44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500694" y="1428736"/>
            <a:ext cx="364330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Como mostrado na Fig. 4, esta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diferença no prognóstico para tumores não-escamosos desaparece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em pacientes que recebem QT como tratamento versus célula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tipo (adenocarcinoma ou carcinoma adenoescamoso v escamoso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carcinoma) foi introduzida na Cox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modelo, esta diferença em resposta à adição de QT por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tipo celular não atingiu significância estatística (P 5,12 para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sobrevida livre de progressão e P 5 .19 para sobrevida global).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No trabalho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495" t="23044" r="50000" b="15398"/>
          <a:stretch>
            <a:fillRect/>
          </a:stretch>
        </p:blipFill>
        <p:spPr bwMode="auto">
          <a:xfrm>
            <a:off x="-5527" y="1785926"/>
            <a:ext cx="538532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5929322" y="1714488"/>
            <a:ext cx="25003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latin typeface="Arial" pitchFamily="34" charset="0"/>
                <a:cs typeface="Arial" pitchFamily="34" charset="0"/>
              </a:rPr>
              <a:t>Fig. 3 é uma comparação da progressão livre de Kaplan-Meier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curvas de sobrevida em pacientes randomizados para RT sozinho por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tipo de célula. Pacientes com adenocarcinoma ou carcinoma  adenoescamoso</a:t>
            </a:r>
            <a:br>
              <a:rPr lang="pt-PT" dirty="0" smtClean="0">
                <a:latin typeface="Arial" pitchFamily="34" charset="0"/>
                <a:cs typeface="Arial" pitchFamily="34" charset="0"/>
              </a:rPr>
            </a:br>
            <a:r>
              <a:rPr lang="pt-PT" dirty="0" smtClean="0">
                <a:latin typeface="Arial" pitchFamily="34" charset="0"/>
                <a:cs typeface="Arial" pitchFamily="34" charset="0"/>
              </a:rPr>
              <a:t> têm um pior prognóstico.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No trabalho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8224" t="24623" r="7383" b="16976"/>
          <a:stretch>
            <a:fillRect/>
          </a:stretch>
        </p:blipFill>
        <p:spPr bwMode="auto">
          <a:xfrm>
            <a:off x="0" y="1714488"/>
            <a:ext cx="6786610" cy="502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6572264" y="785794"/>
            <a:ext cx="2285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Os números resultantes  foram 124 pacientes para sobrevida livre de progressão (três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exclusões) e 125 para a sobrevivência global (duas exclusões).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Um maior número de cursos de QT foi associado favoravelmente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com sobrevida livre de progressão e sobrevida global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Modelo de Cox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P 5 .03 para ambos, livre de progressão e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sobrevivência).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Resumindo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A análise de sobrevivência fornece técnicas especiais que são necessárias para comparar os riscos de morte (ou de algum outro evento) associados a diferentes tratamentos ou grupos, onde o risco muda com o tempo. Ao medir o tempo de sobrevivência, os pontos de início e fim devem ser claramente definidos e as observações censuradas devem ser anotadas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 Kaplan-Meyer </a:t>
            </a:r>
            <a:r>
              <a:rPr lang="pt-BR" dirty="0">
                <a:latin typeface="Arial" pitchFamily="34" charset="0"/>
                <a:cs typeface="Arial" pitchFamily="34" charset="0"/>
              </a:rPr>
              <a:t>fornece um método para estimar a curva de sobrevivência, o teste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log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rank</a:t>
            </a:r>
            <a:r>
              <a:rPr lang="pt-BR" dirty="0">
                <a:latin typeface="Arial" pitchFamily="34" charset="0"/>
                <a:cs typeface="Arial" pitchFamily="34" charset="0"/>
              </a:rPr>
              <a:t> fornece uma comparação estatística de dois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grupos.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modelo de riscos proporcionais de Cox permite incluir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covariáveis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adicionais. Os dois últimos métodos assumem que a taxa de risco que compara dois grupos é constante ao longo do tempo.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Sobrevida livre de progressão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sobrevida 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global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significativamente melhorada nos pacientes que receberam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QT</a:t>
            </a: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odds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ratio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para sobrevida livre de progressão e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sobrevivência no braço RT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exclusiva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contra o braço QT + RT  são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2,01 (P 5 0,003) e 1,96 (P 5,007), respectivamente.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sobrevida livre de progressão projetada em 4 anos é de 63%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r>
              <a:rPr lang="pt-BR" dirty="0" smtClean="0">
                <a:latin typeface="Arial" pitchFamily="34" charset="0"/>
                <a:cs typeface="Arial" pitchFamily="34" charset="0"/>
              </a:rPr>
              <a:t>com RT e 80% com RT +QT.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total projetado taxa de sobrevivência aos 4 anos é de 71% com RT e 81% com RT+QT. Graus 3 e 4 de toxicidade hematológicas e gastrointestinais foram mais freqüentes no grupo RT +QT.</a:t>
            </a:r>
            <a:br>
              <a:rPr lang="pt-BR" dirty="0" smtClean="0">
                <a:latin typeface="Arial" pitchFamily="34" charset="0"/>
                <a:cs typeface="Arial" pitchFamily="34" charset="0"/>
              </a:rPr>
            </a:b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74" t="43135" r="50888" b="24868"/>
          <a:stretch>
            <a:fillRect/>
          </a:stretch>
        </p:blipFill>
        <p:spPr bwMode="auto">
          <a:xfrm>
            <a:off x="1037520" y="2143116"/>
            <a:ext cx="696350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Seleção dos pacientes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Tipo histológico: carcinoma escamoso ,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adenocarcinoma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ou um carcinoma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adenoescamoso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Nódulos linfáticos pélvicos positivos confirmados histologicamente, envolvimento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parametrial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 ou uma margem cirúrgica positiva.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registro de 6 semanas após a cirurgia, com a RT para começar dentro de 5 dias úteis após o registro.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Os pacientes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randomizados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para o braço da QT no mesmo dia em que começaram a RT.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Os pacientes deveriam ter um status performance do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Southwest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Oncology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Group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(SWOG) de 0 a 2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Exames laboratoriais: GL 3.000 / mL, plaquetas  100.000 / mL , 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creatinina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bilirrubina normais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charset="0"/>
                <a:cs typeface="Arial" charset="0"/>
              </a:rPr>
              <a:t>Seleção dos pacientes</a:t>
            </a:r>
          </a:p>
        </p:txBody>
      </p:sp>
      <p:pic>
        <p:nvPicPr>
          <p:cNvPr id="16387" name="Espaço Reservado para Conteúdo 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3279" y="1274283"/>
            <a:ext cx="5951934" cy="54038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Intervenção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13345" y="2014931"/>
            <a:ext cx="6710363" cy="4195762"/>
          </a:xfrm>
        </p:spPr>
        <p:txBody>
          <a:bodyPr>
            <a:normAutofit fontScale="92500" lnSpcReduction="20000"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Os  pacientes foram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randomizados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para receber RT ou RT +QT</a:t>
            </a: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Pacientes em cada grupo recebeu 49,3 GY RT em 29 frações sobre   campo pélvico padrão. A quimioterapia consistiu em cisplatina em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bolus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70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mg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/ m2 e uma infusão de 96 horas de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fluorouracil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1.000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mg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/ m2 / d a cada 3 semanas durante quatro ciclos, com o primeiro e segundos ciclos dados simultaneamente ao RT.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 smtClean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smtClean="0">
                <a:latin typeface="Arial" pitchFamily="34" charset="0"/>
                <a:cs typeface="Arial" pitchFamily="34" charset="0"/>
              </a:rPr>
              <a:t>Resumindo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Ensaio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clínico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Longitudinal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Prospectivo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Intervencionista </a:t>
            </a:r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Randomizado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4000" dirty="0" err="1" smtClean="0">
                <a:latin typeface="Arial" pitchFamily="34" charset="0"/>
                <a:cs typeface="Arial" pitchFamily="34" charset="0"/>
              </a:rPr>
              <a:t>Viéses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Confundimento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? Ajustes estatísticos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Informação?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Tempo de exposição ao tratamento?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2048</Words>
  <Application>Microsoft Office PowerPoint</Application>
  <PresentationFormat>Apresentação na tela (4:3)</PresentationFormat>
  <Paragraphs>214</Paragraphs>
  <Slides>37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Disciplina de Bioestatística</vt:lpstr>
      <vt:lpstr>Objetivo</vt:lpstr>
      <vt:lpstr>Seleção dos pacientes</vt:lpstr>
      <vt:lpstr>Seleção dos pacientes</vt:lpstr>
      <vt:lpstr>Seleção dos pacientes</vt:lpstr>
      <vt:lpstr>Intervenção</vt:lpstr>
      <vt:lpstr>Resumindo</vt:lpstr>
      <vt:lpstr>Slide 8</vt:lpstr>
      <vt:lpstr>Viéses</vt:lpstr>
      <vt:lpstr>Testes não-paramétricos </vt:lpstr>
      <vt:lpstr>Slide 11</vt:lpstr>
      <vt:lpstr>Teste exato de Fisher</vt:lpstr>
      <vt:lpstr>Teste exato de Fisher</vt:lpstr>
      <vt:lpstr>Teste exato de Fisher</vt:lpstr>
      <vt:lpstr>Slide 15</vt:lpstr>
      <vt:lpstr>Slide 16</vt:lpstr>
      <vt:lpstr>Slide 17</vt:lpstr>
      <vt:lpstr>Slide 18</vt:lpstr>
      <vt:lpstr>No trabalho </vt:lpstr>
      <vt:lpstr>O teste de Wilcoxon</vt:lpstr>
      <vt:lpstr>No trabalho</vt:lpstr>
      <vt:lpstr>Análise de sobrevida</vt:lpstr>
      <vt:lpstr>Censura </vt:lpstr>
      <vt:lpstr>Vantagens da análise de sobrevida</vt:lpstr>
      <vt:lpstr>Kaplan - Meyer</vt:lpstr>
      <vt:lpstr>Como se pode avaliar se duas ou mais curvas são estatisticamente equivalentes?</vt:lpstr>
      <vt:lpstr>Teste de Long rank</vt:lpstr>
      <vt:lpstr>No trabalho</vt:lpstr>
      <vt:lpstr>No trabalho</vt:lpstr>
      <vt:lpstr>Regressão de Cox</vt:lpstr>
      <vt:lpstr>No trabalho</vt:lpstr>
      <vt:lpstr>No trabalho</vt:lpstr>
      <vt:lpstr>No trabalho</vt:lpstr>
      <vt:lpstr>No trabalho</vt:lpstr>
      <vt:lpstr>Resumindo</vt:lpstr>
      <vt:lpstr>Resultados</vt:lpstr>
      <vt:lpstr>Obrigada!</vt:lpstr>
    </vt:vector>
  </TitlesOfParts>
  <Company>LG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Thiago e Suelen</dc:creator>
  <cp:lastModifiedBy>Thiago e Suelen</cp:lastModifiedBy>
  <cp:revision>27</cp:revision>
  <dcterms:created xsi:type="dcterms:W3CDTF">2018-06-27T19:25:58Z</dcterms:created>
  <dcterms:modified xsi:type="dcterms:W3CDTF">2018-06-27T23:27:28Z</dcterms:modified>
</cp:coreProperties>
</file>