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5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a" initials="M" lastIdx="3" clrIdx="0">
    <p:extLst>
      <p:ext uri="{19B8F6BF-5375-455C-9EA6-DF929625EA0E}">
        <p15:presenceInfo xmlns:p15="http://schemas.microsoft.com/office/powerpoint/2012/main" xmlns="" userId="Mar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5A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92639" autoAdjust="0"/>
  </p:normalViewPr>
  <p:slideViewPr>
    <p:cSldViewPr snapToGrid="0">
      <p:cViewPr varScale="1">
        <p:scale>
          <a:sx n="67" d="100"/>
          <a:sy n="67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2D52-225B-44A0-BD0E-3C19436A3ABB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2B6AE-FD87-4711-925F-564CF973E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8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112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9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266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365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98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98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98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98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450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37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410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493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037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678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78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87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81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21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20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5334-9BFE-4BD9-921F-60D062D21B13}" type="datetimeFigureOut">
              <a:rPr lang="pt-BR" smtClean="0"/>
              <a:pPr/>
              <a:t>28/06/2018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990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jco.1276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6" y="347730"/>
            <a:ext cx="3052295" cy="117197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03287" y="319378"/>
            <a:ext cx="622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de Minas Gerais</a:t>
            </a:r>
          </a:p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Pós-Graduação 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Infectologia e </a:t>
            </a:r>
          </a:p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Medicina Tropical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Bioestátistica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Professor Enrico 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Colosimo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0742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Aluna: Marita de Novais Costa Salles de Almeida</a:t>
            </a:r>
          </a:p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16" y="251128"/>
            <a:ext cx="1758993" cy="16705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687782"/>
            <a:ext cx="12192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Bioestatística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8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1850" y="1314450"/>
            <a:ext cx="10515600" cy="4757738"/>
          </a:xfrm>
        </p:spPr>
        <p:txBody>
          <a:bodyPr>
            <a:noAutofit/>
          </a:bodyPr>
          <a:lstStyle/>
          <a:p>
            <a:pPr algn="just"/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0864" t="32422" r="22694" b="18164"/>
          <a:stretch>
            <a:fillRect/>
          </a:stretch>
        </p:blipFill>
        <p:spPr bwMode="auto">
          <a:xfrm>
            <a:off x="742950" y="700088"/>
            <a:ext cx="1054694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1850" y="1314450"/>
            <a:ext cx="10515600" cy="475773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9436" t="20508" r="17423" b="6250"/>
          <a:stretch>
            <a:fillRect/>
          </a:stretch>
        </p:blipFill>
        <p:spPr bwMode="auto">
          <a:xfrm>
            <a:off x="914400" y="0"/>
            <a:ext cx="1061561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1850" y="1314450"/>
            <a:ext cx="10515600" cy="4757738"/>
          </a:xfrm>
        </p:spPr>
        <p:txBody>
          <a:bodyPr>
            <a:noAutofit/>
          </a:bodyPr>
          <a:lstStyle/>
          <a:p>
            <a:pPr algn="just"/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9546" t="25977" r="17533" b="17188"/>
          <a:stretch>
            <a:fillRect/>
          </a:stretch>
        </p:blipFill>
        <p:spPr bwMode="auto">
          <a:xfrm>
            <a:off x="914400" y="228600"/>
            <a:ext cx="10215563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1850" y="1314450"/>
            <a:ext cx="10515600" cy="475773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9876" t="17188" r="21486" b="6250"/>
          <a:stretch>
            <a:fillRect/>
          </a:stretch>
        </p:blipFill>
        <p:spPr bwMode="auto">
          <a:xfrm>
            <a:off x="685800" y="0"/>
            <a:ext cx="11029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0315" t="40234" r="17862" b="21094"/>
          <a:stretch>
            <a:fillRect/>
          </a:stretch>
        </p:blipFill>
        <p:spPr bwMode="auto">
          <a:xfrm>
            <a:off x="314325" y="328613"/>
            <a:ext cx="11387137" cy="58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7797" t="20899" r="6296" b="15039"/>
          <a:stretch>
            <a:fillRect/>
          </a:stretch>
        </p:blipFill>
        <p:spPr bwMode="auto">
          <a:xfrm>
            <a:off x="542925" y="442912"/>
            <a:ext cx="11177587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14388" y="714375"/>
          <a:ext cx="10401299" cy="5229225"/>
        </p:xfrm>
        <a:graphic>
          <a:graphicData uri="http://schemas.openxmlformats.org/drawingml/2006/table">
            <a:tbl>
              <a:tblPr/>
              <a:tblGrid>
                <a:gridCol w="4876361"/>
                <a:gridCol w="1789607"/>
                <a:gridCol w="1945724"/>
                <a:gridCol w="1789607"/>
              </a:tblGrid>
              <a:tr h="149406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Hazard ratio 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95% CI for hazard ratio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-value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Randomization arm (IV versus oral)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1.23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0.59 – 2.53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1.23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Gender (male versus female)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1.19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0.57 – 2.47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1.19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Intent of therapy (curative versus palliative)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2.85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1.34 – 6.09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2.85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Age (&lt; 60 years versus </a:t>
                      </a:r>
                      <a:r>
                        <a:rPr lang="en-US" sz="2000" u="sng"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60 years)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1.54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0.64 - 3.72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1.54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Baseline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Hb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u="sng" dirty="0">
                          <a:latin typeface="Times New Roman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10 versus &gt; 10g/dl)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0.96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0.47 – 1.97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0.96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500" y="1128713"/>
            <a:ext cx="10729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Para análise do primeiro ponto, a média de alteração de hemoglobina, os pacientes dos 2 grupos de tratamento foram comparados através de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t independentes. </a:t>
            </a:r>
          </a:p>
          <a:p>
            <a:pPr algn="just"/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número de pacientes que tiveram aumento de 1g/dl, ou 1,5g/dl na hemoglobina nos 2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grupos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do tratamento foram comparados através do teste de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Fisher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ESTATÍSTICA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41" y="939338"/>
            <a:ext cx="11341608" cy="566928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Resultados: 192 pacientes foram selecionados de março de 2010 a março de 2015, 98 foram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randomizados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para o ferro venoso e 94 para o ferro oral. Completaram todo o estudo 71 pacientes no ferro venoso e 77 no ferro oral.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54" y="753601"/>
            <a:ext cx="11341608" cy="566928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0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incremento de hemoglobina em 6 semanas para o grupo do ferro venoso foi de 0,11g/dL (SD=1,48) e no grupo de ferro oral - 0,16 (SD=1,36) p=0,23. </a:t>
            </a:r>
          </a:p>
          <a:p>
            <a:pPr marL="457200" lvl="1" indent="0" algn="just">
              <a:lnSpc>
                <a:spcPct val="10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Antes do término do estudo 13 pacientes do grupo ferro IV, necessitaram de transfusão e 14 no grupo do ferro oral p=1.0. </a:t>
            </a:r>
          </a:p>
          <a:p>
            <a:pPr marL="457200" lvl="1" indent="0" algn="just">
              <a:lnSpc>
                <a:spcPct val="10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reposta a quimioterapia foi de 53,6% no grupo ferro IV (resposta completa: 3 (4,3%), remissão parcial: 34 (49,3%)) e 45,3% no grupo de ferro oral (resposta completa: 4 (6,3%), remissão parcial: 25 (39,1%)). </a:t>
            </a:r>
          </a:p>
          <a:p>
            <a:pPr marL="457200" lvl="1" indent="0" algn="just">
              <a:lnSpc>
                <a:spcPct val="10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No tempo de acompanhamento de 24 meses (95% CI, 19,5 -28,5), 78 pacientes (40,6%) foram a óbito, 37 no grupo do ferro IV e 41 no grupo do ferro oral. </a:t>
            </a:r>
          </a:p>
          <a:p>
            <a:pPr marL="457200" lvl="1" indent="0" algn="just">
              <a:lnSpc>
                <a:spcPct val="100000"/>
              </a:lnSpc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Sobrevida livre de doença estimada para os pacientes foi de 17 meses (95% CI, 10,9-23.1).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773" t="20898" r="13031" b="20313"/>
          <a:stretch>
            <a:fillRect/>
          </a:stretch>
        </p:blipFill>
        <p:spPr bwMode="auto">
          <a:xfrm>
            <a:off x="400050" y="871538"/>
            <a:ext cx="11487150" cy="54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366" y="867901"/>
            <a:ext cx="11341608" cy="566928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Nesse estudo, o ferro venoso não teve um incremento na hemoglobina significativo após 6 semanas, não diminuiu a necessidade de transfusão, não teve melhora na qualidade de vida dos pacientes e não teve um perfil favorável de efeitos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colaterais. </a:t>
            </a:r>
          </a:p>
          <a:p>
            <a:pPr marL="457200" lvl="1" indent="0" algn="just">
              <a:lnSpc>
                <a:spcPct val="150000"/>
              </a:lnSpc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reposta a suplementação de ferro para esse estudo foi baixa, apenas 18,8% dos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pacientes.</a:t>
            </a: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366" y="810750"/>
            <a:ext cx="11341608" cy="566928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pt-BR" sz="2800" dirty="0" smtClean="0"/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Noronha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 V,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Joshi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 A,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Patil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 VM,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 al. 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comparing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intravenous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to oral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cancer‐related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deficiency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anemia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erythropoiesis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stimulating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agents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Asia‐Pac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i="1" dirty="0" err="1" smtClean="0">
                <a:latin typeface="Times New Roman" pitchFamily="18" charset="0"/>
                <a:cs typeface="Times New Roman" pitchFamily="18" charset="0"/>
              </a:rPr>
              <a:t>Oncol</a:t>
            </a:r>
            <a:r>
              <a:rPr lang="pt-BR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 2018;14:e129–e137. 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https://doi.org/10.1111/ajco.12762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41" y="939338"/>
            <a:ext cx="11341608" cy="566928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O objetivo do artigo é o de comparar a resposta ao tratamento com ferro por via venosa e oral em pacientes com anemia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ferropriva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e diagnóstico de câncer sem uso de medicamento que estimule a </a:t>
            </a:r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eritropoese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Hipótese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: ferro venoso é superior ao ferro por via oral na população estudada.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49161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nsaio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clínico, prospectivo,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unicêntrico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aberto 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randomizado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Pacientes receberam o termo de consentimento livre esclarecido e foram avaliados inicialmente para saber se preenchiam critérios de inclusão, a randomização foi feita através de um programa de computador para os dois braços do estudo: ferro venoso ou oral. Os pacientes foram recrutados de forma ambulatorial no Departamento de Oncologia do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Memorial Hospital em Mumbai na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0325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DO ESTUDO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DO ESTUDO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38200" y="942974"/>
            <a:ext cx="10515600" cy="5529263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CRITÉRIOS DE INCLUSÃO</a:t>
            </a:r>
          </a:p>
          <a:p>
            <a:pPr algn="just"/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Paciente ambulatoriais </a:t>
            </a: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Maiores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de 18 anos, </a:t>
            </a:r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Diagnóstico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de câncer com tratamento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quimioterápico</a:t>
            </a: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Critérios de anemia: 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Hgb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&lt;12 e ao menos um critério indicativo de deficiência de ferro: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ferritina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&lt; 100mcg/ml, IST&lt;20% ou &gt;10% das hemácias </a:t>
            </a:r>
            <a:r>
              <a:rPr lang="pt-BR" sz="3200" dirty="0" err="1" smtClean="0">
                <a:latin typeface="Times New Roman" pitchFamily="18" charset="0"/>
                <a:cs typeface="Times New Roman" pitchFamily="18" charset="0"/>
              </a:rPr>
              <a:t>hipocrômicas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Vitamina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B12 e ácido fólico dentro dos valores normais. 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7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DO ESTUDO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482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CRITÉRIOS DE EXCLUSÃO: </a:t>
            </a:r>
          </a:p>
          <a:p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Histórico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de hipersensibilidade a ferruginoso, 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600" dirty="0" err="1" smtClean="0">
                <a:latin typeface="Times New Roman" pitchFamily="18" charset="0"/>
                <a:cs typeface="Times New Roman" pitchFamily="18" charset="0"/>
              </a:rPr>
              <a:t>Comorbidades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 com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controle inadequado, </a:t>
            </a:r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prévio de ferro ou de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transfusão</a:t>
            </a:r>
          </a:p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istórico </a:t>
            </a:r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prévio de anemia. </a:t>
            </a:r>
          </a:p>
          <a:p>
            <a:pPr algn="just"/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xmlns="" val="6901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46137" y="1243012"/>
            <a:ext cx="10515600" cy="4814887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Foi realizado o cálculo amostral baseado em um estudo publicado em 2004, foi proposto que a reposição de ferro venoso seria superior em 20% a reposição de ferro oral. Para provar essa hipótese com um erro do tipo 1 de 5% e um poder de 80%, era preciso 178 pacientes, assumindo uma distribuição binomial. Com uma probabilidade de perda 8% de acompanhamento o tamanho final da amostra foi de 192 pacientes.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AMOSTRAL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7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1850" y="1314450"/>
            <a:ext cx="10515600" cy="475773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Para definir realizar o cálculo amostral é necessário saber o objetivo do estudo, para esse em particular: comparar duas populações em relação a um certo desfecho (teste de hipóteses), o tipo de desfecho: no estudo em questão é qualitativo (comparar qual a melhor via de administração de ferro). A margem do erro estatístico aceito pelo pesquisador: erro tipo I de 5% nesse estudo, e o poder (probabilidade de identificar uma diferença ou efeito real) de 80% para esse estudo.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AMOSTRAL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1850" y="1314450"/>
            <a:ext cx="10515600" cy="4757738"/>
          </a:xfrm>
        </p:spPr>
        <p:txBody>
          <a:bodyPr>
            <a:noAutofit/>
          </a:bodyPr>
          <a:lstStyle/>
          <a:p>
            <a:pPr algn="just"/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534" t="16992" r="27306" b="15234"/>
          <a:stretch>
            <a:fillRect/>
          </a:stretch>
        </p:blipFill>
        <p:spPr bwMode="auto">
          <a:xfrm>
            <a:off x="928686" y="173525"/>
            <a:ext cx="10272713" cy="62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840</Words>
  <Application>Microsoft Office PowerPoint</Application>
  <PresentationFormat>Personalizar</PresentationFormat>
  <Paragraphs>106</Paragraphs>
  <Slides>21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Foi realizado o cálculo amostral baseado em um estudo publicado em 2004, foi proposto que a reposição de ferro venoso seria superior em 20% a reposição de ferro oral. Para provar essa hipótese com um erro do tipo 1 de 5% e um poder de 80%, era preciso 178 pacientes, assumindo uma distribuição binomial. Com uma probabilidade de perda 8% de acompanhamento o tamanho final da amostra foi de 192 pacientes.  </vt:lpstr>
      <vt:lpstr>Para definir realizar o cálculo amostral é necessário saber o objetivo do estudo, para esse em particular: comparar duas populações em relação a um certo desfecho (teste de hipóteses), o tipo de desfecho: no estudo em questão é qualitativo (comparar qual a melhor via de administração de ferro). A margem do erro estatístico aceito pelo pesquisador: erro tipo I de 5% nesse estudo, e o poder (probabilidade de identificar uma diferença ou efeito real) de 80% para esse estudo.  </vt:lpstr>
      <vt:lpstr>Slide 9</vt:lpstr>
      <vt:lpstr>Slide 10</vt:lpstr>
      <vt:lpstr> </vt:lpstr>
      <vt:lpstr>Slide 12</vt:lpstr>
      <vt:lpstr>.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Marita</dc:creator>
  <cp:lastModifiedBy>Usuário do Windows</cp:lastModifiedBy>
  <cp:revision>78</cp:revision>
  <dcterms:created xsi:type="dcterms:W3CDTF">2016-11-07T23:08:40Z</dcterms:created>
  <dcterms:modified xsi:type="dcterms:W3CDTF">2018-06-28T11:22:44Z</dcterms:modified>
</cp:coreProperties>
</file>