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5" r:id="rId5"/>
    <p:sldId id="262" r:id="rId6"/>
    <p:sldId id="260" r:id="rId7"/>
    <p:sldId id="263" r:id="rId8"/>
    <p:sldId id="271" r:id="rId9"/>
    <p:sldId id="272" r:id="rId10"/>
    <p:sldId id="273" r:id="rId11"/>
    <p:sldId id="266" r:id="rId12"/>
    <p:sldId id="267" r:id="rId13"/>
    <p:sldId id="268" r:id="rId14"/>
    <p:sldId id="269" r:id="rId15"/>
    <p:sldId id="264" r:id="rId16"/>
    <p:sldId id="27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ta" initials="M" lastIdx="3" clrIdx="0">
    <p:extLst>
      <p:ext uri="{19B8F6BF-5375-455C-9EA6-DF929625EA0E}">
        <p15:presenceInfo xmlns:p15="http://schemas.microsoft.com/office/powerpoint/2012/main" xmlns="" userId="Mar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5A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0" autoAdjust="0"/>
    <p:restoredTop sz="92639" autoAdjust="0"/>
  </p:normalViewPr>
  <p:slideViewPr>
    <p:cSldViewPr snapToGrid="0">
      <p:cViewPr varScale="1">
        <p:scale>
          <a:sx n="67" d="100"/>
          <a:sy n="67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2D52-225B-44A0-BD0E-3C19436A3ABB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2B6AE-FD87-4711-925F-564CF973E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8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Gagné</a:t>
            </a:r>
            <a:r>
              <a:rPr lang="pt-BR" dirty="0" smtClean="0"/>
              <a:t> foi um professor</a:t>
            </a:r>
            <a:r>
              <a:rPr lang="pt-BR" baseline="0" dirty="0" smtClean="0"/>
              <a:t> de Educação na universidade da Flórida - </a:t>
            </a:r>
            <a:r>
              <a:rPr lang="pt-BR" dirty="0" err="1" smtClean="0">
                <a:effectLst/>
              </a:rPr>
              <a:t>Gagné</a:t>
            </a:r>
            <a:r>
              <a:rPr lang="pt-BR" dirty="0" smtClean="0">
                <a:effectLst/>
              </a:rPr>
              <a:t> propõe que existem cinco principais classes de capacidades humanas, as quais podem ser aprendidas: informação verbal, habilidades intelectuais, estratégias cognitivas, atitudes e habilidades motoras, enfatizando, em sua proposta, a habilidade intelectual.</a:t>
            </a:r>
          </a:p>
          <a:p>
            <a:r>
              <a:rPr lang="pt-BR" dirty="0" smtClean="0">
                <a:effectLst/>
              </a:rPr>
              <a:t>Na teoria de </a:t>
            </a:r>
            <a:r>
              <a:rPr lang="pt-BR" dirty="0" err="1" smtClean="0">
                <a:effectLst/>
              </a:rPr>
              <a:t>Gagné</a:t>
            </a:r>
            <a:r>
              <a:rPr lang="pt-BR" dirty="0" smtClean="0">
                <a:effectLst/>
              </a:rPr>
              <a:t>, as habilidades mais simples que representam os “pré-requisitos imediatos” podem ser analisadas, ser analisadas para identificar habilidades ainda mais simples, o que aponta serem tais habilidades hierarquizadas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112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298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365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266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450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375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410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493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037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678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783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987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810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21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205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5334-9BFE-4BD9-921F-60D062D21B13}" type="datetimeFigureOut">
              <a:rPr lang="pt-BR" smtClean="0"/>
              <a:pPr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1DD9-1FE6-48F6-92C5-AC733288782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990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6" y="347730"/>
            <a:ext cx="3052295" cy="117197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03287" y="319378"/>
            <a:ext cx="622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de Minas Gerais</a:t>
            </a:r>
          </a:p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Pós-Graduação </a:t>
            </a: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Infectologia e </a:t>
            </a:r>
          </a:p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Medicina Tropical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Princípios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Bioestátistica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Professor Enrico 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Colosimo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07427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Aluna: Marita de Novais Costa Salles de Almeida</a:t>
            </a:r>
          </a:p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16" y="251128"/>
            <a:ext cx="1758993" cy="16705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2687782"/>
            <a:ext cx="12192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Bioestatística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8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4605" t="32813" r="15337" b="14453"/>
          <a:stretch>
            <a:fillRect/>
          </a:stretch>
        </p:blipFill>
        <p:spPr bwMode="auto">
          <a:xfrm>
            <a:off x="785814" y="1343026"/>
            <a:ext cx="10529886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201" t="20117" r="14678" b="26563"/>
          <a:stretch>
            <a:fillRect/>
          </a:stretch>
        </p:blipFill>
        <p:spPr bwMode="auto">
          <a:xfrm>
            <a:off x="185738" y="314325"/>
            <a:ext cx="11658600" cy="605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757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018" t="9180" r="8768" b="38719"/>
          <a:stretch>
            <a:fillRect/>
          </a:stretch>
        </p:blipFill>
        <p:spPr bwMode="auto">
          <a:xfrm>
            <a:off x="200026" y="0"/>
            <a:ext cx="11758612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22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9554" t="44726" r="15337" b="19336"/>
          <a:stretch>
            <a:fillRect/>
          </a:stretch>
        </p:blipFill>
        <p:spPr bwMode="auto">
          <a:xfrm>
            <a:off x="214312" y="1885951"/>
            <a:ext cx="116157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2079" t="52148" r="11054" b="32422"/>
          <a:stretch>
            <a:fillRect/>
          </a:stretch>
        </p:blipFill>
        <p:spPr bwMode="auto">
          <a:xfrm>
            <a:off x="457200" y="328613"/>
            <a:ext cx="11734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833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1530" t="21484" r="11933" b="13868"/>
          <a:stretch>
            <a:fillRect/>
          </a:stretch>
        </p:blipFill>
        <p:spPr bwMode="auto">
          <a:xfrm>
            <a:off x="642938" y="357188"/>
            <a:ext cx="1102995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13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750" t="54492" r="10835" b="14063"/>
          <a:stretch>
            <a:fillRect/>
          </a:stretch>
        </p:blipFill>
        <p:spPr bwMode="auto">
          <a:xfrm>
            <a:off x="442913" y="1957388"/>
            <a:ext cx="113157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1530" t="21484" r="14610" b="62504"/>
          <a:stretch>
            <a:fillRect/>
          </a:stretch>
        </p:blipFill>
        <p:spPr bwMode="auto">
          <a:xfrm>
            <a:off x="357188" y="357188"/>
            <a:ext cx="1112996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50911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estudo reforça a importância de histórico prévio de trombose na predição de futuros eventos trombóticos.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Eventos arteriais e venosos são entidades distintas com fatores de risco independentes que requerem acompanhamento. </a:t>
            </a:r>
          </a:p>
        </p:txBody>
      </p:sp>
    </p:spTree>
    <p:extLst>
      <p:ext uri="{BB962C8B-B14F-4D97-AF65-F5344CB8AC3E}">
        <p14:creationId xmlns:p14="http://schemas.microsoft.com/office/powerpoint/2010/main" xmlns="" val="3862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6105" t="21484" r="18338" b="33984"/>
          <a:stretch>
            <a:fillRect/>
          </a:stretch>
        </p:blipFill>
        <p:spPr bwMode="auto">
          <a:xfrm>
            <a:off x="714376" y="885825"/>
            <a:ext cx="10847972" cy="460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5196" y="939338"/>
            <a:ext cx="11341608" cy="566928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Validar os fatores de risco identificados para trombose arterial e venosa publicado pelo Grupo internacional de pesquisa em Neoplasias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Mieloproliferativas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identificar outros fatores de risco para trombose arterial versus trombose venosa. </a:t>
            </a:r>
          </a:p>
          <a:p>
            <a:pPr marL="457200" lvl="1" indent="0" algn="ctr">
              <a:lnSpc>
                <a:spcPct val="100000"/>
              </a:lnSpc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‘The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International Working Group 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Myeloproliferative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Research and Treatment (IWG-MRT) identified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prior arterial events and hypertension as risk factors for arterial thrombosis and prior venous events and age ≥ 65 years as risk factors for venous thrombosis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PV.’</a:t>
            </a: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Pergunta?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42976"/>
            <a:ext cx="10515600" cy="523398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 patients were selected from our institutional database of MPN and fulfilled the 2016 WHO criteria for the diagnosis of PV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Dados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clíncos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laboratoriais foram coletados no momento do diagnóstico.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Trombose arterial: IAM, Angina,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AVEi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AIT, Doença arterial.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Trombose venosa: TEP, TVP, Trombose portal ou mesentérica, Trombose de seio cavernoso.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Tromboses diagnosticadas por exames de imagem.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Eventos trombóticos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diagnóstico de PV: eventos que ocorreram &gt;4 semanas de acompanhamento. 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0325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Considerações: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6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Estatística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7"/>
          <p:cNvSpPr>
            <a:spLocks noGrp="1"/>
          </p:cNvSpPr>
          <p:nvPr>
            <p:ph idx="1"/>
          </p:nvPr>
        </p:nvSpPr>
        <p:spPr>
          <a:xfrm>
            <a:off x="838200" y="971550"/>
            <a:ext cx="10720388" cy="5414963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variáveis contínuas foi utilizado o teste de Mann–Whitney (comparação de 2 grupos) ou teste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Kruskal–Wallis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(comparação de 3 ou mais grupos). 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variáveis nominais foi utilizado o teste χ 2. 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curvas de sobrevida livre de trombose foram utilizadas curvas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Kaplan–Meier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comparadas pelo teste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log-rank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test. 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Regressão de COX foi utilizada na análise multivariada. 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Considerado significante p&lt;0,05. </a:t>
            </a:r>
          </a:p>
          <a:p>
            <a:pPr algn="just"/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Stat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(SAS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Institute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Cary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NC, USA)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statistical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package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calculations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8536" t="15234" r="14669" b="17004"/>
          <a:stretch>
            <a:fillRect/>
          </a:stretch>
        </p:blipFill>
        <p:spPr bwMode="auto">
          <a:xfrm>
            <a:off x="0" y="0"/>
            <a:ext cx="5900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49048" t="35938" r="15703" b="14682"/>
          <a:stretch>
            <a:fillRect/>
          </a:stretch>
        </p:blipFill>
        <p:spPr bwMode="auto">
          <a:xfrm>
            <a:off x="6015038" y="642938"/>
            <a:ext cx="6176962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57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871" t="13281" r="50366" b="16992"/>
          <a:stretch>
            <a:fillRect/>
          </a:stretch>
        </p:blipFill>
        <p:spPr bwMode="auto">
          <a:xfrm>
            <a:off x="3214688" y="185737"/>
            <a:ext cx="66865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937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3507" t="27539" r="15337" b="15234"/>
          <a:stretch>
            <a:fillRect/>
          </a:stretch>
        </p:blipFill>
        <p:spPr bwMode="auto">
          <a:xfrm>
            <a:off x="400050" y="457200"/>
            <a:ext cx="1125855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3177" t="19531" r="12921" b="34765"/>
          <a:stretch>
            <a:fillRect/>
          </a:stretch>
        </p:blipFill>
        <p:spPr bwMode="auto">
          <a:xfrm>
            <a:off x="614363" y="1085850"/>
            <a:ext cx="109442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418</Words>
  <Application>Microsoft Office PowerPoint</Application>
  <PresentationFormat>Personalizar</PresentationFormat>
  <Paragraphs>37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Marita</dc:creator>
  <cp:lastModifiedBy>Usuário do Windows</cp:lastModifiedBy>
  <cp:revision>91</cp:revision>
  <dcterms:created xsi:type="dcterms:W3CDTF">2016-11-07T23:08:40Z</dcterms:created>
  <dcterms:modified xsi:type="dcterms:W3CDTF">2018-06-07T01:57:26Z</dcterms:modified>
</cp:coreProperties>
</file>