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22"/>
  </p:notesMasterIdLst>
  <p:sldIdLst>
    <p:sldId id="256" r:id="rId2"/>
    <p:sldId id="260" r:id="rId3"/>
    <p:sldId id="293" r:id="rId4"/>
    <p:sldId id="285" r:id="rId5"/>
    <p:sldId id="265" r:id="rId6"/>
    <p:sldId id="299" r:id="rId7"/>
    <p:sldId id="304" r:id="rId8"/>
    <p:sldId id="272" r:id="rId9"/>
    <p:sldId id="303" r:id="rId10"/>
    <p:sldId id="300" r:id="rId11"/>
    <p:sldId id="309" r:id="rId12"/>
    <p:sldId id="306" r:id="rId13"/>
    <p:sldId id="305" r:id="rId14"/>
    <p:sldId id="307" r:id="rId15"/>
    <p:sldId id="267" r:id="rId16"/>
    <p:sldId id="269" r:id="rId17"/>
    <p:sldId id="308" r:id="rId18"/>
    <p:sldId id="296" r:id="rId19"/>
    <p:sldId id="301" r:id="rId20"/>
    <p:sldId id="310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8809" autoAdjust="0"/>
    <p:restoredTop sz="94660"/>
  </p:normalViewPr>
  <p:slideViewPr>
    <p:cSldViewPr snapToGrid="0">
      <p:cViewPr>
        <p:scale>
          <a:sx n="75" d="100"/>
          <a:sy n="75" d="100"/>
        </p:scale>
        <p:origin x="-562" y="-36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85665E-6204-4FC7-B39D-3635935552E4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F1EA66-D31D-4F7B-9B1D-5F10AB4DA7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261B-590F-4707-92FD-8410F2E8EAAC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0ABB-4B88-4139-9559-96DFC0C10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4120-1CA8-4AF3-85AA-5A8D4F25ABB9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F585-36D2-4C1A-97E1-20618C5472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76D5-7EC9-46D9-A05C-5038C8A3A947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4ABD-29A3-4750-A188-0C8E8DEA6B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2B22C-E8EA-40B5-A852-A75F4EF525B3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D3F74-EFE5-415A-93B5-728088944E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7102-45D8-4487-8A59-EEE3A04169B9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7CD0-1D0B-43AE-B1C8-EE7543D6C8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74D1-9749-46E1-B7F8-CBDCD2D79A43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A65F-3E00-4B5B-A892-1229380F85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D7F4-5562-48E1-92C9-393254DDD324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9398-D3EB-4C3D-9D79-F67A162FA2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489F9-7DAF-42C7-8A6E-139556EBB114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E783-4306-46D7-A066-57499E95BE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42CB-BA1D-46D9-BE33-CAA48EE00081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61E1-C7B2-4D40-B0FE-59B020235B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A0F1C-86D7-4470-ABED-B9EBE00DCD5C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2C37-2113-428F-9C01-E777611987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D5B6-CE28-4B1F-A362-DB2E23803998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4BF6-3041-4E2F-A8BF-890D98D7DE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AB7A-F064-48A1-B382-DEF317ED715D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B9FCF-1F8E-44B1-B879-43A710A8A4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AA11-C619-4483-982B-E124879319EB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78B1-7D76-4E02-A8D6-FD6D3E9478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FDF3-55DE-4608-9977-A9E2904F0329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EF578-E2C1-4121-A091-725A77693A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522E-DECE-42E2-AD6F-EDBC01FFD13A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69C0B-2A78-4F1D-A960-A00E5A8696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60EBB-78BD-463D-8D45-6EF107CCBDC4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E7D3-15C1-4E70-A957-47003BA817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2E5E-06FD-4153-BC80-D05E913DF3F1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D366-7C65-48BE-A3DC-D920C6E4AE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113752-E315-47EA-9D5F-254DA4E26FFF}" type="datetimeFigureOut">
              <a:rPr lang="pt-BR"/>
              <a:pPr>
                <a:defRPr/>
              </a:pPr>
              <a:t>04/04/2018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C854C4-3905-4326-91FC-728F46BB52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8" r:id="rId12"/>
    <p:sldLayoutId id="2147484175" r:id="rId13"/>
    <p:sldLayoutId id="2147484179" r:id="rId14"/>
    <p:sldLayoutId id="2147484180" r:id="rId15"/>
    <p:sldLayoutId id="2147484176" r:id="rId16"/>
    <p:sldLayoutId id="2147484177" r:id="rId1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4"/>
          <p:cNvSpPr>
            <a:spLocks noGrp="1"/>
          </p:cNvSpPr>
          <p:nvPr>
            <p:ph type="title"/>
          </p:nvPr>
        </p:nvSpPr>
        <p:spPr>
          <a:xfrm>
            <a:off x="511607" y="169189"/>
            <a:ext cx="9404350" cy="1400175"/>
          </a:xfrm>
        </p:spPr>
        <p:txBody>
          <a:bodyPr/>
          <a:lstStyle/>
          <a:p>
            <a:endParaRPr lang="pt-BR" dirty="0" smtClean="0"/>
          </a:p>
        </p:txBody>
      </p:sp>
      <p:pic>
        <p:nvPicPr>
          <p:cNvPr id="5123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rcRect l="2809" t="23302" r="27740" b="39194"/>
          <a:stretch>
            <a:fillRect/>
          </a:stretch>
        </p:blipFill>
        <p:spPr>
          <a:xfrm>
            <a:off x="241202" y="1695287"/>
            <a:ext cx="11453813" cy="3516313"/>
          </a:xfrm>
        </p:spPr>
      </p:pic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8389938" y="6240463"/>
            <a:ext cx="3605212" cy="561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SUELEN PEIXOTO MARINHO DE DEUS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04973" y="5269583"/>
            <a:ext cx="1011496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Journal of Clinical Oncology, </a:t>
            </a:r>
            <a:r>
              <a:rPr lang="en-US" sz="2400" dirty="0" err="1" smtClean="0"/>
              <a:t>Vol</a:t>
            </a:r>
            <a:r>
              <a:rPr lang="en-US" sz="2400" dirty="0" smtClean="0"/>
              <a:t> 18, No 8 (April), 2000: pp 1606-1613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Intervenção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4460" y="2014931"/>
            <a:ext cx="8947150" cy="4195762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Os  pacientes foram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randomizados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receber RT ou RT +QT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cada grupo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recebeu 49,3 GY RT em 29 frações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sobre   campo pélvico padrão.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quimioterapia consistiu em cisplatina em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bolus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70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/ m2 e uma infusão de 96 horas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fluorouracil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1.000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/ m2 / d a cada 3 semanas durante quatro ciclos, 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segundos ciclos dados simultaneamente ao RT.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Resumindo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Ensaio clínico:  intervencionista,  prospectivo e 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randomizado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Viéses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Seleção: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Características dos pacientes?</a:t>
            </a:r>
          </a:p>
          <a:p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Equiíbrio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entre o grupo controle e expostos?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Randomização?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0" y="4531360"/>
            <a:ext cx="12192000" cy="23266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>
                <a:latin typeface="Arial" pitchFamily="34" charset="0"/>
                <a:cs typeface="Arial" pitchFamily="34" charset="0"/>
              </a:rPr>
              <a:t>Viéses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Perda amostral?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cs typeface="Arial" charset="0"/>
              </a:rPr>
              <a:t>Plano de tratamento</a:t>
            </a: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143000"/>
            <a:ext cx="11417300" cy="53721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pacientes foram randomizados para RT pélvica ou RT pélvica com quatro ciclos de QT.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RT consistiu em 1,7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por dia nos dias 1 a 5 de cada semana, para um total de 29 frações (49,3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RT pélvica aplicada em  quatro campos padrão.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Pacientes com alto índice de positividade de ilíaco comum também receberam tratamento para um campo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para-aórtico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uma dose de 1,5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por dia nos dias 1 a 5 de cada semana, para um total de 30 frações (45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importante notar que 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braquiterapia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não foi permitida.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pacientes randomizados para QT, o tratamento foi iniciado no dia 1 de sua RT. Um ciclo de QT consistiu em cisplatina de 70 mg / m2 por 2 horas. Infusão intravenosa administrada no dia 1 e 5-FU a uma dose de 1.000 mg / m2 por dia durante 4 dias, com uma infusão contínua de 96 horas nos dias 1 a  4. O segundo ciclo de QT começou no dia 22. O terceiro e quarto ciclos de QT foram marcados após a conclusão da RT, para começar nos dias 43 e 64. A toxicidade foi definida por critérios padrão SWOG.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cs typeface="Arial" charset="0"/>
              </a:rPr>
              <a:t>Modificações de tratamento</a:t>
            </a: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292100" y="1328738"/>
            <a:ext cx="11679238" cy="5260975"/>
          </a:xfrm>
        </p:spPr>
        <p:txBody>
          <a:bodyPr/>
          <a:lstStyle/>
          <a:p>
            <a:r>
              <a:rPr lang="pt-BR" dirty="0" smtClean="0">
                <a:latin typeface="Arial" charset="0"/>
                <a:cs typeface="Arial" charset="0"/>
              </a:rPr>
              <a:t>A quimioterapia foi repetida a cada 3 semanas, proporcionando ao paciente contagem total de WBC recuperada para  2.500 / mL e as plaquetas foram de  100.000 / mL. </a:t>
            </a:r>
          </a:p>
          <a:p>
            <a:r>
              <a:rPr lang="pt-BR" dirty="0" smtClean="0">
                <a:latin typeface="Arial" charset="0"/>
                <a:cs typeface="Arial" charset="0"/>
              </a:rPr>
              <a:t>As doses de 5-FU foram reduzidas em 25% para o grau 3 estomatite e 50% para estomatite grau 4.</a:t>
            </a:r>
          </a:p>
          <a:p>
            <a:r>
              <a:rPr lang="pt-BR" dirty="0" smtClean="0">
                <a:latin typeface="Arial" charset="0"/>
                <a:cs typeface="Arial" charset="0"/>
              </a:rPr>
              <a:t> Se o paciente tivesse um nadir contagem de plaquetas de 50.000 / mL ou um nadir WBC de, 2000 / mL, o 5-FU A dose foi reduzida em 25%.</a:t>
            </a:r>
          </a:p>
          <a:p>
            <a:r>
              <a:rPr lang="pt-BR" dirty="0" smtClean="0">
                <a:latin typeface="Arial" charset="0"/>
                <a:cs typeface="Arial" charset="0"/>
              </a:rPr>
              <a:t> O tratamento foi realizado se o cálculo a depuração da </a:t>
            </a:r>
            <a:r>
              <a:rPr lang="pt-BR" dirty="0" err="1" smtClean="0">
                <a:latin typeface="Arial" charset="0"/>
                <a:cs typeface="Arial" charset="0"/>
              </a:rPr>
              <a:t>creatinina</a:t>
            </a:r>
            <a:r>
              <a:rPr lang="pt-BR" dirty="0" smtClean="0">
                <a:latin typeface="Arial" charset="0"/>
                <a:cs typeface="Arial" charset="0"/>
              </a:rPr>
              <a:t> diminuiu para, 50 mL / min. Quando o calculado a depuração da </a:t>
            </a:r>
            <a:r>
              <a:rPr lang="pt-BR" dirty="0" err="1" smtClean="0">
                <a:latin typeface="Arial" charset="0"/>
                <a:cs typeface="Arial" charset="0"/>
              </a:rPr>
              <a:t>creatinina</a:t>
            </a:r>
            <a:r>
              <a:rPr lang="pt-BR" dirty="0" smtClean="0">
                <a:latin typeface="Arial" charset="0"/>
                <a:cs typeface="Arial" charset="0"/>
              </a:rPr>
              <a:t> tornou-se  50 mL / </a:t>
            </a:r>
            <a:r>
              <a:rPr lang="pt-BR" dirty="0" err="1" smtClean="0">
                <a:latin typeface="Arial" charset="0"/>
                <a:cs typeface="Arial" charset="0"/>
              </a:rPr>
              <a:t>min</a:t>
            </a:r>
            <a:r>
              <a:rPr lang="pt-BR" dirty="0" smtClean="0">
                <a:latin typeface="Arial" charset="0"/>
                <a:cs typeface="Arial" charset="0"/>
              </a:rPr>
              <a:t>  O tratamento foi restituído com a dose de cisplatina reduzida para 50 </a:t>
            </a:r>
            <a:r>
              <a:rPr lang="pt-BR" dirty="0" err="1" smtClean="0">
                <a:latin typeface="Arial" charset="0"/>
                <a:cs typeface="Arial" charset="0"/>
              </a:rPr>
              <a:t>mg</a:t>
            </a:r>
            <a:r>
              <a:rPr lang="pt-BR" dirty="0" smtClean="0">
                <a:latin typeface="Arial" charset="0"/>
                <a:cs typeface="Arial" charset="0"/>
              </a:rPr>
              <a:t> / m2. </a:t>
            </a:r>
          </a:p>
          <a:p>
            <a:r>
              <a:rPr lang="pt-BR" dirty="0" smtClean="0">
                <a:latin typeface="Arial" charset="0"/>
                <a:cs typeface="Arial" charset="0"/>
              </a:rPr>
              <a:t>Cisplatina foi descontinuada para neuropatia periférica de grau 3 ou 4. Durante as semanas em que o paciente não recebeu QT, a RT foi continuou enquanto a contagem de WBC era de  2000 / mL e a plaquetas a contagem foi de  50. 000 / mL.</a:t>
            </a:r>
          </a:p>
          <a:p>
            <a:r>
              <a:rPr lang="pt-BR" dirty="0" smtClean="0">
                <a:latin typeface="Arial" charset="0"/>
                <a:cs typeface="Arial" charset="0"/>
              </a:rPr>
              <a:t> A RT foi interrompida por um período não maior 1 semana para </a:t>
            </a:r>
            <a:r>
              <a:rPr lang="pt-BR" dirty="0" err="1" smtClean="0">
                <a:latin typeface="Arial" charset="0"/>
                <a:cs typeface="Arial" charset="0"/>
              </a:rPr>
              <a:t>diarreia</a:t>
            </a:r>
            <a:r>
              <a:rPr lang="pt-BR" dirty="0" smtClean="0">
                <a:latin typeface="Arial" charset="0"/>
                <a:cs typeface="Arial" charset="0"/>
              </a:rPr>
              <a:t> de grau 3 ou 4.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Viéses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Confundimento</a:t>
            </a:r>
            <a:r>
              <a:rPr lang="pt-BR" dirty="0" smtClean="0"/>
              <a:t>? Ajustes estatísticos</a:t>
            </a:r>
          </a:p>
          <a:p>
            <a:r>
              <a:rPr lang="pt-BR" dirty="0" smtClean="0"/>
              <a:t>Informação?</a:t>
            </a:r>
          </a:p>
          <a:p>
            <a:r>
              <a:rPr lang="pt-BR" dirty="0" smtClean="0"/>
              <a:t>Tempo de exposição ao tratamento?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>
                <a:latin typeface="Arial" charset="0"/>
                <a:cs typeface="Arial" charset="0"/>
              </a:rPr>
              <a:t>RESULTADOS – TEMPO MÉDIO DE CONCLUSÃO DA RT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43 dias (intervalo, 35 a 79 dias) para o  braço QT+RT braço</a:t>
            </a:r>
          </a:p>
          <a:p>
            <a:r>
              <a:rPr lang="pt-BR" smtClean="0"/>
              <a:t>41 dias (intervalo, 38 a 65 dias) para o braço apenas RT. </a:t>
            </a:r>
          </a:p>
        </p:txBody>
      </p:sp>
      <p:pic>
        <p:nvPicPr>
          <p:cNvPr id="18436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422" y="3055859"/>
            <a:ext cx="9259871" cy="35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Sobrevida </a:t>
            </a:r>
            <a:r>
              <a:rPr lang="pt-BR" dirty="0" smtClean="0"/>
              <a:t>livre de progressão e global </a:t>
            </a:r>
            <a:r>
              <a:rPr lang="pt-BR" dirty="0" smtClean="0"/>
              <a:t>são significativamente </a:t>
            </a:r>
            <a:r>
              <a:rPr lang="pt-BR" dirty="0" smtClean="0"/>
              <a:t>melhorada nos pacientes que receberam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err="1" smtClean="0"/>
              <a:t>odds</a:t>
            </a:r>
            <a:r>
              <a:rPr lang="pt-BR" dirty="0" smtClean="0"/>
              <a:t> </a:t>
            </a:r>
            <a:r>
              <a:rPr lang="pt-BR" dirty="0" err="1" smtClean="0"/>
              <a:t>ratio</a:t>
            </a:r>
            <a:r>
              <a:rPr lang="pt-BR" dirty="0" smtClean="0"/>
              <a:t> </a:t>
            </a:r>
            <a:r>
              <a:rPr lang="pt-BR" dirty="0" smtClean="0"/>
              <a:t>para sobrevida livre de progressão e</a:t>
            </a:r>
            <a:br>
              <a:rPr lang="pt-BR" dirty="0" smtClean="0"/>
            </a:br>
            <a:r>
              <a:rPr lang="pt-BR" dirty="0" smtClean="0"/>
              <a:t>sobrevivência no braço RT </a:t>
            </a:r>
            <a:r>
              <a:rPr lang="pt-BR" dirty="0" smtClean="0"/>
              <a:t>somente </a:t>
            </a:r>
            <a:r>
              <a:rPr lang="pt-BR" dirty="0" smtClean="0"/>
              <a:t>contra o braço </a:t>
            </a:r>
            <a:r>
              <a:rPr lang="pt-BR" dirty="0" smtClean="0"/>
              <a:t>QT + </a:t>
            </a:r>
            <a:r>
              <a:rPr lang="pt-BR" dirty="0" smtClean="0"/>
              <a:t>RT </a:t>
            </a:r>
            <a:r>
              <a:rPr lang="pt-BR" dirty="0" smtClean="0"/>
              <a:t> </a:t>
            </a:r>
            <a:r>
              <a:rPr lang="pt-BR" dirty="0" smtClean="0"/>
              <a:t>são</a:t>
            </a:r>
            <a:br>
              <a:rPr lang="pt-BR" dirty="0" smtClean="0"/>
            </a:br>
            <a:r>
              <a:rPr lang="pt-BR" dirty="0" smtClean="0"/>
              <a:t>2,01 (P 5 0,003) e 1,96 (P 5,007), respectivamente. </a:t>
            </a:r>
            <a:endParaRPr lang="pt-BR" dirty="0" smtClean="0"/>
          </a:p>
          <a:p>
            <a:r>
              <a:rPr lang="pt-BR" dirty="0" smtClean="0"/>
              <a:t>A sobrevida </a:t>
            </a:r>
            <a:r>
              <a:rPr lang="pt-BR" dirty="0" smtClean="0"/>
              <a:t>livre de progressão projetada em 4 anos é de 63%</a:t>
            </a:r>
            <a:br>
              <a:rPr lang="pt-BR" dirty="0" smtClean="0"/>
            </a:br>
            <a:r>
              <a:rPr lang="pt-BR" dirty="0" smtClean="0"/>
              <a:t>com RT e 80% com RT </a:t>
            </a:r>
            <a:r>
              <a:rPr lang="pt-BR" dirty="0" smtClean="0"/>
              <a:t>+QT</a:t>
            </a:r>
            <a:r>
              <a:rPr lang="pt-BR" dirty="0" smtClean="0"/>
              <a:t>. </a:t>
            </a: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 smtClean="0"/>
              <a:t>total </a:t>
            </a:r>
            <a:r>
              <a:rPr lang="pt-BR" dirty="0" smtClean="0"/>
              <a:t>projetado taxa </a:t>
            </a:r>
            <a:r>
              <a:rPr lang="pt-BR" dirty="0" smtClean="0"/>
              <a:t>de sobrevivência aos 4 anos é de 71% com RT e 81% com </a:t>
            </a:r>
            <a:r>
              <a:rPr lang="pt-BR" dirty="0" smtClean="0"/>
              <a:t>RT+QT. Graus 3 e 4 de toxicidade hematológicas </a:t>
            </a:r>
            <a:r>
              <a:rPr lang="pt-BR" dirty="0" smtClean="0"/>
              <a:t>e </a:t>
            </a:r>
            <a:r>
              <a:rPr lang="pt-BR" dirty="0" smtClean="0"/>
              <a:t>gastrointestinais foram </a:t>
            </a:r>
            <a:r>
              <a:rPr lang="pt-BR" dirty="0" smtClean="0"/>
              <a:t>mais freqüentes no grupo RT </a:t>
            </a:r>
            <a:r>
              <a:rPr lang="pt-BR" dirty="0" smtClean="0"/>
              <a:t>+QT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cs typeface="Arial" charset="0"/>
              </a:rPr>
              <a:t>Introdução</a:t>
            </a: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77433" y="1658668"/>
            <a:ext cx="10264775" cy="5003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Histerectomia radical com linfadenectomia pélvica e radioterapia são utilizados como terapia primária para carcinoma do colo do útero em estágio inicial 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Estudos comparativos sugerem que os 5 anos em geral as taxas de sobrevivência são semelhantes e, para os pacientes com lesões no estádio IB, estão na faixa de 80% 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90%.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acordo com um estudo  realizado pelo Colégio Americano dos Cirurgiões, a cirurgia é cada vez mais usada no Estados Unidos como principal modo de tratamento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OBRIGADA!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Introdu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32193" y="1697038"/>
            <a:ext cx="8947150" cy="419576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recorrências são muito mais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frequentes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em pacientes com envolvimento dos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linfonodos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envolvimento do paramétrio ou das margens cirúrgicas e em pacientes com lesões grandes ou profundamente invasivas.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Quando uma ou mais dessas os fatores são encontrados, a sobrevivência de 5 anos cai de 70 % para  50%.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Após 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histerectomia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radical, a RT adjuvante tem comumente utilizado para pacientes com alto risco de recorrência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Estudos retrospectivos comparando pacientes com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linfonodos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pélvicos positivos tratados com RT pós-operatória geralmente mostraram uma diminuição na taxa de recorrência local, mas nenhuma melhora na sobrevivência a longo prazo.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cs typeface="Arial" charset="0"/>
              </a:rPr>
              <a:t>Fatores de risco</a:t>
            </a: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Estado dos linfonodos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Status de margem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Envolvimento </a:t>
            </a:r>
            <a:r>
              <a:rPr lang="pt-BR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parametrial</a:t>
            </a:r>
            <a:r>
              <a:rPr lang="pt-BR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Invasão do estroma cervical.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Tamanho da lesão clínica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Idade do doente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A presença de tumor em canais linfáticos tem sido um fator independente em algumas análises.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cs typeface="Arial" charset="0"/>
              </a:rPr>
              <a:t>Objetivo</a:t>
            </a: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550"/>
            <a:ext cx="10515600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estudo atual foi projetado para verificar se a adição de QT ao tratamento padrão de  RT pélvica poderia melhorar a sobrevivência sem progressão e sobrevivência global em pacientes com alto risco de recidiva após histerectomia radical primária.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Seleção dos pacientes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Entre 1991 e 1996, 268 pacientes  foram inseridos no estudo.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Duzentos e quarenta e três pacientes eram avaliáveis ​​(127 RT 1 pacientes com CT e 116 Pacientes com RT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estágio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clínico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IA2, IB e IIA do colo uterino, inicialmente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tratado com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histerectomia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radical e linfadenectomia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pélvica,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que tinham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pélvicos positivos e /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ou margens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positivas e / ou envolvimento microscópico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parametrio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elegíveis para este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estudo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Pacientes provenientes dos grupos: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SWOG, o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Gynecologic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Oncology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(GOG) e a Radioterapia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Oncology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(RTOG). </a:t>
            </a:r>
          </a:p>
          <a:p>
            <a:pPr>
              <a:buNone/>
            </a:pPr>
            <a:endParaRPr lang="pt-B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Seleção de pacientes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800" y="1605280"/>
            <a:ext cx="9247823" cy="491744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Tipo histológico: carcinoma escamoso 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adenocarcinoma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ou um carcinoma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adenoescamoso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Nódulos linfáticos pélvicos positivos confirmados histologicamente, envolvimento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parametrial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ou uma margem cirúrgica positiva.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registro de 6 semanas após a cirurgia, com a RT para começar dentro de 5 dias úteis após o registro.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pacientes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randomizados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o braço da QT no mesmo dia em que começaram a RT. 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pacientes deveriam ter um status performance 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Southwest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Oncology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(SWOG) de 0 a 2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Exames laboratoriais: GL 3.000 / mL, plaquetas  100.000 / mL , 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creatinina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bilirrubina normais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charset="0"/>
                <a:cs typeface="Arial" charset="0"/>
              </a:rPr>
              <a:t>Seleção dos pacientes</a:t>
            </a:r>
            <a:endParaRPr lang="pt-BR" dirty="0" smtClean="0">
              <a:latin typeface="Arial" charset="0"/>
              <a:cs typeface="Arial" charset="0"/>
            </a:endParaRPr>
          </a:p>
        </p:txBody>
      </p:sp>
      <p:pic>
        <p:nvPicPr>
          <p:cNvPr id="16387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7705" y="1274283"/>
            <a:ext cx="7935912" cy="5403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Histologia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Seções pertinentes histopatológicas da biópsias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histerectomias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radicais foram submetidas ao responsável membro do estudo (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R.J.S.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do Comitê de Patologia do GOG para revisão. As categorias finais de diagnóstico histopatológico foram células escamosas carcinoma,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adenocarcinoma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e carcinoma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adenoescamoso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tamanho da lesão foi registrado como o maior diâmetro do tumor na seção histológica. Os diagnósticos foram baseados exclusivamente em hematoxilina e corados com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eosina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UNIÃO CLÍNICA CA DE COLO TRATAMENTO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REUNIÃO CLÍNICA CA DE COLO TRATAMENTO</Template>
  <TotalTime>592</TotalTime>
  <Words>1180</Words>
  <Application>Microsoft Office PowerPoint</Application>
  <PresentationFormat>Personalizar</PresentationFormat>
  <Paragraphs>84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REUNIÃO CLÍNICA CA DE COLO TRATAMENTO</vt:lpstr>
      <vt:lpstr>Slide 1</vt:lpstr>
      <vt:lpstr>Introdução</vt:lpstr>
      <vt:lpstr>Introdução</vt:lpstr>
      <vt:lpstr>Fatores de risco</vt:lpstr>
      <vt:lpstr>Objetivo</vt:lpstr>
      <vt:lpstr>Seleção dos pacientes</vt:lpstr>
      <vt:lpstr>Seleção de pacientes</vt:lpstr>
      <vt:lpstr>Seleção dos pacientes</vt:lpstr>
      <vt:lpstr>Histologia</vt:lpstr>
      <vt:lpstr>Intervenção</vt:lpstr>
      <vt:lpstr>Resumindo</vt:lpstr>
      <vt:lpstr>Viéses</vt:lpstr>
      <vt:lpstr>Slide 13</vt:lpstr>
      <vt:lpstr>Viéses</vt:lpstr>
      <vt:lpstr>Plano de tratamento</vt:lpstr>
      <vt:lpstr>Modificações de tratamento</vt:lpstr>
      <vt:lpstr>Viéses</vt:lpstr>
      <vt:lpstr>RESULTADOS – TEMPO MÉDIO DE CONCLUSÃO DA RT</vt:lpstr>
      <vt:lpstr>Resultados</vt:lpstr>
      <vt:lpstr>OBRIGADA!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CLÍNICA -  GINECOLOGIA ONCOLÓGICA</dc:title>
  <dc:creator>Thiago e Suelen</dc:creator>
  <cp:lastModifiedBy>Thiago e Suelen</cp:lastModifiedBy>
  <cp:revision>21</cp:revision>
  <dcterms:created xsi:type="dcterms:W3CDTF">2018-04-02T13:59:00Z</dcterms:created>
  <dcterms:modified xsi:type="dcterms:W3CDTF">2018-04-04T20:41:44Z</dcterms:modified>
</cp:coreProperties>
</file>