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0" r:id="rId4"/>
    <p:sldId id="261" r:id="rId5"/>
    <p:sldId id="257" r:id="rId6"/>
    <p:sldId id="258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98"/>
    <p:restoredTop sz="93657"/>
  </p:normalViewPr>
  <p:slideViewPr>
    <p:cSldViewPr snapToGrid="0" snapToObjects="1">
      <p:cViewPr varScale="1">
        <p:scale>
          <a:sx n="63" d="100"/>
          <a:sy n="63" d="100"/>
        </p:scale>
        <p:origin x="176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Bioestatística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2" y="3674052"/>
            <a:ext cx="6938961" cy="1143000"/>
          </a:xfrm>
        </p:spPr>
        <p:txBody>
          <a:bodyPr/>
          <a:lstStyle/>
          <a:p>
            <a:r>
              <a:rPr lang="en-US" dirty="0" err="1" smtClean="0"/>
              <a:t>Natália</a:t>
            </a:r>
            <a:r>
              <a:rPr lang="en-US" dirty="0" smtClean="0"/>
              <a:t> Mansur Pimentel Figueiredo</a:t>
            </a:r>
          </a:p>
          <a:p>
            <a:r>
              <a:rPr lang="en-US" dirty="0" smtClean="0"/>
              <a:t>André </a:t>
            </a:r>
            <a:r>
              <a:rPr lang="en-US" dirty="0" err="1" smtClean="0"/>
              <a:t>Soares</a:t>
            </a:r>
            <a:r>
              <a:rPr lang="en-US" dirty="0" smtClean="0"/>
              <a:t> M Costa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93706" y="5790231"/>
            <a:ext cx="6938961" cy="46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1500"/>
              </a:spcBef>
              <a:buClr>
                <a:schemeClr val="tx1">
                  <a:lumMod val="60000"/>
                  <a:lumOff val="40000"/>
                </a:schemeClr>
              </a:buClr>
              <a:buSzPct val="100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1500"/>
              </a:spcBef>
              <a:buSzPct val="10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1500"/>
              </a:spcBef>
              <a:buClr>
                <a:schemeClr val="tx1">
                  <a:lumMod val="60000"/>
                  <a:lumOff val="40000"/>
                </a:schemeClr>
              </a:buClr>
              <a:buSzPct val="10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1500"/>
              </a:spcBef>
              <a:buSzPct val="100000"/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1500"/>
              </a:spcBef>
              <a:buClr>
                <a:schemeClr val="tx1">
                  <a:lumMod val="60000"/>
                  <a:lumOff val="40000"/>
                </a:schemeClr>
              </a:buClr>
              <a:buSzPct val="100000"/>
              <a:buFont typeface="Wingdings" pitchFamily="2" charset="2"/>
              <a:buNone/>
              <a:tabLst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1500"/>
              </a:spcBef>
              <a:buSzPct val="100000"/>
              <a:buFont typeface="Wingdings" pitchFamily="2" charset="2"/>
              <a:buNone/>
              <a:tabLst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1500"/>
              </a:spcBef>
              <a:buClr>
                <a:schemeClr val="tx1">
                  <a:lumMod val="60000"/>
                  <a:lumOff val="40000"/>
                </a:schemeClr>
              </a:buClr>
              <a:buSzPct val="100000"/>
              <a:buFont typeface="Wingdings" pitchFamily="2" charset="2"/>
              <a:buNone/>
              <a:tabLst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1500"/>
              </a:spcBef>
              <a:buSzPct val="100000"/>
              <a:buFont typeface="Wingdings" pitchFamily="2" charset="2"/>
              <a:buNone/>
              <a:tabLst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Belo Horizonte, 22 de </a:t>
            </a:r>
            <a:r>
              <a:rPr lang="en-US" sz="1800" dirty="0" err="1" smtClean="0"/>
              <a:t>março</a:t>
            </a:r>
            <a:r>
              <a:rPr lang="en-US" sz="1800" dirty="0" smtClean="0"/>
              <a:t> de 2018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3599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5123"/>
            <a:ext cx="9144000" cy="19432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03" y="3461687"/>
            <a:ext cx="3153725" cy="63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8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Importância</a:t>
            </a:r>
            <a:r>
              <a:rPr lang="en-US" dirty="0" smtClean="0"/>
              <a:t> do </a:t>
            </a:r>
            <a:r>
              <a:rPr lang="en-US" dirty="0" err="1" smtClean="0"/>
              <a:t>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922416"/>
            <a:ext cx="7743217" cy="4773707"/>
          </a:xfrm>
        </p:spPr>
        <p:txBody>
          <a:bodyPr>
            <a:normAutofit/>
          </a:bodyPr>
          <a:lstStyle/>
          <a:p>
            <a:r>
              <a:rPr lang="en-US" dirty="0" err="1" smtClean="0"/>
              <a:t>Febre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parte da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 err="1" smtClean="0"/>
              <a:t>inflamatória</a:t>
            </a:r>
            <a:r>
              <a:rPr lang="en-US" dirty="0" smtClean="0"/>
              <a:t> normal</a:t>
            </a:r>
          </a:p>
          <a:p>
            <a:pPr lvl="1"/>
            <a:r>
              <a:rPr lang="en-US" dirty="0" err="1" smtClean="0"/>
              <a:t>Mecanismo</a:t>
            </a:r>
            <a:r>
              <a:rPr lang="en-US" dirty="0" smtClean="0"/>
              <a:t> de </a:t>
            </a:r>
            <a:r>
              <a:rPr lang="en-US" dirty="0" err="1" smtClean="0"/>
              <a:t>defesa</a:t>
            </a:r>
            <a:r>
              <a:rPr lang="en-US" dirty="0" smtClean="0"/>
              <a:t> do </a:t>
            </a:r>
            <a:r>
              <a:rPr lang="en-US" dirty="0" err="1" smtClean="0"/>
              <a:t>organismo</a:t>
            </a:r>
            <a:r>
              <a:rPr lang="en-US" dirty="0" smtClean="0"/>
              <a:t> 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aumentar</a:t>
            </a:r>
            <a:r>
              <a:rPr lang="en-US" dirty="0" smtClean="0"/>
              <a:t> </a:t>
            </a:r>
            <a:r>
              <a:rPr lang="en-US" dirty="0" err="1" smtClean="0"/>
              <a:t>sobrevivência</a:t>
            </a:r>
            <a:endParaRPr lang="en-US" dirty="0" smtClean="0"/>
          </a:p>
          <a:p>
            <a:pPr lvl="1"/>
            <a:r>
              <a:rPr lang="en-US" dirty="0" err="1" smtClean="0"/>
              <a:t>Evento</a:t>
            </a:r>
            <a:r>
              <a:rPr lang="en-US" dirty="0" smtClean="0"/>
              <a:t> </a:t>
            </a:r>
            <a:r>
              <a:rPr lang="en-US" dirty="0" err="1" smtClean="0"/>
              <a:t>bem</a:t>
            </a:r>
            <a:r>
              <a:rPr lang="en-US" dirty="0" smtClean="0"/>
              <a:t> </a:t>
            </a:r>
            <a:r>
              <a:rPr lang="en-US" dirty="0" err="1" smtClean="0"/>
              <a:t>descrito</a:t>
            </a:r>
            <a:r>
              <a:rPr lang="en-US" dirty="0" smtClean="0"/>
              <a:t> </a:t>
            </a:r>
            <a:r>
              <a:rPr lang="en-US" dirty="0" err="1" smtClean="0"/>
              <a:t>após</a:t>
            </a:r>
            <a:r>
              <a:rPr lang="en-US" dirty="0" smtClean="0"/>
              <a:t> a </a:t>
            </a:r>
            <a:r>
              <a:rPr lang="en-US" dirty="0" err="1" smtClean="0"/>
              <a:t>vacinação</a:t>
            </a:r>
            <a:endParaRPr lang="en-US" dirty="0" smtClean="0"/>
          </a:p>
          <a:p>
            <a:r>
              <a:rPr lang="en-US" dirty="0" err="1" smtClean="0"/>
              <a:t>Apesar</a:t>
            </a:r>
            <a:r>
              <a:rPr lang="en-US" dirty="0" smtClean="0"/>
              <a:t> de </a:t>
            </a:r>
            <a:r>
              <a:rPr lang="en-US" dirty="0" err="1" smtClean="0"/>
              <a:t>benigno</a:t>
            </a:r>
            <a:r>
              <a:rPr lang="en-US" dirty="0" smtClean="0"/>
              <a:t> e auto </a:t>
            </a:r>
            <a:r>
              <a:rPr lang="en-US" dirty="0" err="1" smtClean="0"/>
              <a:t>limitado</a:t>
            </a:r>
            <a:r>
              <a:rPr lang="en-US" dirty="0" smtClean="0"/>
              <a:t>, </a:t>
            </a:r>
            <a:r>
              <a:rPr lang="en-US" dirty="0" err="1" smtClean="0"/>
              <a:t>preocupa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pais</a:t>
            </a:r>
            <a:r>
              <a:rPr lang="en-US" dirty="0" smtClean="0"/>
              <a:t> e </a:t>
            </a:r>
            <a:r>
              <a:rPr lang="en-US" dirty="0" err="1" smtClean="0"/>
              <a:t>médicos</a:t>
            </a:r>
            <a:r>
              <a:rPr lang="en-US" dirty="0" smtClean="0"/>
              <a:t> </a:t>
            </a:r>
            <a:r>
              <a:rPr lang="en-US" dirty="0" err="1" smtClean="0"/>
              <a:t>devido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medo</a:t>
            </a:r>
            <a:r>
              <a:rPr lang="en-US" dirty="0" smtClean="0"/>
              <a:t> de </a:t>
            </a:r>
            <a:r>
              <a:rPr lang="en-US" dirty="0" err="1" smtClean="0"/>
              <a:t>convulsão</a:t>
            </a:r>
            <a:r>
              <a:rPr lang="en-US" dirty="0" smtClean="0"/>
              <a:t> </a:t>
            </a:r>
            <a:r>
              <a:rPr lang="en-US" dirty="0" err="1" smtClean="0"/>
              <a:t>febril</a:t>
            </a:r>
            <a:r>
              <a:rPr lang="en-US" dirty="0" smtClean="0"/>
              <a:t> e </a:t>
            </a:r>
            <a:r>
              <a:rPr lang="en-US" dirty="0" err="1" smtClean="0"/>
              <a:t>crença</a:t>
            </a:r>
            <a:r>
              <a:rPr lang="en-US" dirty="0" smtClean="0"/>
              <a:t> de </a:t>
            </a:r>
            <a:r>
              <a:rPr lang="en-US" dirty="0" err="1" smtClean="0"/>
              <a:t>representar</a:t>
            </a:r>
            <a:r>
              <a:rPr lang="en-US" dirty="0" smtClean="0"/>
              <a:t> </a:t>
            </a:r>
            <a:r>
              <a:rPr lang="en-US" dirty="0" err="1" smtClean="0"/>
              <a:t>mudança</a:t>
            </a:r>
            <a:r>
              <a:rPr lang="en-US" dirty="0" smtClean="0"/>
              <a:t> </a:t>
            </a:r>
            <a:r>
              <a:rPr lang="en-US" dirty="0" err="1" smtClean="0"/>
              <a:t>patológica</a:t>
            </a:r>
            <a:r>
              <a:rPr lang="en-US" dirty="0" smtClean="0"/>
              <a:t> grave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doença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82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Importância</a:t>
            </a:r>
            <a:r>
              <a:rPr lang="en-US" dirty="0" smtClean="0"/>
              <a:t> do </a:t>
            </a:r>
            <a:r>
              <a:rPr lang="en-US" dirty="0" err="1" smtClean="0"/>
              <a:t>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100" y="1922416"/>
            <a:ext cx="7743217" cy="4773707"/>
          </a:xfrm>
        </p:spPr>
        <p:txBody>
          <a:bodyPr>
            <a:normAutofit/>
          </a:bodyPr>
          <a:lstStyle/>
          <a:p>
            <a:r>
              <a:rPr lang="en-US" dirty="0" err="1" smtClean="0"/>
              <a:t>Visitas</a:t>
            </a:r>
            <a:r>
              <a:rPr lang="en-US" dirty="0" smtClean="0"/>
              <a:t> </a:t>
            </a:r>
            <a:r>
              <a:rPr lang="en-US" dirty="0" err="1" smtClean="0"/>
              <a:t>médicas</a:t>
            </a:r>
            <a:r>
              <a:rPr lang="en-US" dirty="0" smtClean="0"/>
              <a:t> </a:t>
            </a:r>
            <a:r>
              <a:rPr lang="en-US" dirty="0" err="1" smtClean="0"/>
              <a:t>desnecessárias</a:t>
            </a:r>
            <a:r>
              <a:rPr lang="en-US" dirty="0" smtClean="0"/>
              <a:t>, </a:t>
            </a:r>
            <a:r>
              <a:rPr lang="en-US" dirty="0" err="1" smtClean="0"/>
              <a:t>exames</a:t>
            </a:r>
            <a:r>
              <a:rPr lang="en-US" dirty="0" smtClean="0"/>
              <a:t> </a:t>
            </a:r>
            <a:r>
              <a:rPr lang="en-US" dirty="0" err="1" smtClean="0"/>
              <a:t>complementares</a:t>
            </a:r>
            <a:r>
              <a:rPr lang="en-US" dirty="0" smtClean="0"/>
              <a:t> e </a:t>
            </a:r>
            <a:r>
              <a:rPr lang="en-US" dirty="0" err="1" smtClean="0"/>
              <a:t>negação</a:t>
            </a:r>
            <a:r>
              <a:rPr lang="en-US" dirty="0" smtClean="0"/>
              <a:t> de </a:t>
            </a:r>
            <a:r>
              <a:rPr lang="en-US" dirty="0" err="1" smtClean="0"/>
              <a:t>próximas</a:t>
            </a:r>
            <a:r>
              <a:rPr lang="en-US" dirty="0" smtClean="0"/>
              <a:t> doses de </a:t>
            </a:r>
            <a:r>
              <a:rPr lang="en-US" dirty="0" err="1" smtClean="0"/>
              <a:t>vacinas</a:t>
            </a:r>
            <a:r>
              <a:rPr lang="en-US" dirty="0" smtClean="0"/>
              <a:t> (</a:t>
            </a:r>
            <a:r>
              <a:rPr lang="en-US" dirty="0" err="1" smtClean="0"/>
              <a:t>importância</a:t>
            </a:r>
            <a:r>
              <a:rPr lang="en-US" dirty="0" smtClean="0"/>
              <a:t> </a:t>
            </a:r>
            <a:r>
              <a:rPr lang="en-US" dirty="0" err="1" smtClean="0"/>
              <a:t>epidemiológica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Administração</a:t>
            </a:r>
            <a:r>
              <a:rPr lang="en-US" dirty="0" smtClean="0"/>
              <a:t> </a:t>
            </a:r>
            <a:r>
              <a:rPr lang="en-US" dirty="0" err="1" smtClean="0"/>
              <a:t>profilática</a:t>
            </a:r>
            <a:r>
              <a:rPr lang="en-US" dirty="0" smtClean="0"/>
              <a:t> de </a:t>
            </a:r>
            <a:r>
              <a:rPr lang="en-US" dirty="0" err="1" smtClean="0"/>
              <a:t>drogas</a:t>
            </a:r>
            <a:r>
              <a:rPr lang="en-US" dirty="0" smtClean="0"/>
              <a:t> </a:t>
            </a:r>
            <a:r>
              <a:rPr lang="en-US" dirty="0" err="1" smtClean="0"/>
              <a:t>antipiréticas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rotina</a:t>
            </a:r>
            <a:r>
              <a:rPr lang="en-US" dirty="0" smtClean="0"/>
              <a:t> e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recomendado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alguns</a:t>
            </a:r>
            <a:r>
              <a:rPr lang="en-US" dirty="0" smtClean="0"/>
              <a:t> </a:t>
            </a:r>
            <a:r>
              <a:rPr lang="en-US" dirty="0" err="1" smtClean="0"/>
              <a:t>países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Evidência</a:t>
            </a:r>
            <a:r>
              <a:rPr lang="en-US" dirty="0" smtClean="0"/>
              <a:t> para </a:t>
            </a:r>
            <a:r>
              <a:rPr lang="en-US" dirty="0" err="1" smtClean="0"/>
              <a:t>essa</a:t>
            </a:r>
            <a:r>
              <a:rPr lang="en-US" dirty="0" smtClean="0"/>
              <a:t> </a:t>
            </a:r>
            <a:r>
              <a:rPr lang="en-US" dirty="0" err="1" smtClean="0"/>
              <a:t>conduta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escassa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Não</a:t>
            </a:r>
            <a:r>
              <a:rPr lang="en-US" dirty="0" smtClean="0"/>
              <a:t> se </a:t>
            </a:r>
            <a:r>
              <a:rPr lang="en-US" dirty="0" err="1" smtClean="0"/>
              <a:t>sabe</a:t>
            </a:r>
            <a:r>
              <a:rPr lang="en-US" dirty="0" smtClean="0"/>
              <a:t> se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trazer</a:t>
            </a:r>
            <a:r>
              <a:rPr lang="en-US" dirty="0" smtClean="0"/>
              <a:t> </a:t>
            </a:r>
            <a:r>
              <a:rPr lang="en-US" dirty="0" err="1" smtClean="0"/>
              <a:t>algum</a:t>
            </a:r>
            <a:r>
              <a:rPr lang="en-US" dirty="0" smtClean="0"/>
              <a:t> </a:t>
            </a:r>
            <a:r>
              <a:rPr lang="en-US" dirty="0" err="1" smtClean="0"/>
              <a:t>risco</a:t>
            </a:r>
            <a:r>
              <a:rPr lang="en-US" dirty="0" smtClean="0"/>
              <a:t>! </a:t>
            </a:r>
            <a:r>
              <a:rPr lang="en-US" dirty="0" err="1" smtClean="0"/>
              <a:t>Vacina</a:t>
            </a:r>
            <a:r>
              <a:rPr lang="en-US" dirty="0" smtClean="0"/>
              <a:t> continua </a:t>
            </a:r>
            <a:r>
              <a:rPr lang="en-US" dirty="0" err="1" smtClean="0"/>
              <a:t>funcionando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29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Pergunta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153" y="2084294"/>
            <a:ext cx="8292635" cy="431935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POPULAÇÃO</a:t>
            </a:r>
          </a:p>
          <a:p>
            <a:pPr marL="0" indent="0">
              <a:buNone/>
            </a:pPr>
            <a:r>
              <a:rPr lang="en-US" dirty="0" err="1"/>
              <a:t>R</a:t>
            </a:r>
            <a:r>
              <a:rPr lang="en-US" dirty="0" err="1" smtClean="0"/>
              <a:t>ecém</a:t>
            </a:r>
            <a:r>
              <a:rPr lang="en-US" dirty="0" smtClean="0"/>
              <a:t> </a:t>
            </a:r>
            <a:r>
              <a:rPr lang="en-US" dirty="0" err="1" smtClean="0"/>
              <a:t>nascidos</a:t>
            </a:r>
            <a:r>
              <a:rPr lang="en-US" dirty="0" smtClean="0"/>
              <a:t> (9-16 </a:t>
            </a:r>
            <a:r>
              <a:rPr lang="en-US" dirty="0" err="1" smtClean="0"/>
              <a:t>semanas</a:t>
            </a:r>
            <a:r>
              <a:rPr lang="en-US" dirty="0" smtClean="0"/>
              <a:t>) </a:t>
            </a:r>
            <a:r>
              <a:rPr lang="en-US" dirty="0" err="1" smtClean="0"/>
              <a:t>após</a:t>
            </a:r>
            <a:r>
              <a:rPr lang="en-US" dirty="0" smtClean="0"/>
              <a:t> </a:t>
            </a:r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vacinação</a:t>
            </a:r>
            <a:r>
              <a:rPr lang="en-US" dirty="0" smtClean="0"/>
              <a:t> / 2 dose de </a:t>
            </a:r>
            <a:r>
              <a:rPr lang="en-US" dirty="0" err="1" smtClean="0"/>
              <a:t>vacina</a:t>
            </a:r>
            <a:r>
              <a:rPr lang="en-US" dirty="0" err="1"/>
              <a:t>s</a:t>
            </a:r>
            <a:r>
              <a:rPr lang="en-US" dirty="0" smtClean="0"/>
              <a:t> pneumo10 + </a:t>
            </a:r>
            <a:r>
              <a:rPr lang="en-US" dirty="0" err="1" smtClean="0"/>
              <a:t>hexavalente</a:t>
            </a:r>
            <a:endParaRPr lang="en-US" dirty="0" smtClean="0"/>
          </a:p>
          <a:p>
            <a:r>
              <a:rPr lang="en-US" dirty="0" smtClean="0"/>
              <a:t>INTERVENÇÃO</a:t>
            </a:r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dministração</a:t>
            </a:r>
            <a:r>
              <a:rPr lang="en-US" dirty="0" smtClean="0"/>
              <a:t> </a:t>
            </a:r>
            <a:r>
              <a:rPr lang="en-US" dirty="0" err="1" smtClean="0"/>
              <a:t>profilática</a:t>
            </a:r>
            <a:r>
              <a:rPr lang="en-US" dirty="0" smtClean="0"/>
              <a:t> de </a:t>
            </a:r>
            <a:r>
              <a:rPr lang="en-US" dirty="0" err="1" smtClean="0"/>
              <a:t>paracetamol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24 </a:t>
            </a:r>
            <a:r>
              <a:rPr lang="en-US" dirty="0" err="1" smtClean="0"/>
              <a:t>hs</a:t>
            </a:r>
            <a:r>
              <a:rPr lang="en-US" dirty="0" smtClean="0"/>
              <a:t> da </a:t>
            </a:r>
            <a:r>
              <a:rPr lang="en-US" dirty="0" err="1" smtClean="0"/>
              <a:t>vacina</a:t>
            </a:r>
            <a:endParaRPr lang="en-US" dirty="0" smtClean="0"/>
          </a:p>
          <a:p>
            <a:r>
              <a:rPr lang="en-US" dirty="0" smtClean="0"/>
              <a:t>COMPARAÇÃO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administração</a:t>
            </a:r>
            <a:endParaRPr lang="en-US" dirty="0" smtClean="0"/>
          </a:p>
          <a:p>
            <a:r>
              <a:rPr lang="en-US" dirty="0" smtClean="0"/>
              <a:t>OUTCOME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axa de </a:t>
            </a:r>
            <a:r>
              <a:rPr lang="en-US" dirty="0" err="1" smtClean="0"/>
              <a:t>reações</a:t>
            </a:r>
            <a:r>
              <a:rPr lang="en-US" dirty="0" smtClean="0"/>
              <a:t> </a:t>
            </a:r>
            <a:r>
              <a:rPr lang="en-US" dirty="0" err="1" smtClean="0"/>
              <a:t>febris</a:t>
            </a:r>
            <a:r>
              <a:rPr lang="en-US" dirty="0" smtClean="0"/>
              <a:t> e </a:t>
            </a:r>
            <a:r>
              <a:rPr lang="en-US" dirty="0" err="1" smtClean="0"/>
              <a:t>resposta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vacina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medida</a:t>
            </a:r>
            <a:r>
              <a:rPr lang="en-US" dirty="0" smtClean="0"/>
              <a:t> de forma laboratorial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3595" y="5818869"/>
            <a:ext cx="4180949" cy="5847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dirty="0" err="1" smtClean="0"/>
              <a:t>Hexa</a:t>
            </a:r>
            <a:r>
              <a:rPr lang="en-US" sz="1600" dirty="0" smtClean="0"/>
              <a:t>: </a:t>
            </a:r>
            <a:r>
              <a:rPr lang="en-US" sz="1600" dirty="0" err="1" smtClean="0"/>
              <a:t>difteria</a:t>
            </a:r>
            <a:r>
              <a:rPr lang="en-US" sz="1600" dirty="0"/>
              <a:t>, </a:t>
            </a:r>
            <a:r>
              <a:rPr lang="en-US" sz="1600" dirty="0" err="1"/>
              <a:t>tétano</a:t>
            </a:r>
            <a:r>
              <a:rPr lang="en-US" sz="1600" dirty="0"/>
              <a:t>, </a:t>
            </a:r>
            <a:r>
              <a:rPr lang="en-US" sz="1600" dirty="0" err="1"/>
              <a:t>coqueluche</a:t>
            </a:r>
            <a:r>
              <a:rPr lang="en-US" sz="1600" dirty="0"/>
              <a:t>, </a:t>
            </a:r>
            <a:r>
              <a:rPr lang="en-US" sz="1600" dirty="0" err="1"/>
              <a:t>hepatite</a:t>
            </a:r>
            <a:r>
              <a:rPr lang="en-US" sz="1600" dirty="0"/>
              <a:t> B, </a:t>
            </a:r>
            <a:r>
              <a:rPr lang="en-US" sz="1600" dirty="0" err="1"/>
              <a:t>meningite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Haemophilus</a:t>
            </a:r>
            <a:r>
              <a:rPr lang="en-US" sz="1600" dirty="0"/>
              <a:t>, </a:t>
            </a:r>
            <a:r>
              <a:rPr lang="en-US" sz="1600" dirty="0" err="1"/>
              <a:t>poliomielite</a:t>
            </a:r>
            <a:r>
              <a:rPr lang="en-US" sz="1600" dirty="0"/>
              <a:t> </a:t>
            </a:r>
            <a:r>
              <a:rPr lang="en-US" sz="1600" dirty="0" err="1" smtClean="0"/>
              <a:t>inativada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8350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</a:t>
            </a:r>
            <a:r>
              <a:rPr lang="en-US" dirty="0" smtClean="0"/>
              <a:t> do </a:t>
            </a:r>
            <a:r>
              <a:rPr lang="en-US" dirty="0" err="1" smtClean="0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Objetivo</a:t>
            </a:r>
            <a:r>
              <a:rPr lang="en-US" dirty="0" smtClean="0"/>
              <a:t> </a:t>
            </a:r>
            <a:r>
              <a:rPr lang="en-US" dirty="0" err="1" smtClean="0"/>
              <a:t>primário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sz="2800" dirty="0" smtClean="0"/>
              <a:t>Saber se </a:t>
            </a:r>
            <a:r>
              <a:rPr lang="en-US" sz="2800" dirty="0" err="1" smtClean="0"/>
              <a:t>há</a:t>
            </a:r>
            <a:r>
              <a:rPr lang="en-US" sz="2800" dirty="0" smtClean="0"/>
              <a:t> </a:t>
            </a:r>
            <a:r>
              <a:rPr lang="en-US" sz="2800" dirty="0" err="1" smtClean="0"/>
              <a:t>diferença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taxa de </a:t>
            </a:r>
            <a:r>
              <a:rPr lang="en-US" sz="2800" dirty="0" err="1" smtClean="0"/>
              <a:t>reações</a:t>
            </a:r>
            <a:r>
              <a:rPr lang="en-US" sz="2800" dirty="0" smtClean="0"/>
              <a:t> </a:t>
            </a:r>
            <a:r>
              <a:rPr lang="en-US" sz="2800" dirty="0" err="1" smtClean="0"/>
              <a:t>febris</a:t>
            </a:r>
            <a:r>
              <a:rPr lang="en-US" sz="2800" dirty="0" smtClean="0"/>
              <a:t> </a:t>
            </a:r>
            <a:r>
              <a:rPr lang="en-US" sz="2800" dirty="0" smtClean="0"/>
              <a:t>(38 </a:t>
            </a:r>
            <a:r>
              <a:rPr lang="en-US" sz="2800" dirty="0" err="1" smtClean="0"/>
              <a:t>graus</a:t>
            </a:r>
            <a:r>
              <a:rPr lang="en-US" sz="2800" dirty="0" smtClean="0"/>
              <a:t> de tax </a:t>
            </a:r>
            <a:r>
              <a:rPr lang="en-US" sz="2800" dirty="0" err="1" smtClean="0"/>
              <a:t>ou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) </a:t>
            </a:r>
            <a:r>
              <a:rPr lang="en-US" sz="2800" dirty="0" err="1" smtClean="0"/>
              <a:t>nos</a:t>
            </a:r>
            <a:r>
              <a:rPr lang="en-US" sz="2800" dirty="0" smtClean="0"/>
              <a:t> </a:t>
            </a:r>
            <a:r>
              <a:rPr lang="en-US" sz="2800" dirty="0" err="1" smtClean="0"/>
              <a:t>dias</a:t>
            </a:r>
            <a:r>
              <a:rPr lang="en-US" sz="2800" dirty="0" smtClean="0"/>
              <a:t> </a:t>
            </a:r>
            <a:r>
              <a:rPr lang="en-US" sz="2800" dirty="0" smtClean="0"/>
              <a:t>0-3 </a:t>
            </a:r>
            <a:r>
              <a:rPr lang="en-US" sz="2800" dirty="0" err="1" smtClean="0"/>
              <a:t>após</a:t>
            </a:r>
            <a:r>
              <a:rPr lang="en-US" sz="2800" dirty="0" smtClean="0"/>
              <a:t> </a:t>
            </a:r>
            <a:r>
              <a:rPr lang="en-US" sz="2800" dirty="0" err="1" smtClean="0"/>
              <a:t>vacinação</a:t>
            </a:r>
            <a:r>
              <a:rPr lang="en-US" sz="2800" dirty="0" smtClean="0"/>
              <a:t> entre </a:t>
            </a:r>
            <a:r>
              <a:rPr lang="en-US" sz="2800" dirty="0" err="1" smtClean="0"/>
              <a:t>os</a:t>
            </a:r>
            <a:r>
              <a:rPr lang="en-US" sz="2800" dirty="0" smtClean="0"/>
              <a:t> que </a:t>
            </a:r>
            <a:r>
              <a:rPr lang="en-US" sz="2800" dirty="0" err="1" smtClean="0"/>
              <a:t>fizeram</a:t>
            </a:r>
            <a:r>
              <a:rPr lang="en-US" sz="2800" dirty="0" smtClean="0"/>
              <a:t> </a:t>
            </a:r>
            <a:r>
              <a:rPr lang="en-US" sz="2800" dirty="0" err="1" smtClean="0"/>
              <a:t>uso</a:t>
            </a:r>
            <a:r>
              <a:rPr lang="en-US" sz="2800" dirty="0" smtClean="0"/>
              <a:t> do paracetamol e </a:t>
            </a:r>
            <a:r>
              <a:rPr lang="en-US" sz="2800" dirty="0" err="1" smtClean="0"/>
              <a:t>os</a:t>
            </a:r>
            <a:r>
              <a:rPr lang="en-US" sz="2800" dirty="0" smtClean="0"/>
              <a:t> que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fizeram</a:t>
            </a:r>
            <a:r>
              <a:rPr lang="en-US" sz="2800" dirty="0" smtClean="0"/>
              <a:t> </a:t>
            </a:r>
            <a:r>
              <a:rPr lang="en-US" sz="2800" dirty="0" err="1" smtClean="0"/>
              <a:t>uso</a:t>
            </a:r>
            <a:r>
              <a:rPr lang="en-US" sz="2800" dirty="0" smtClean="0"/>
              <a:t> do paracetamol.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584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Desenho</a:t>
            </a:r>
            <a:r>
              <a:rPr lang="en-US" dirty="0" smtClean="0"/>
              <a:t> do </a:t>
            </a:r>
            <a:r>
              <a:rPr lang="en-US" dirty="0" err="1" smtClean="0"/>
              <a:t>Estudo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84294"/>
            <a:ext cx="7593800" cy="4415708"/>
          </a:xfrm>
        </p:spPr>
        <p:txBody>
          <a:bodyPr>
            <a:normAutofit/>
          </a:bodyPr>
          <a:lstStyle/>
          <a:p>
            <a:r>
              <a:rPr lang="en-US" dirty="0" err="1" smtClean="0"/>
              <a:t>Ensaio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línico</a:t>
            </a:r>
            <a:r>
              <a:rPr lang="en-US" dirty="0" smtClean="0"/>
              <a:t> </a:t>
            </a:r>
            <a:r>
              <a:rPr lang="en-US" dirty="0" err="1" smtClean="0"/>
              <a:t>prospectivo</a:t>
            </a:r>
            <a:r>
              <a:rPr lang="en-US" dirty="0" smtClean="0"/>
              <a:t> </a:t>
            </a:r>
            <a:r>
              <a:rPr lang="en-US" dirty="0" err="1" smtClean="0"/>
              <a:t>aleatorizado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err="1"/>
              <a:t>-</a:t>
            </a:r>
            <a:r>
              <a:rPr lang="en-US" dirty="0" err="1" smtClean="0"/>
              <a:t>cego</a:t>
            </a:r>
            <a:endParaRPr lang="en-US" dirty="0" smtClean="0"/>
          </a:p>
          <a:p>
            <a:r>
              <a:rPr lang="en-US" dirty="0" smtClean="0"/>
              <a:t>2 </a:t>
            </a:r>
            <a:r>
              <a:rPr lang="en-US" dirty="0" smtClean="0"/>
              <a:t>RCTs </a:t>
            </a:r>
            <a:r>
              <a:rPr lang="en-US" dirty="0" err="1" smtClean="0"/>
              <a:t>consecutivas</a:t>
            </a:r>
            <a:r>
              <a:rPr lang="en-US" dirty="0" smtClean="0"/>
              <a:t> (10 </a:t>
            </a:r>
            <a:r>
              <a:rPr lang="en-US" dirty="0" err="1" smtClean="0"/>
              <a:t>centros</a:t>
            </a:r>
            <a:r>
              <a:rPr lang="en-US" dirty="0" smtClean="0"/>
              <a:t> Rep </a:t>
            </a:r>
            <a:r>
              <a:rPr lang="en-US" dirty="0" err="1" smtClean="0"/>
              <a:t>Checa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Grupo1: </a:t>
            </a:r>
            <a:r>
              <a:rPr lang="en-US" dirty="0" err="1" smtClean="0"/>
              <a:t>Vacina</a:t>
            </a:r>
            <a:r>
              <a:rPr lang="en-US" dirty="0" smtClean="0"/>
              <a:t> + paracetamol de </a:t>
            </a:r>
            <a:r>
              <a:rPr lang="en-US" dirty="0" err="1" smtClean="0"/>
              <a:t>rotina</a:t>
            </a:r>
            <a:endParaRPr lang="en-US" dirty="0" smtClean="0"/>
          </a:p>
          <a:p>
            <a:pPr lvl="1"/>
            <a:r>
              <a:rPr lang="en-US" dirty="0" err="1" smtClean="0"/>
              <a:t>Grupo</a:t>
            </a:r>
            <a:r>
              <a:rPr lang="en-US" dirty="0" smtClean="0"/>
              <a:t> 2: </a:t>
            </a:r>
            <a:r>
              <a:rPr lang="en-US" dirty="0" err="1" smtClean="0"/>
              <a:t>Vacina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Grupo</a:t>
            </a:r>
            <a:r>
              <a:rPr lang="en-US" dirty="0" smtClean="0"/>
              <a:t> 1: </a:t>
            </a:r>
            <a:r>
              <a:rPr lang="en-US" dirty="0" err="1" smtClean="0"/>
              <a:t>Vacina</a:t>
            </a:r>
            <a:r>
              <a:rPr lang="en-US" dirty="0" smtClean="0"/>
              <a:t> </a:t>
            </a:r>
            <a:r>
              <a:rPr lang="en-US" dirty="0" err="1" smtClean="0"/>
              <a:t>reforço</a:t>
            </a:r>
            <a:r>
              <a:rPr lang="en-US" dirty="0" smtClean="0"/>
              <a:t> + paracetamol de </a:t>
            </a:r>
            <a:r>
              <a:rPr lang="en-US" dirty="0" err="1" smtClean="0"/>
              <a:t>rotina</a:t>
            </a:r>
            <a:endParaRPr lang="en-US" dirty="0" smtClean="0"/>
          </a:p>
          <a:p>
            <a:pPr lvl="1"/>
            <a:r>
              <a:rPr lang="en-US" dirty="0" err="1" smtClean="0"/>
              <a:t>Grupo</a:t>
            </a:r>
            <a:r>
              <a:rPr lang="en-US" dirty="0" smtClean="0"/>
              <a:t> 2: </a:t>
            </a:r>
            <a:r>
              <a:rPr lang="en-US" dirty="0" err="1" smtClean="0"/>
              <a:t>Vacina</a:t>
            </a:r>
            <a:r>
              <a:rPr lang="en-US" dirty="0" smtClean="0"/>
              <a:t> </a:t>
            </a:r>
            <a:r>
              <a:rPr lang="en-US" dirty="0" err="1" smtClean="0"/>
              <a:t>reforço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Confusão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68384"/>
            <a:ext cx="6949440" cy="4471052"/>
          </a:xfrm>
        </p:spPr>
        <p:txBody>
          <a:bodyPr>
            <a:normAutofit/>
          </a:bodyPr>
          <a:lstStyle/>
          <a:p>
            <a:r>
              <a:rPr lang="en-US" dirty="0" err="1" smtClean="0"/>
              <a:t>Efeito</a:t>
            </a:r>
            <a:r>
              <a:rPr lang="en-US" dirty="0" smtClean="0"/>
              <a:t> </a:t>
            </a:r>
            <a:r>
              <a:rPr lang="en-US" dirty="0" err="1" smtClean="0"/>
              <a:t>direto</a:t>
            </a:r>
            <a:r>
              <a:rPr lang="en-US" dirty="0" smtClean="0"/>
              <a:t> do paracetamol </a:t>
            </a:r>
            <a:r>
              <a:rPr lang="en-US" dirty="0" err="1" smtClean="0"/>
              <a:t>ou</a:t>
            </a:r>
            <a:r>
              <a:rPr lang="en-US" dirty="0" smtClean="0"/>
              <a:t> a </a:t>
            </a:r>
            <a:r>
              <a:rPr lang="en-US" dirty="0" err="1" smtClean="0"/>
              <a:t>ausência</a:t>
            </a:r>
            <a:r>
              <a:rPr lang="en-US" dirty="0" smtClean="0"/>
              <a:t> de </a:t>
            </a:r>
            <a:r>
              <a:rPr lang="en-US" dirty="0" err="1" smtClean="0"/>
              <a:t>hipertermia</a:t>
            </a:r>
            <a:r>
              <a:rPr lang="en-US" dirty="0" smtClean="0"/>
              <a:t> que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responsáveis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soroconversão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Poucas</a:t>
            </a:r>
            <a:r>
              <a:rPr lang="en-US" dirty="0" smtClean="0"/>
              <a:t> </a:t>
            </a:r>
            <a:r>
              <a:rPr lang="en-US" dirty="0" err="1" smtClean="0"/>
              <a:t>confusões</a:t>
            </a:r>
            <a:r>
              <a:rPr lang="en-US" dirty="0" smtClean="0"/>
              <a:t> </a:t>
            </a:r>
            <a:r>
              <a:rPr lang="en-US" dirty="0" err="1" smtClean="0"/>
              <a:t>pois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aleatorizado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09859" y="4945487"/>
            <a:ext cx="1339403" cy="2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2458" y="4760821"/>
            <a:ext cx="127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Parecetamol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75383" y="4760821"/>
            <a:ext cx="1507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Soroconversão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34112" y="5520674"/>
            <a:ext cx="69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Febre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40157" y="5175331"/>
            <a:ext cx="888643" cy="504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717735" y="5187029"/>
            <a:ext cx="1004259" cy="492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38233" y="5705340"/>
            <a:ext cx="1339403" cy="25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60832" y="552067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AINE?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03757" y="5520674"/>
            <a:ext cx="1507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Soroconversão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162486" y="6280527"/>
            <a:ext cx="69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Febre</a:t>
            </a:r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168531" y="5935184"/>
            <a:ext cx="888643" cy="504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946109" y="5946882"/>
            <a:ext cx="1004259" cy="492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0173" y="6364341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infecção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928665" y="5931322"/>
            <a:ext cx="1004259" cy="492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41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4" grpId="0"/>
      <p:bldP spid="15" grpId="0"/>
      <p:bldP spid="16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Viés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84293"/>
            <a:ext cx="7615646" cy="4486323"/>
          </a:xfrm>
        </p:spPr>
        <p:txBody>
          <a:bodyPr>
            <a:normAutofit/>
          </a:bodyPr>
          <a:lstStyle/>
          <a:p>
            <a:r>
              <a:rPr lang="en-US" dirty="0" err="1" smtClean="0"/>
              <a:t>Seleção</a:t>
            </a:r>
            <a:r>
              <a:rPr lang="en-US" dirty="0" smtClean="0"/>
              <a:t>: </a:t>
            </a:r>
            <a:r>
              <a:rPr lang="en-US" dirty="0" err="1" smtClean="0"/>
              <a:t>oferecido</a:t>
            </a:r>
            <a:r>
              <a:rPr lang="en-US" dirty="0" smtClean="0"/>
              <a:t> </a:t>
            </a:r>
            <a:r>
              <a:rPr lang="en-US" dirty="0" err="1" smtClean="0"/>
              <a:t>pelos</a:t>
            </a:r>
            <a:r>
              <a:rPr lang="en-US" dirty="0" smtClean="0"/>
              <a:t> </a:t>
            </a:r>
            <a:r>
              <a:rPr lang="en-US" dirty="0" err="1" smtClean="0"/>
              <a:t>pediatras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amostras</a:t>
            </a:r>
            <a:r>
              <a:rPr lang="en-US" dirty="0" smtClean="0"/>
              <a:t> </a:t>
            </a:r>
            <a:r>
              <a:rPr lang="en-US" dirty="0" err="1" smtClean="0"/>
              <a:t>consecutivas</a:t>
            </a:r>
            <a:r>
              <a:rPr lang="en-US" dirty="0" smtClean="0"/>
              <a:t> &gt; </a:t>
            </a:r>
            <a:r>
              <a:rPr lang="en-US" dirty="0" err="1" smtClean="0"/>
              <a:t>seleção</a:t>
            </a:r>
            <a:r>
              <a:rPr lang="en-US" dirty="0" smtClean="0"/>
              <a:t> de </a:t>
            </a:r>
            <a:r>
              <a:rPr lang="en-US" dirty="0" err="1" smtClean="0"/>
              <a:t>saudáveis</a:t>
            </a:r>
            <a:r>
              <a:rPr lang="en-US" dirty="0" smtClean="0"/>
              <a:t>?</a:t>
            </a:r>
          </a:p>
          <a:p>
            <a:pPr marL="457200" lvl="1">
              <a:spcBef>
                <a:spcPts val="2000"/>
              </a:spcBef>
              <a:buClrTx/>
            </a:pP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controle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recebeu</a:t>
            </a:r>
            <a:r>
              <a:rPr lang="en-US" dirty="0"/>
              <a:t> placebo (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cegamento</a:t>
            </a:r>
            <a:r>
              <a:rPr lang="en-US" dirty="0"/>
              <a:t>, </a:t>
            </a:r>
            <a:r>
              <a:rPr lang="en-US" dirty="0" err="1"/>
              <a:t>pais</a:t>
            </a:r>
            <a:r>
              <a:rPr lang="en-US" dirty="0"/>
              <a:t> </a:t>
            </a:r>
            <a:r>
              <a:rPr lang="en-US" dirty="0" err="1"/>
              <a:t>cientes</a:t>
            </a:r>
            <a:r>
              <a:rPr lang="en-US" dirty="0"/>
              <a:t> de </a:t>
            </a:r>
            <a:r>
              <a:rPr lang="en-US" dirty="0" err="1"/>
              <a:t>qual</a:t>
            </a:r>
            <a:r>
              <a:rPr lang="en-US" dirty="0"/>
              <a:t>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pertencia</a:t>
            </a:r>
            <a:r>
              <a:rPr lang="en-US" dirty="0"/>
              <a:t> o </a:t>
            </a:r>
            <a:r>
              <a:rPr lang="en-US" dirty="0" err="1"/>
              <a:t>paciente</a:t>
            </a:r>
            <a:r>
              <a:rPr lang="en-US" dirty="0" smtClean="0"/>
              <a:t>)</a:t>
            </a:r>
          </a:p>
          <a:p>
            <a:pPr marL="457200" lvl="1">
              <a:spcBef>
                <a:spcPts val="2000"/>
              </a:spcBef>
              <a:buClrTx/>
            </a:pP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usou</a:t>
            </a:r>
            <a:r>
              <a:rPr lang="en-US" dirty="0"/>
              <a:t> paracetamol &gt; </a:t>
            </a:r>
            <a:r>
              <a:rPr lang="en-US" dirty="0" err="1"/>
              <a:t>menor</a:t>
            </a:r>
            <a:r>
              <a:rPr lang="en-US" dirty="0"/>
              <a:t> </a:t>
            </a:r>
            <a:r>
              <a:rPr lang="en-US" dirty="0" err="1"/>
              <a:t>preocupação</a:t>
            </a:r>
            <a:r>
              <a:rPr lang="en-US" dirty="0"/>
              <a:t> com </a:t>
            </a:r>
            <a:r>
              <a:rPr lang="en-US" dirty="0" err="1"/>
              <a:t>febre</a:t>
            </a:r>
            <a:r>
              <a:rPr lang="en-US" dirty="0"/>
              <a:t> &gt; </a:t>
            </a:r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relatos</a:t>
            </a:r>
            <a:r>
              <a:rPr lang="en-US" dirty="0"/>
              <a:t> de </a:t>
            </a:r>
            <a:r>
              <a:rPr lang="en-US" dirty="0" err="1"/>
              <a:t>febre</a:t>
            </a:r>
            <a:r>
              <a:rPr lang="en-US" dirty="0" smtClean="0"/>
              <a:t>?</a:t>
            </a:r>
          </a:p>
          <a:p>
            <a:pPr marL="457200" lvl="1">
              <a:spcBef>
                <a:spcPts val="2000"/>
              </a:spcBef>
              <a:buClrTx/>
            </a:pPr>
            <a:r>
              <a:rPr lang="en-US" dirty="0" err="1"/>
              <a:t>Patrocinado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smtClean="0"/>
              <a:t>GSK</a:t>
            </a:r>
          </a:p>
          <a:p>
            <a:pPr marL="457200" lvl="1">
              <a:spcBef>
                <a:spcPts val="2000"/>
              </a:spcBef>
              <a:buClrTx/>
            </a:pPr>
            <a:r>
              <a:rPr lang="en-US" dirty="0" err="1"/>
              <a:t>Desfecho</a:t>
            </a:r>
            <a:r>
              <a:rPr lang="en-US" dirty="0"/>
              <a:t> </a:t>
            </a:r>
            <a:r>
              <a:rPr lang="en-US" dirty="0" err="1"/>
              <a:t>intermediário</a:t>
            </a:r>
            <a:r>
              <a:rPr lang="en-US" dirty="0"/>
              <a:t> para </a:t>
            </a:r>
            <a:r>
              <a:rPr lang="en-US" dirty="0" err="1"/>
              <a:t>eficácia</a:t>
            </a:r>
            <a:r>
              <a:rPr lang="en-US" dirty="0"/>
              <a:t> (</a:t>
            </a:r>
            <a:r>
              <a:rPr lang="en-US" dirty="0" err="1"/>
              <a:t>dosagem</a:t>
            </a:r>
            <a:r>
              <a:rPr lang="en-US" dirty="0"/>
              <a:t> de IgG)</a:t>
            </a:r>
          </a:p>
          <a:p>
            <a:pPr marL="914400" lvl="2">
              <a:spcBef>
                <a:spcPts val="2000"/>
              </a:spcBef>
            </a:pP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medida</a:t>
            </a:r>
            <a:r>
              <a:rPr lang="en-US" dirty="0" smtClean="0"/>
              <a:t> a </a:t>
            </a:r>
            <a:r>
              <a:rPr lang="en-US" dirty="0" err="1" smtClean="0"/>
              <a:t>eficácia</a:t>
            </a:r>
            <a:r>
              <a:rPr lang="en-US" dirty="0" smtClean="0"/>
              <a:t> real da </a:t>
            </a:r>
            <a:r>
              <a:rPr lang="en-US" dirty="0" err="1" smtClean="0"/>
              <a:t>vacina</a:t>
            </a:r>
            <a:endParaRPr lang="en-US" dirty="0"/>
          </a:p>
          <a:p>
            <a:pPr marL="457200" lvl="1">
              <a:spcBef>
                <a:spcPts val="2000"/>
              </a:spcBef>
              <a:buClrTx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55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1118</TotalTime>
  <Words>363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Garamond</vt:lpstr>
      <vt:lpstr>Wingdings</vt:lpstr>
      <vt:lpstr>Formal</vt:lpstr>
      <vt:lpstr>Bioestatística</vt:lpstr>
      <vt:lpstr>PowerPoint Presentation</vt:lpstr>
      <vt:lpstr>Importância do tema</vt:lpstr>
      <vt:lpstr>Importância do tema</vt:lpstr>
      <vt:lpstr>Pergunta</vt:lpstr>
      <vt:lpstr>Objetivo do Estudo</vt:lpstr>
      <vt:lpstr>Desenho do Estudo</vt:lpstr>
      <vt:lpstr>Confusão</vt:lpstr>
      <vt:lpstr>Viés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Biostatítica</dc:title>
  <dc:creator>Natalia Mansur Pimentel Figueiredo</dc:creator>
  <cp:lastModifiedBy>Andre Costa</cp:lastModifiedBy>
  <cp:revision>25</cp:revision>
  <dcterms:created xsi:type="dcterms:W3CDTF">2018-03-21T17:50:06Z</dcterms:created>
  <dcterms:modified xsi:type="dcterms:W3CDTF">2018-03-22T19:45:18Z</dcterms:modified>
</cp:coreProperties>
</file>