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66" r:id="rId5"/>
    <p:sldId id="265" r:id="rId6"/>
    <p:sldId id="269" r:id="rId7"/>
    <p:sldId id="271" r:id="rId8"/>
    <p:sldId id="273" r:id="rId9"/>
    <p:sldId id="272" r:id="rId10"/>
    <p:sldId id="270" r:id="rId11"/>
    <p:sldId id="267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6361235-3C74-4CF3-BC3C-31C98C89688B}" type="datetimeFigureOut">
              <a:rPr lang="en-US" smtClean="0"/>
              <a:pPr/>
              <a:t>6/6/2019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A7D3E8-08FE-4010-A708-32D5F7CA266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5720" y="5072074"/>
            <a:ext cx="7772400" cy="914400"/>
          </a:xfrm>
        </p:spPr>
        <p:txBody>
          <a:bodyPr>
            <a:noAutofit/>
          </a:bodyPr>
          <a:lstStyle/>
          <a:p>
            <a:pPr algn="l"/>
            <a:r>
              <a:rPr lang="pt-BR" sz="1500" dirty="0" smtClean="0"/>
              <a:t>CLIVIANY BORGES DA SILVA</a:t>
            </a:r>
          </a:p>
          <a:p>
            <a:pPr algn="l"/>
            <a:r>
              <a:rPr lang="pt-BR" sz="1500" dirty="0" smtClean="0"/>
              <a:t>EMANUELE GOMES DA SILVA LOPES</a:t>
            </a:r>
          </a:p>
          <a:p>
            <a:pPr algn="l"/>
            <a:r>
              <a:rPr lang="pt-BR" sz="1500" dirty="0" smtClean="0"/>
              <a:t>MARIANA BRANDÃO FRANCO</a:t>
            </a:r>
          </a:p>
          <a:p>
            <a:pPr algn="l"/>
            <a:r>
              <a:rPr lang="pt-BR" sz="1500" dirty="0" smtClean="0"/>
              <a:t>TAMIRIS DE PAULA SILVA</a:t>
            </a:r>
            <a:endParaRPr lang="en-US" sz="15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000240"/>
            <a:ext cx="8516117" cy="16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2928926" y="571480"/>
            <a:ext cx="4143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UNIVERSIDADE FEDERAL DE MINAS GERAIS</a:t>
            </a:r>
          </a:p>
          <a:p>
            <a:pPr algn="ctr"/>
            <a:r>
              <a:rPr lang="pt-BR" sz="1200" dirty="0" smtClean="0"/>
              <a:t>F</a:t>
            </a:r>
            <a:r>
              <a:rPr lang="en-US" sz="1200" dirty="0" smtClean="0"/>
              <a:t>ACULDADE DE MEDICINA</a:t>
            </a:r>
          </a:p>
          <a:p>
            <a:pPr algn="ctr"/>
            <a:r>
              <a:rPr lang="pt-BR" sz="1200" dirty="0" smtClean="0"/>
              <a:t>INTRODUÇÃO A BIOESTATÍSTICA</a:t>
            </a:r>
          </a:p>
        </p:txBody>
      </p:sp>
      <p:pic>
        <p:nvPicPr>
          <p:cNvPr id="1028" name="Picture 4" descr="Resultado de imagem para BRASAO UFM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500042"/>
            <a:ext cx="1285884" cy="1266596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3786190"/>
            <a:ext cx="47053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71612"/>
            <a:ext cx="807249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857496"/>
            <a:ext cx="807249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7794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VANTAGENS DO MODELO LOGÍSTICO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Facilidade para lidar com variáveis independentes categóricas.</a:t>
            </a:r>
          </a:p>
          <a:p>
            <a:r>
              <a:rPr lang="pt-BR" dirty="0" smtClean="0"/>
              <a:t>Fornece resultados em termos de probabilidade.</a:t>
            </a:r>
          </a:p>
          <a:p>
            <a:r>
              <a:rPr lang="pt-BR" dirty="0" smtClean="0"/>
              <a:t>Facilidade de classificação de indivíduos em categorias.</a:t>
            </a:r>
          </a:p>
          <a:p>
            <a:r>
              <a:rPr lang="pt-BR" dirty="0" smtClean="0"/>
              <a:t>Requer pequeno número de suposições.</a:t>
            </a:r>
          </a:p>
          <a:p>
            <a:r>
              <a:rPr lang="pt-BR" dirty="0" smtClean="0"/>
              <a:t>Alto grau de confiabilidade.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90889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 smtClean="0"/>
              <a:t>O uso da regressão logística para determinar as probabilidades dos eventos, é uma boa técnica, pois a sua aplicação é apropriada numa grande variedade de situações e tem auto grau de confiabilidade.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46990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/>
              <a:t>Estatística Descritiva / </a:t>
            </a:r>
            <a:r>
              <a:rPr lang="pt-BR" dirty="0" smtClean="0"/>
              <a:t>exploratória</a:t>
            </a:r>
          </a:p>
          <a:p>
            <a:pPr marL="0" indent="0">
              <a:lnSpc>
                <a:spcPct val="150000"/>
              </a:lnSpc>
              <a:buNone/>
            </a:pPr>
            <a:endParaRPr lang="pt-BR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ESTATÍSTICA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03329" y="1583485"/>
            <a:ext cx="8549968" cy="15121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2285992"/>
            <a:ext cx="7165262" cy="2928958"/>
          </a:xfrm>
          <a:prstGeom prst="rect">
            <a:avLst/>
          </a:prstGeom>
        </p:spPr>
      </p:pic>
      <p:sp>
        <p:nvSpPr>
          <p:cNvPr id="5" name="Retângulo de cantos arredondados 4"/>
          <p:cNvSpPr/>
          <p:nvPr/>
        </p:nvSpPr>
        <p:spPr>
          <a:xfrm>
            <a:off x="785786" y="2571744"/>
            <a:ext cx="2928958" cy="424084"/>
          </a:xfrm>
          <a:prstGeom prst="round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de cantos arredondados 6"/>
          <p:cNvSpPr/>
          <p:nvPr/>
        </p:nvSpPr>
        <p:spPr>
          <a:xfrm>
            <a:off x="4071934" y="3286124"/>
            <a:ext cx="2143140" cy="424084"/>
          </a:xfrm>
          <a:prstGeom prst="round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de cantos arredondados 7"/>
          <p:cNvSpPr/>
          <p:nvPr/>
        </p:nvSpPr>
        <p:spPr>
          <a:xfrm>
            <a:off x="3357554" y="4000504"/>
            <a:ext cx="4500594" cy="357190"/>
          </a:xfrm>
          <a:prstGeom prst="round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de cantos arredondados 8"/>
          <p:cNvSpPr/>
          <p:nvPr/>
        </p:nvSpPr>
        <p:spPr>
          <a:xfrm>
            <a:off x="857224" y="4286256"/>
            <a:ext cx="1357322" cy="424084"/>
          </a:xfrm>
          <a:prstGeom prst="round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2285984" y="4357694"/>
            <a:ext cx="5572164" cy="357190"/>
          </a:xfrm>
          <a:prstGeom prst="round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BANCO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21179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dirty="0" err="1" smtClean="0"/>
              <a:t>Ao</a:t>
            </a:r>
            <a:r>
              <a:rPr lang="en-US" sz="1800" dirty="0" smtClean="0"/>
              <a:t> </a:t>
            </a:r>
            <a:r>
              <a:rPr lang="en-US" sz="1800" dirty="0" err="1" smtClean="0"/>
              <a:t>todo</a:t>
            </a:r>
            <a:r>
              <a:rPr lang="en-US" sz="1800" dirty="0" smtClean="0"/>
              <a:t>, </a:t>
            </a:r>
            <a:r>
              <a:rPr lang="en-US" sz="1800" dirty="0">
                <a:latin typeface="Arial Black" panose="020B0A04020102020204" pitchFamily="34" charset="0"/>
              </a:rPr>
              <a:t>620</a:t>
            </a:r>
            <a:r>
              <a:rPr lang="en-US" sz="1800" dirty="0" smtClean="0"/>
              <a:t> </a:t>
            </a:r>
            <a:r>
              <a:rPr lang="en-US" sz="1800" dirty="0" err="1" smtClean="0"/>
              <a:t>pacientes</a:t>
            </a:r>
            <a:r>
              <a:rPr lang="en-US" sz="1800" dirty="0" smtClean="0"/>
              <a:t> </a:t>
            </a:r>
            <a:r>
              <a:rPr lang="en-US" sz="1800" dirty="0" err="1" smtClean="0"/>
              <a:t>positivos</a:t>
            </a:r>
            <a:r>
              <a:rPr lang="en-US" sz="1800" dirty="0" smtClean="0"/>
              <a:t> HCV </a:t>
            </a:r>
            <a:r>
              <a:rPr lang="en-US" sz="1800" dirty="0" err="1"/>
              <a:t>foram</a:t>
            </a:r>
            <a:r>
              <a:rPr lang="en-US" sz="1800" dirty="0"/>
              <a:t> </a:t>
            </a:r>
            <a:r>
              <a:rPr lang="en-US" sz="1800" dirty="0" err="1" smtClean="0"/>
              <a:t>revisados</a:t>
            </a:r>
            <a:r>
              <a:rPr lang="en-US" sz="1800" dirty="0" smtClean="0"/>
              <a:t> </a:t>
            </a:r>
          </a:p>
          <a:p>
            <a:pPr marL="0" indent="0" algn="ctr">
              <a:buNone/>
            </a:pPr>
            <a:endParaRPr lang="pt-BR" sz="1800" dirty="0"/>
          </a:p>
          <a:p>
            <a:pPr>
              <a:buClr>
                <a:srgbClr val="0070C0"/>
              </a:buClr>
              <a:buSzPct val="130000"/>
              <a:buFont typeface="Wingdings" panose="05000000000000000000" pitchFamily="2" charset="2"/>
              <a:buChar char="Ø"/>
            </a:pPr>
            <a:r>
              <a:rPr lang="en-US" sz="1800" dirty="0"/>
              <a:t> </a:t>
            </a:r>
            <a:r>
              <a:rPr lang="en-US" sz="1800" dirty="0">
                <a:latin typeface="Arial Black" panose="020B0A04020102020204" pitchFamily="34" charset="0"/>
              </a:rPr>
              <a:t>109</a:t>
            </a:r>
            <a:r>
              <a:rPr lang="en-US" sz="1800" dirty="0" smtClean="0"/>
              <a:t> </a:t>
            </a:r>
            <a:r>
              <a:rPr lang="en-US" sz="1800" dirty="0" err="1" smtClean="0"/>
              <a:t>pacientes</a:t>
            </a:r>
            <a:r>
              <a:rPr lang="en-US" sz="1800" dirty="0" smtClean="0"/>
              <a:t> </a:t>
            </a:r>
            <a:r>
              <a:rPr lang="en-US" sz="1800" dirty="0" err="1" smtClean="0"/>
              <a:t>foram</a:t>
            </a:r>
            <a:r>
              <a:rPr lang="en-US" sz="1800" dirty="0" smtClean="0"/>
              <a:t> </a:t>
            </a:r>
            <a:r>
              <a:rPr lang="en-US" sz="1800" dirty="0" err="1" smtClean="0"/>
              <a:t>excluÍdos</a:t>
            </a:r>
            <a:r>
              <a:rPr lang="en-US" sz="1800" dirty="0" smtClean="0"/>
              <a:t>. </a:t>
            </a:r>
          </a:p>
          <a:p>
            <a:pPr>
              <a:buClr>
                <a:srgbClr val="00B050"/>
              </a:buClr>
              <a:buSzPct val="130000"/>
              <a:buFont typeface="Wingdings" panose="05000000000000000000" pitchFamily="2" charset="2"/>
              <a:buChar char="Ø"/>
            </a:pPr>
            <a:r>
              <a:rPr lang="en-US" sz="1800" dirty="0" smtClean="0">
                <a:latin typeface="Arial Black" panose="020B0A04020102020204" pitchFamily="34" charset="0"/>
              </a:rPr>
              <a:t> 441</a:t>
            </a:r>
            <a:r>
              <a:rPr lang="en-US" sz="1800" dirty="0" smtClean="0"/>
              <a:t> </a:t>
            </a:r>
            <a:r>
              <a:rPr lang="en-US" sz="1800" dirty="0" err="1"/>
              <a:t>pacientes</a:t>
            </a:r>
            <a:r>
              <a:rPr lang="en-US" sz="1800" dirty="0"/>
              <a:t> </a:t>
            </a:r>
            <a:r>
              <a:rPr lang="en-US" sz="1800" dirty="0" err="1"/>
              <a:t>completaram</a:t>
            </a:r>
            <a:r>
              <a:rPr lang="en-US" sz="1800" dirty="0"/>
              <a:t> 24 </a:t>
            </a:r>
            <a:r>
              <a:rPr lang="en-US" sz="1800" dirty="0" err="1"/>
              <a:t>semanas</a:t>
            </a:r>
            <a:r>
              <a:rPr lang="en-US" sz="1800" dirty="0"/>
              <a:t> de </a:t>
            </a:r>
            <a:r>
              <a:rPr lang="en-US" sz="1800" dirty="0" err="1"/>
              <a:t>tratamento</a:t>
            </a:r>
            <a:r>
              <a:rPr lang="en-US" sz="1800" dirty="0"/>
              <a:t> e </a:t>
            </a:r>
            <a:r>
              <a:rPr lang="en-US" sz="1800" dirty="0" err="1"/>
              <a:t>acompanhamento</a:t>
            </a:r>
            <a:r>
              <a:rPr lang="en-US" sz="1800" dirty="0"/>
              <a:t>. </a:t>
            </a:r>
            <a:endParaRPr lang="pt-BR" sz="1800" dirty="0"/>
          </a:p>
          <a:p>
            <a:pPr>
              <a:buClr>
                <a:srgbClr val="FF0000"/>
              </a:buClr>
              <a:buSzPct val="130000"/>
              <a:buFont typeface="Wingdings" panose="05000000000000000000" pitchFamily="2" charset="2"/>
              <a:buChar char="Ø"/>
            </a:pPr>
            <a:r>
              <a:rPr lang="en-US" sz="1800" dirty="0" smtClean="0"/>
              <a:t> </a:t>
            </a:r>
            <a:r>
              <a:rPr lang="en-US" sz="1800" dirty="0">
                <a:latin typeface="Arial Black" panose="020B0A04020102020204" pitchFamily="34" charset="0"/>
              </a:rPr>
              <a:t>167 </a:t>
            </a:r>
            <a:r>
              <a:rPr lang="en-US" sz="1800" dirty="0" err="1"/>
              <a:t>pacientes</a:t>
            </a:r>
            <a:r>
              <a:rPr lang="en-US" sz="1800" dirty="0"/>
              <a:t> </a:t>
            </a:r>
            <a:r>
              <a:rPr lang="en-US" sz="1800" dirty="0" err="1"/>
              <a:t>foram</a:t>
            </a:r>
            <a:r>
              <a:rPr lang="en-US" sz="1800" dirty="0"/>
              <a:t> </a:t>
            </a:r>
            <a:r>
              <a:rPr lang="en-US" sz="1800" dirty="0" err="1"/>
              <a:t>incluídos</a:t>
            </a:r>
            <a:r>
              <a:rPr lang="en-US" sz="1800" dirty="0"/>
              <a:t> no </a:t>
            </a:r>
            <a:r>
              <a:rPr lang="en-US" sz="1800" dirty="0" err="1"/>
              <a:t>grupo</a:t>
            </a:r>
            <a:r>
              <a:rPr lang="en-US" sz="1800" dirty="0"/>
              <a:t> A (</a:t>
            </a:r>
            <a:r>
              <a:rPr lang="en-US" sz="1800" dirty="0" err="1"/>
              <a:t>pacientes</a:t>
            </a:r>
            <a:r>
              <a:rPr lang="en-US" sz="1800" dirty="0"/>
              <a:t> com </a:t>
            </a:r>
            <a:r>
              <a:rPr lang="en-US" sz="1800" dirty="0" err="1"/>
              <a:t>síndrome</a:t>
            </a:r>
            <a:r>
              <a:rPr lang="en-US" sz="1800" dirty="0"/>
              <a:t> </a:t>
            </a:r>
            <a:r>
              <a:rPr lang="en-US" sz="1800" dirty="0" err="1"/>
              <a:t>metabólica</a:t>
            </a:r>
            <a:r>
              <a:rPr lang="en-US" sz="1800" dirty="0" smtClean="0"/>
              <a:t>). </a:t>
            </a:r>
            <a:endParaRPr lang="pt-BR" sz="1800" dirty="0"/>
          </a:p>
          <a:p>
            <a:pPr>
              <a:buClr>
                <a:srgbClr val="FFC000"/>
              </a:buClr>
              <a:buSzPct val="130000"/>
              <a:buFont typeface="Wingdings" panose="05000000000000000000" pitchFamily="2" charset="2"/>
              <a:buChar char="Ø"/>
            </a:pPr>
            <a:r>
              <a:rPr lang="en-US" sz="1800" dirty="0" smtClean="0"/>
              <a:t> </a:t>
            </a:r>
            <a:r>
              <a:rPr lang="en-US" sz="1800" dirty="0">
                <a:latin typeface="Arial Black" panose="020B0A04020102020204" pitchFamily="34" charset="0"/>
              </a:rPr>
              <a:t>274</a:t>
            </a:r>
            <a:r>
              <a:rPr lang="en-US" sz="1800" dirty="0" smtClean="0"/>
              <a:t> </a:t>
            </a:r>
            <a:r>
              <a:rPr lang="en-US" sz="1800" dirty="0" err="1"/>
              <a:t>pacientes</a:t>
            </a:r>
            <a:r>
              <a:rPr lang="en-US" sz="1800" dirty="0"/>
              <a:t> </a:t>
            </a:r>
            <a:r>
              <a:rPr lang="en-US" sz="1800" dirty="0" err="1"/>
              <a:t>foram</a:t>
            </a:r>
            <a:r>
              <a:rPr lang="en-US" sz="1800" dirty="0"/>
              <a:t> </a:t>
            </a:r>
            <a:r>
              <a:rPr lang="en-US" sz="1800" dirty="0" err="1"/>
              <a:t>incluídos</a:t>
            </a:r>
            <a:r>
              <a:rPr lang="en-US" sz="1800" dirty="0"/>
              <a:t> no </a:t>
            </a:r>
            <a:r>
              <a:rPr lang="en-US" sz="1800" dirty="0" err="1"/>
              <a:t>grupo</a:t>
            </a:r>
            <a:r>
              <a:rPr lang="en-US" sz="1800" dirty="0"/>
              <a:t> B (</a:t>
            </a:r>
            <a:r>
              <a:rPr lang="en-US" sz="1800" dirty="0" err="1"/>
              <a:t>pacientes</a:t>
            </a:r>
            <a:r>
              <a:rPr lang="en-US" sz="1800" dirty="0"/>
              <a:t> </a:t>
            </a:r>
            <a:r>
              <a:rPr lang="en-US" sz="1800" dirty="0" err="1"/>
              <a:t>sem</a:t>
            </a:r>
            <a:r>
              <a:rPr lang="en-US" sz="1800" dirty="0"/>
              <a:t> </a:t>
            </a:r>
            <a:r>
              <a:rPr lang="en-US" sz="1800" dirty="0" err="1"/>
              <a:t>síndrome</a:t>
            </a:r>
            <a:r>
              <a:rPr lang="en-US" sz="1800" dirty="0"/>
              <a:t> </a:t>
            </a:r>
            <a:r>
              <a:rPr lang="en-US" sz="1800" dirty="0" err="1"/>
              <a:t>metabólica</a:t>
            </a:r>
            <a:r>
              <a:rPr lang="en-US" sz="1800" dirty="0" smtClean="0"/>
              <a:t>). </a:t>
            </a:r>
            <a:endParaRPr lang="pt-BR" sz="1800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82" y="3564316"/>
            <a:ext cx="3559506" cy="2808312"/>
          </a:xfrm>
          <a:prstGeom prst="rect">
            <a:avLst/>
          </a:prstGeom>
        </p:spPr>
      </p:pic>
      <p:sp>
        <p:nvSpPr>
          <p:cNvPr id="5" name="Retângulo de cantos arredondados 4"/>
          <p:cNvSpPr/>
          <p:nvPr/>
        </p:nvSpPr>
        <p:spPr>
          <a:xfrm>
            <a:off x="467544" y="4140661"/>
            <a:ext cx="864096" cy="360040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0C0"/>
              </a:solidFill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2411760" y="4977734"/>
            <a:ext cx="1080120" cy="324036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561323" y="4977734"/>
            <a:ext cx="1080120" cy="324036"/>
          </a:xfrm>
          <a:prstGeom prst="round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3646170"/>
            <a:ext cx="3510828" cy="1558100"/>
          </a:xfrm>
          <a:prstGeom prst="rect">
            <a:avLst/>
          </a:prstGeom>
        </p:spPr>
      </p:pic>
      <p:sp>
        <p:nvSpPr>
          <p:cNvPr id="10" name="Retângulo de cantos arredondados 9"/>
          <p:cNvSpPr/>
          <p:nvPr/>
        </p:nvSpPr>
        <p:spPr>
          <a:xfrm>
            <a:off x="1583003" y="4411853"/>
            <a:ext cx="1217826" cy="324036"/>
          </a:xfrm>
          <a:prstGeom prst="round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3125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REGRESSÃO LOGÍSTICA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109864"/>
          </a:xfrm>
        </p:spPr>
        <p:txBody>
          <a:bodyPr>
            <a:normAutofit/>
          </a:bodyPr>
          <a:lstStyle/>
          <a:p>
            <a:r>
              <a:rPr lang="en-US" sz="2000" dirty="0"/>
              <a:t>Os </a:t>
            </a:r>
            <a:r>
              <a:rPr lang="en-US" sz="2000" dirty="0" err="1"/>
              <a:t>efeitos</a:t>
            </a:r>
            <a:r>
              <a:rPr lang="en-US" sz="2000" dirty="0"/>
              <a:t> dos </a:t>
            </a:r>
            <a:r>
              <a:rPr lang="en-US" sz="2000" dirty="0" err="1"/>
              <a:t>fatores</a:t>
            </a:r>
            <a:r>
              <a:rPr lang="en-US" sz="2000" dirty="0"/>
              <a:t> (</a:t>
            </a:r>
            <a:r>
              <a:rPr lang="en-US" sz="2000" dirty="0" err="1"/>
              <a:t>idade</a:t>
            </a:r>
            <a:r>
              <a:rPr lang="en-US" sz="2000" dirty="0"/>
              <a:t>, </a:t>
            </a:r>
            <a:r>
              <a:rPr lang="en-US" sz="2000" dirty="0" err="1"/>
              <a:t>sexo</a:t>
            </a:r>
            <a:r>
              <a:rPr lang="en-US" sz="2000" dirty="0"/>
              <a:t>, </a:t>
            </a:r>
            <a:r>
              <a:rPr lang="en-US" sz="2000" dirty="0" err="1"/>
              <a:t>carga</a:t>
            </a:r>
            <a:r>
              <a:rPr lang="en-US" sz="2000" dirty="0"/>
              <a:t> viral, RVR, EVR e </a:t>
            </a:r>
            <a:r>
              <a:rPr lang="en-US" sz="2000" dirty="0" err="1"/>
              <a:t>síndrome</a:t>
            </a:r>
            <a:r>
              <a:rPr lang="en-US" sz="2000" dirty="0"/>
              <a:t> </a:t>
            </a:r>
            <a:r>
              <a:rPr lang="en-US" sz="2000" dirty="0" err="1"/>
              <a:t>metabólica</a:t>
            </a:r>
            <a:r>
              <a:rPr lang="en-US" sz="2000" dirty="0"/>
              <a:t>) </a:t>
            </a:r>
            <a:r>
              <a:rPr lang="en-US" sz="2000" dirty="0" err="1"/>
              <a:t>na</a:t>
            </a:r>
            <a:r>
              <a:rPr lang="en-US" sz="2000" dirty="0"/>
              <a:t> RVS </a:t>
            </a:r>
            <a:r>
              <a:rPr lang="en-US" sz="2000" dirty="0" err="1"/>
              <a:t>foram</a:t>
            </a:r>
            <a:r>
              <a:rPr lang="en-US" sz="2000" dirty="0"/>
              <a:t> </a:t>
            </a:r>
            <a:r>
              <a:rPr lang="en-US" sz="2000" dirty="0" err="1"/>
              <a:t>analisadas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FF0000"/>
                </a:solidFill>
              </a:rPr>
              <a:t>por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univariáveis</a:t>
            </a:r>
            <a:r>
              <a:rPr lang="en-US" sz="2000" smtClean="0">
                <a:solidFill>
                  <a:srgbClr val="FF0000"/>
                </a:solidFill>
              </a:rPr>
              <a:t> </a:t>
            </a:r>
            <a:r>
              <a:rPr lang="en-US" sz="2000" smtClean="0"/>
              <a:t>de </a:t>
            </a:r>
            <a:r>
              <a:rPr lang="en-US" sz="2000" dirty="0" err="1"/>
              <a:t>regressão</a:t>
            </a:r>
            <a:r>
              <a:rPr lang="en-US" sz="2000" dirty="0"/>
              <a:t> </a:t>
            </a:r>
            <a:r>
              <a:rPr lang="en-US" sz="2000" dirty="0" err="1" smtClean="0"/>
              <a:t>logística</a:t>
            </a:r>
            <a:r>
              <a:rPr lang="en-US" sz="2000" dirty="0" smtClean="0"/>
              <a:t>. </a:t>
            </a:r>
            <a:endParaRPr lang="pt-BR" sz="2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7701" y="2636912"/>
            <a:ext cx="2780861" cy="3655739"/>
          </a:xfrm>
          <a:prstGeom prst="rect">
            <a:avLst/>
          </a:prstGeom>
        </p:spPr>
      </p:pic>
      <p:sp>
        <p:nvSpPr>
          <p:cNvPr id="5" name="Chave direita 4"/>
          <p:cNvSpPr/>
          <p:nvPr/>
        </p:nvSpPr>
        <p:spPr>
          <a:xfrm>
            <a:off x="2843808" y="3284984"/>
            <a:ext cx="360040" cy="252028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3096270" y="2564904"/>
            <a:ext cx="598272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 regressão Logística é uma técnica recomendada</a:t>
            </a:r>
          </a:p>
          <a:p>
            <a:r>
              <a:rPr lang="pt-BR" dirty="0"/>
              <a:t>p</a:t>
            </a:r>
            <a:r>
              <a:rPr lang="pt-BR" dirty="0" smtClean="0"/>
              <a:t>ara situações em que a </a:t>
            </a:r>
            <a:r>
              <a:rPr lang="pt-BR" b="1" dirty="0" smtClean="0"/>
              <a:t>variável dependente </a:t>
            </a:r>
            <a:r>
              <a:rPr lang="pt-BR" dirty="0" smtClean="0"/>
              <a:t>é </a:t>
            </a:r>
          </a:p>
          <a:p>
            <a:r>
              <a:rPr lang="pt-BR" dirty="0" smtClean="0"/>
              <a:t>de </a:t>
            </a:r>
            <a:r>
              <a:rPr lang="pt-BR" b="1" dirty="0" smtClean="0"/>
              <a:t>natureza dicotômica ou binária</a:t>
            </a:r>
            <a:r>
              <a:rPr lang="pt-BR" dirty="0" smtClean="0"/>
              <a:t>. Quanto às</a:t>
            </a:r>
          </a:p>
          <a:p>
            <a:r>
              <a:rPr lang="pt-BR" dirty="0" smtClean="0"/>
              <a:t> </a:t>
            </a:r>
            <a:r>
              <a:rPr lang="pt-BR" b="1" dirty="0" smtClean="0"/>
              <a:t>independentes, tanto podem ser categóricas </a:t>
            </a:r>
          </a:p>
          <a:p>
            <a:r>
              <a:rPr lang="pt-BR" b="1" dirty="0" smtClean="0"/>
              <a:t>ou não.</a:t>
            </a:r>
          </a:p>
          <a:p>
            <a:endParaRPr lang="pt-BR" b="1" dirty="0"/>
          </a:p>
          <a:p>
            <a:pPr marL="285750" indent="-285750">
              <a:buSzPct val="130000"/>
              <a:buFont typeface="Wingdings" panose="05000000000000000000" pitchFamily="2" charset="2"/>
              <a:buChar char="ü"/>
            </a:pPr>
            <a:r>
              <a:rPr lang="pt-BR" dirty="0" smtClean="0"/>
              <a:t>Busca estimar a probabilidade da variável dependente</a:t>
            </a:r>
          </a:p>
          <a:p>
            <a:pPr>
              <a:buSzPct val="130000"/>
            </a:pPr>
            <a:r>
              <a:rPr lang="pt-BR" dirty="0" smtClean="0"/>
              <a:t>assumir um determinado valor em função dos </a:t>
            </a:r>
          </a:p>
          <a:p>
            <a:pPr>
              <a:buSzPct val="130000"/>
            </a:pPr>
            <a:r>
              <a:rPr lang="pt-BR" dirty="0" smtClean="0"/>
              <a:t>conhecimentos de outras variáveis;</a:t>
            </a:r>
          </a:p>
          <a:p>
            <a:pPr>
              <a:buSzPct val="130000"/>
            </a:pPr>
            <a:endParaRPr lang="pt-BR" dirty="0" smtClean="0"/>
          </a:p>
          <a:p>
            <a:pPr marL="285750" indent="-285750">
              <a:buSzPct val="130000"/>
              <a:buFont typeface="Wingdings" panose="05000000000000000000" pitchFamily="2" charset="2"/>
              <a:buChar char="ü"/>
            </a:pPr>
            <a:r>
              <a:rPr lang="pt-BR" dirty="0" smtClean="0"/>
              <a:t>Os resultado da análise ficam contidos no intervalo</a:t>
            </a:r>
          </a:p>
          <a:p>
            <a:pPr>
              <a:buSzPct val="130000"/>
            </a:pPr>
            <a:r>
              <a:rPr lang="pt-BR" dirty="0" smtClean="0"/>
              <a:t>de</a:t>
            </a:r>
            <a:r>
              <a:rPr lang="pt-BR" dirty="0" smtClean="0"/>
              <a:t> </a:t>
            </a:r>
            <a:r>
              <a:rPr lang="pt-BR" dirty="0" smtClean="0"/>
              <a:t>zero a um.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7794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571612"/>
            <a:ext cx="8671571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tângulo de cantos arredondados 4"/>
          <p:cNvSpPr/>
          <p:nvPr/>
        </p:nvSpPr>
        <p:spPr>
          <a:xfrm>
            <a:off x="7500958" y="3000372"/>
            <a:ext cx="1214446" cy="235745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94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 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Pacientes com síndrome metabólica apresentaram menor reposta quando comparados com os pacientes sem a síndrome. </a:t>
            </a: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2571744"/>
            <a:ext cx="3786214" cy="3660007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428596" y="4786322"/>
            <a:ext cx="37862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err="1" smtClean="0"/>
              <a:t>Figura</a:t>
            </a:r>
            <a:r>
              <a:rPr lang="en-US" sz="1200" dirty="0" smtClean="0"/>
              <a:t> 3 - </a:t>
            </a:r>
            <a:r>
              <a:rPr lang="en-US" sz="1200" dirty="0" err="1" smtClean="0"/>
              <a:t>Variáveis</a:t>
            </a:r>
            <a:r>
              <a:rPr lang="en-US" sz="1200" dirty="0" smtClean="0"/>
              <a:t> </a:t>
            </a:r>
            <a:r>
              <a:rPr lang="en-US" sz="1200" dirty="0" err="1" smtClean="0"/>
              <a:t>Quantitativas</a:t>
            </a:r>
            <a:r>
              <a:rPr lang="en-US" sz="1200" dirty="0" smtClean="0"/>
              <a:t>/</a:t>
            </a:r>
            <a:r>
              <a:rPr lang="en-US" sz="1200" dirty="0" err="1" smtClean="0"/>
              <a:t>Contínuas</a:t>
            </a:r>
            <a:endParaRPr lang="en-US" sz="1200" dirty="0" smtClean="0"/>
          </a:p>
          <a:p>
            <a:pPr algn="just"/>
            <a:endParaRPr lang="en-US" sz="1200" dirty="0" smtClean="0"/>
          </a:p>
          <a:p>
            <a:pPr algn="just"/>
            <a:r>
              <a:rPr lang="en-US" sz="1200" dirty="0" smtClean="0"/>
              <a:t>As </a:t>
            </a:r>
            <a:r>
              <a:rPr lang="en-US" sz="1200" dirty="0" err="1" smtClean="0"/>
              <a:t>taxas</a:t>
            </a:r>
            <a:r>
              <a:rPr lang="en-US" sz="1200" dirty="0" smtClean="0"/>
              <a:t> de SVR </a:t>
            </a:r>
            <a:r>
              <a:rPr lang="en-US" sz="1200" dirty="0" err="1" smtClean="0"/>
              <a:t>foram</a:t>
            </a:r>
            <a:r>
              <a:rPr lang="en-US" sz="1200" dirty="0" smtClean="0"/>
              <a:t> </a:t>
            </a:r>
            <a:r>
              <a:rPr lang="en-US" sz="1200" dirty="0" err="1" smtClean="0"/>
              <a:t>significativamente</a:t>
            </a:r>
            <a:r>
              <a:rPr lang="en-US" sz="1200" dirty="0" smtClean="0"/>
              <a:t> </a:t>
            </a:r>
            <a:r>
              <a:rPr lang="en-US" sz="1200" dirty="0" err="1" smtClean="0"/>
              <a:t>maiores</a:t>
            </a:r>
            <a:r>
              <a:rPr lang="en-US" sz="1200" dirty="0" smtClean="0"/>
              <a:t> </a:t>
            </a:r>
          </a:p>
          <a:p>
            <a:pPr algn="just"/>
            <a:r>
              <a:rPr lang="en-US" sz="1200" dirty="0" err="1" smtClean="0"/>
              <a:t>nos</a:t>
            </a:r>
            <a:r>
              <a:rPr lang="en-US" sz="1200" dirty="0" smtClean="0"/>
              <a:t> </a:t>
            </a:r>
            <a:r>
              <a:rPr lang="en-US" sz="1200" dirty="0" err="1" smtClean="0"/>
              <a:t>pacientes</a:t>
            </a:r>
            <a:r>
              <a:rPr lang="en-US" sz="1200" dirty="0" smtClean="0"/>
              <a:t> </a:t>
            </a:r>
            <a:r>
              <a:rPr lang="en-US" sz="1200" dirty="0" err="1" smtClean="0"/>
              <a:t>grupo</a:t>
            </a:r>
            <a:r>
              <a:rPr lang="en-US" sz="1200" dirty="0" smtClean="0"/>
              <a:t> B  (</a:t>
            </a:r>
            <a:r>
              <a:rPr lang="en-US" sz="1200" dirty="0" err="1" smtClean="0"/>
              <a:t>pacientes</a:t>
            </a:r>
            <a:r>
              <a:rPr lang="en-US" sz="1200" dirty="0" smtClean="0"/>
              <a:t> </a:t>
            </a:r>
            <a:r>
              <a:rPr lang="en-US" sz="1200" dirty="0" err="1" smtClean="0"/>
              <a:t>sem</a:t>
            </a:r>
            <a:r>
              <a:rPr lang="en-US" sz="1200" dirty="0" smtClean="0"/>
              <a:t> syndrome</a:t>
            </a:r>
          </a:p>
          <a:p>
            <a:pPr algn="just"/>
            <a:r>
              <a:rPr lang="en-US" sz="1200" dirty="0" smtClean="0"/>
              <a:t> </a:t>
            </a:r>
            <a:r>
              <a:rPr lang="en-US" sz="1200" dirty="0" err="1" smtClean="0"/>
              <a:t>metabólica</a:t>
            </a:r>
            <a:r>
              <a:rPr lang="en-US" sz="1200" dirty="0" smtClean="0"/>
              <a:t>)  com </a:t>
            </a:r>
            <a:r>
              <a:rPr lang="en-US" sz="1200" dirty="0" err="1" smtClean="0"/>
              <a:t>em</a:t>
            </a:r>
            <a:r>
              <a:rPr lang="en-US" sz="1200" dirty="0" smtClean="0"/>
              <a:t> </a:t>
            </a:r>
            <a:r>
              <a:rPr lang="en-US" sz="1200" dirty="0" err="1" smtClean="0"/>
              <a:t>comparação</a:t>
            </a:r>
            <a:r>
              <a:rPr lang="en-US" sz="1200" dirty="0" smtClean="0"/>
              <a:t> com </a:t>
            </a:r>
            <a:r>
              <a:rPr lang="en-US" sz="1200" dirty="0" err="1" smtClean="0"/>
              <a:t>os</a:t>
            </a:r>
            <a:r>
              <a:rPr lang="en-US" sz="1200" dirty="0" smtClean="0"/>
              <a:t> </a:t>
            </a:r>
            <a:r>
              <a:rPr lang="en-US" sz="1200" dirty="0" err="1" smtClean="0"/>
              <a:t>pacientes</a:t>
            </a:r>
            <a:endParaRPr lang="en-US" sz="1200" dirty="0" smtClean="0"/>
          </a:p>
          <a:p>
            <a:pPr algn="just"/>
            <a:r>
              <a:rPr lang="en-US" sz="1200" dirty="0" smtClean="0"/>
              <a:t> do  </a:t>
            </a:r>
            <a:r>
              <a:rPr lang="en-US" sz="1200" dirty="0" err="1" smtClean="0"/>
              <a:t>grupo</a:t>
            </a:r>
            <a:r>
              <a:rPr lang="en-US" sz="1200" dirty="0" smtClean="0"/>
              <a:t> A </a:t>
            </a:r>
            <a:r>
              <a:rPr lang="en-US" sz="1200" dirty="0" err="1" smtClean="0"/>
              <a:t>que</a:t>
            </a:r>
            <a:r>
              <a:rPr lang="en-US" sz="1200" dirty="0" smtClean="0"/>
              <a:t> </a:t>
            </a:r>
            <a:r>
              <a:rPr lang="en-US" sz="1200" dirty="0" err="1" smtClean="0"/>
              <a:t>apresentavam</a:t>
            </a:r>
            <a:r>
              <a:rPr lang="en-US" sz="1200" dirty="0" smtClean="0"/>
              <a:t> </a:t>
            </a:r>
            <a:r>
              <a:rPr lang="en-US" sz="1200" dirty="0" err="1" smtClean="0"/>
              <a:t>síndrome</a:t>
            </a:r>
            <a:r>
              <a:rPr lang="en-US" sz="1200" dirty="0" smtClean="0"/>
              <a:t>.</a:t>
            </a:r>
            <a:endParaRPr lang="pt-BR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REGRESSÃO LOGÍSTICA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Regressão Logística multivariada </a:t>
            </a:r>
            <a:r>
              <a:rPr lang="pt-PT" dirty="0" smtClean="0"/>
              <a:t>mostrou </a:t>
            </a:r>
            <a:r>
              <a:rPr lang="pt-PT" dirty="0" smtClean="0"/>
              <a:t>que </a:t>
            </a:r>
            <a:r>
              <a:rPr lang="pt-PT" dirty="0" smtClean="0"/>
              <a:t>as varíaveis :</a:t>
            </a:r>
          </a:p>
          <a:p>
            <a:pPr algn="just"/>
            <a:r>
              <a:rPr lang="pt-PT" dirty="0" smtClean="0"/>
              <a:t> </a:t>
            </a:r>
            <a:r>
              <a:rPr lang="pt-PT" dirty="0" smtClean="0"/>
              <a:t>glicemia normal de </a:t>
            </a:r>
            <a:r>
              <a:rPr lang="pt-PT" dirty="0" smtClean="0"/>
              <a:t>jejum; </a:t>
            </a:r>
            <a:r>
              <a:rPr lang="pt-PT" dirty="0" smtClean="0"/>
              <a:t>P &lt;0,001); </a:t>
            </a:r>
            <a:endParaRPr lang="pt-PT" dirty="0" smtClean="0"/>
          </a:p>
          <a:p>
            <a:pPr algn="just"/>
            <a:r>
              <a:rPr lang="pt-PT" dirty="0" smtClean="0"/>
              <a:t>RVR (P </a:t>
            </a:r>
            <a:r>
              <a:rPr lang="pt-PT" dirty="0" smtClean="0"/>
              <a:t>&lt;0,0001</a:t>
            </a:r>
            <a:r>
              <a:rPr lang="pt-PT" dirty="0" smtClean="0"/>
              <a:t>);</a:t>
            </a:r>
          </a:p>
          <a:p>
            <a:pPr algn="just"/>
            <a:r>
              <a:rPr lang="pt-PT" dirty="0" smtClean="0"/>
              <a:t> </a:t>
            </a:r>
            <a:r>
              <a:rPr lang="pt-PT" dirty="0" smtClean="0"/>
              <a:t>baixa carga viral </a:t>
            </a:r>
            <a:r>
              <a:rPr lang="pt-PT" dirty="0" smtClean="0"/>
              <a:t>(P </a:t>
            </a:r>
            <a:r>
              <a:rPr lang="pt-PT" dirty="0" smtClean="0"/>
              <a:t>&lt;0,001); </a:t>
            </a:r>
            <a:endParaRPr lang="pt-PT" dirty="0" smtClean="0"/>
          </a:p>
          <a:p>
            <a:pPr algn="just"/>
            <a:r>
              <a:rPr lang="pt-PT" dirty="0" smtClean="0"/>
              <a:t>síndrome </a:t>
            </a:r>
            <a:r>
              <a:rPr lang="pt-PT" dirty="0" smtClean="0"/>
              <a:t>metabólica </a:t>
            </a:r>
            <a:r>
              <a:rPr lang="pt-PT" dirty="0" smtClean="0"/>
              <a:t>(P </a:t>
            </a:r>
            <a:r>
              <a:rPr lang="pt-PT" dirty="0" smtClean="0"/>
              <a:t>&lt;0,001) </a:t>
            </a:r>
            <a:endParaRPr lang="pt-PT" dirty="0" smtClean="0"/>
          </a:p>
          <a:p>
            <a:pPr algn="just">
              <a:buNone/>
            </a:pPr>
            <a:r>
              <a:rPr lang="pt-PT" dirty="0" smtClean="0"/>
              <a:t>               </a:t>
            </a:r>
          </a:p>
          <a:p>
            <a:pPr algn="ctr">
              <a:buNone/>
            </a:pPr>
            <a:r>
              <a:rPr lang="pt-PT" dirty="0" smtClean="0">
                <a:solidFill>
                  <a:srgbClr val="FF0000"/>
                </a:solidFill>
              </a:rPr>
              <a:t>Tiveram </a:t>
            </a:r>
            <a:r>
              <a:rPr lang="pt-PT" dirty="0" smtClean="0">
                <a:solidFill>
                  <a:srgbClr val="FF0000"/>
                </a:solidFill>
              </a:rPr>
              <a:t>influência positiva na </a:t>
            </a:r>
            <a:r>
              <a:rPr lang="pt-PT" dirty="0" smtClean="0">
                <a:solidFill>
                  <a:srgbClr val="FF0000"/>
                </a:solidFill>
              </a:rPr>
              <a:t>SVR. 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 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 a idade a SVR  diminui enquanto a síndrome metabólica aumenta. </a:t>
            </a: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357430"/>
            <a:ext cx="5072098" cy="4038893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5715008" y="5000636"/>
            <a:ext cx="27146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A </a:t>
            </a:r>
            <a:r>
              <a:rPr lang="en-US" sz="1300" dirty="0" err="1" smtClean="0"/>
              <a:t>Figura</a:t>
            </a:r>
            <a:r>
              <a:rPr lang="en-US" sz="1300" dirty="0" smtClean="0"/>
              <a:t> 02 – </a:t>
            </a:r>
            <a:r>
              <a:rPr lang="en-US" sz="1300" dirty="0" err="1" smtClean="0"/>
              <a:t>Variáveis</a:t>
            </a:r>
            <a:r>
              <a:rPr lang="en-US" sz="1300" dirty="0"/>
              <a:t> </a:t>
            </a:r>
            <a:r>
              <a:rPr lang="en-US" sz="1300" dirty="0" err="1" smtClean="0"/>
              <a:t>Qualitativas</a:t>
            </a:r>
            <a:r>
              <a:rPr lang="en-US" sz="1300" dirty="0" smtClean="0"/>
              <a:t>/</a:t>
            </a:r>
            <a:r>
              <a:rPr lang="en-US" sz="1300" dirty="0" err="1" smtClean="0"/>
              <a:t>Categóricas</a:t>
            </a:r>
            <a:r>
              <a:rPr lang="en-US" sz="1300" dirty="0" smtClean="0"/>
              <a:t>. </a:t>
            </a:r>
          </a:p>
          <a:p>
            <a:endParaRPr lang="en-US" sz="1300" dirty="0" smtClean="0"/>
          </a:p>
          <a:p>
            <a:r>
              <a:rPr lang="en-US" sz="1300" dirty="0" err="1" smtClean="0"/>
              <a:t>Mostra</a:t>
            </a:r>
            <a:r>
              <a:rPr lang="en-US" sz="1300" dirty="0" smtClean="0"/>
              <a:t> </a:t>
            </a:r>
            <a:r>
              <a:rPr lang="en-US" sz="1300" dirty="0" err="1" smtClean="0"/>
              <a:t>que</a:t>
            </a:r>
            <a:r>
              <a:rPr lang="en-US" sz="1300" dirty="0" smtClean="0"/>
              <a:t> com </a:t>
            </a:r>
            <a:r>
              <a:rPr lang="en-US" sz="1300" dirty="0"/>
              <a:t>a </a:t>
            </a:r>
            <a:r>
              <a:rPr lang="en-US" sz="1300" dirty="0" err="1"/>
              <a:t>idade</a:t>
            </a:r>
            <a:r>
              <a:rPr lang="en-US" sz="1300" dirty="0"/>
              <a:t>, SVR </a:t>
            </a:r>
            <a:r>
              <a:rPr lang="en-US" sz="1300" dirty="0" err="1"/>
              <a:t>diminui</a:t>
            </a:r>
            <a:r>
              <a:rPr lang="en-US" sz="1300" dirty="0"/>
              <a:t> </a:t>
            </a:r>
            <a:r>
              <a:rPr lang="en-US" sz="1300" dirty="0" err="1"/>
              <a:t>enquanto</a:t>
            </a:r>
            <a:r>
              <a:rPr lang="en-US" sz="1300" dirty="0"/>
              <a:t> </a:t>
            </a:r>
            <a:endParaRPr lang="en-US" sz="1300" dirty="0" smtClean="0"/>
          </a:p>
          <a:p>
            <a:pPr algn="just"/>
            <a:r>
              <a:rPr lang="en-US" sz="1300" dirty="0" smtClean="0"/>
              <a:t>a </a:t>
            </a:r>
            <a:r>
              <a:rPr lang="en-US" sz="1300" dirty="0" err="1"/>
              <a:t>síndrome</a:t>
            </a:r>
            <a:r>
              <a:rPr lang="en-US" sz="1300" dirty="0"/>
              <a:t> </a:t>
            </a:r>
            <a:r>
              <a:rPr lang="en-US" sz="1300" dirty="0" err="1"/>
              <a:t>metabólica</a:t>
            </a:r>
            <a:r>
              <a:rPr lang="en-US" sz="1300" dirty="0"/>
              <a:t> </a:t>
            </a:r>
            <a:r>
              <a:rPr lang="en-US" sz="1300" dirty="0" err="1"/>
              <a:t>aumenta</a:t>
            </a:r>
            <a:endParaRPr lang="pt-BR" sz="13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1985</TotalTime>
  <Words>398</Words>
  <Application>Microsoft Office PowerPoint</Application>
  <PresentationFormat>Apresentação na tela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Cívico</vt:lpstr>
      <vt:lpstr>Slide 1</vt:lpstr>
      <vt:lpstr>INTRODUÇÃO</vt:lpstr>
      <vt:lpstr>ANÁLISE ESTATÍSTICA</vt:lpstr>
      <vt:lpstr>BANCO DE DADOS</vt:lpstr>
      <vt:lpstr>REGRESSÃO LOGÍSTICA</vt:lpstr>
      <vt:lpstr>Slide 6</vt:lpstr>
      <vt:lpstr>RESULTADOS </vt:lpstr>
      <vt:lpstr>REGRESSÃO LOGÍSTICA</vt:lpstr>
      <vt:lpstr>RESULTADO </vt:lpstr>
      <vt:lpstr>Slide 10</vt:lpstr>
      <vt:lpstr>VANTAGENS DO MODELO LOGÍSTICO</vt:lpstr>
      <vt:lpstr>CONCLUSÃO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</dc:creator>
  <cp:lastModifiedBy>lab</cp:lastModifiedBy>
  <cp:revision>71</cp:revision>
  <dcterms:created xsi:type="dcterms:W3CDTF">2019-03-15T18:08:44Z</dcterms:created>
  <dcterms:modified xsi:type="dcterms:W3CDTF">2019-06-06T18:24:13Z</dcterms:modified>
</cp:coreProperties>
</file>