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6" r:id="rId2"/>
    <p:sldId id="256" r:id="rId3"/>
    <p:sldId id="257" r:id="rId4"/>
    <p:sldId id="258" r:id="rId5"/>
    <p:sldId id="259" r:id="rId6"/>
    <p:sldId id="274" r:id="rId7"/>
    <p:sldId id="260" r:id="rId8"/>
    <p:sldId id="261" r:id="rId9"/>
    <p:sldId id="275" r:id="rId10"/>
    <p:sldId id="276" r:id="rId11"/>
    <p:sldId id="262" r:id="rId12"/>
    <p:sldId id="263" r:id="rId13"/>
    <p:sldId id="264" r:id="rId14"/>
    <p:sldId id="267" r:id="rId15"/>
    <p:sldId id="269" r:id="rId16"/>
    <p:sldId id="268" r:id="rId17"/>
    <p:sldId id="270" r:id="rId18"/>
    <p:sldId id="271"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240"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73549-7068-294F-9069-490B4695DD4F}" type="datetimeFigureOut">
              <a:rPr lang="en-US" smtClean="0"/>
              <a:pPr/>
              <a:t>5/12/2019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B89D7-C25F-C243-A42F-62BF891D5633}" type="slidenum">
              <a:rPr lang="en-US" smtClean="0"/>
              <a:pPr/>
              <a:t>‹nº›</a:t>
            </a:fld>
            <a:endParaRPr lang="en-US"/>
          </a:p>
        </p:txBody>
      </p:sp>
    </p:spTree>
    <p:extLst>
      <p:ext uri="{BB962C8B-B14F-4D97-AF65-F5344CB8AC3E}">
        <p14:creationId xmlns="" xmlns:p14="http://schemas.microsoft.com/office/powerpoint/2010/main" val="538449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Recorrência relaciona-se a persistência de esporos, resposta imune insuficiente e perda de diversidade de microbiota intestinal</a:t>
            </a:r>
          </a:p>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 Predição de recorrência poderia ajudar a selecionar pacientes para tratamentos mais agressivos precocemente; recorrência poderia ser diagnostica mais precocemente</a:t>
            </a:r>
          </a:p>
          <a:p>
            <a:pPr marL="0" marR="0" indent="0" algn="l" defTabSz="457200" rtl="0" eaLnBrk="1" fontAlgn="auto" latinLnBrk="0" hangingPunct="1">
              <a:lnSpc>
                <a:spcPct val="100000"/>
              </a:lnSpc>
              <a:spcBef>
                <a:spcPts val="0"/>
              </a:spcBef>
              <a:spcAft>
                <a:spcPts val="0"/>
              </a:spcAft>
              <a:buClrTx/>
              <a:buSzTx/>
              <a:buFontTx/>
              <a:buNone/>
              <a:tabLst/>
              <a:defRPr/>
            </a:pPr>
            <a:endParaRPr lang="pt-BR" dirty="0" smtClean="0"/>
          </a:p>
          <a:p>
            <a:endParaRPr lang="en-US" dirty="0"/>
          </a:p>
        </p:txBody>
      </p:sp>
      <p:sp>
        <p:nvSpPr>
          <p:cNvPr id="4" name="Slide Number Placeholder 3"/>
          <p:cNvSpPr>
            <a:spLocks noGrp="1"/>
          </p:cNvSpPr>
          <p:nvPr>
            <p:ph type="sldNum" sz="quarter" idx="10"/>
          </p:nvPr>
        </p:nvSpPr>
        <p:spPr/>
        <p:txBody>
          <a:bodyPr/>
          <a:lstStyle/>
          <a:p>
            <a:fld id="{E55B89D7-C25F-C243-A42F-62BF891D5633}" type="slidenum">
              <a:rPr lang="en-US" smtClean="0"/>
              <a:pPr/>
              <a:t>3</a:t>
            </a:fld>
            <a:endParaRPr lang="en-US"/>
          </a:p>
        </p:txBody>
      </p:sp>
    </p:spTree>
    <p:extLst>
      <p:ext uri="{BB962C8B-B14F-4D97-AF65-F5344CB8AC3E}">
        <p14:creationId xmlns="" xmlns:p14="http://schemas.microsoft.com/office/powerpoint/2010/main" val="389934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247059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69948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36431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272974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81849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154225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252597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413082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23140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486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0D5D19-3DAE-654B-A20A-40D495F00616}" type="datetimeFigureOut">
              <a:rPr lang="pt-BR" smtClean="0"/>
              <a:pPr/>
              <a:t>12/05/2019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7869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D5D19-3DAE-654B-A20A-40D495F00616}" type="datetimeFigureOut">
              <a:rPr lang="pt-BR" smtClean="0"/>
              <a:pPr/>
              <a:t>12/05/2019</a:t>
            </a:fld>
            <a:endParaRPr lang="pt-B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340B6-EE48-824E-A1A1-AEAC8FACFD5C}" type="slidenum">
              <a:rPr lang="pt-BR" smtClean="0"/>
              <a:pPr/>
              <a:t>‹nº›</a:t>
            </a:fld>
            <a:endParaRPr lang="pt-BR"/>
          </a:p>
        </p:txBody>
      </p:sp>
    </p:spTree>
    <p:extLst>
      <p:ext uri="{BB962C8B-B14F-4D97-AF65-F5344CB8AC3E}">
        <p14:creationId xmlns="" xmlns:p14="http://schemas.microsoft.com/office/powerpoint/2010/main" val="185439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1788706"/>
            <a:ext cx="10363200" cy="3245078"/>
          </a:xfrm>
        </p:spPr>
        <p:txBody>
          <a:bodyPr>
            <a:normAutofit/>
          </a:bodyPr>
          <a:lstStyle/>
          <a:p>
            <a:r>
              <a:rPr lang="pt-BR" sz="6000" dirty="0" smtClean="0"/>
              <a:t>Apresentação 2</a:t>
            </a:r>
            <a:br>
              <a:rPr lang="pt-BR" sz="6000" dirty="0" smtClean="0"/>
            </a:br>
            <a:r>
              <a:rPr lang="pt-BR" sz="2800" dirty="0" smtClean="0">
                <a:solidFill>
                  <a:schemeClr val="accent1">
                    <a:lumMod val="75000"/>
                  </a:schemeClr>
                </a:solidFill>
              </a:rPr>
              <a:t>Disciplina de Bioestatística</a:t>
            </a:r>
            <a:endParaRPr lang="pt-BR" sz="2800" dirty="0">
              <a:solidFill>
                <a:schemeClr val="accent1">
                  <a:lumMod val="75000"/>
                </a:schemeClr>
              </a:solidFill>
            </a:endParaRPr>
          </a:p>
        </p:txBody>
      </p:sp>
      <p:sp>
        <p:nvSpPr>
          <p:cNvPr id="3" name="Subtítulo 2"/>
          <p:cNvSpPr>
            <a:spLocks noGrp="1"/>
          </p:cNvSpPr>
          <p:nvPr>
            <p:ph type="subTitle" idx="1"/>
          </p:nvPr>
        </p:nvSpPr>
        <p:spPr>
          <a:xfrm>
            <a:off x="1619219" y="5033784"/>
            <a:ext cx="9144000" cy="1400588"/>
          </a:xfrm>
        </p:spPr>
        <p:txBody>
          <a:bodyPr>
            <a:noAutofit/>
          </a:bodyPr>
          <a:lstStyle/>
          <a:p>
            <a:pPr algn="l"/>
            <a:r>
              <a:rPr lang="pt-BR" sz="2400" dirty="0" smtClean="0"/>
              <a:t> Fernando Antônio Castro Carvalho</a:t>
            </a:r>
          </a:p>
          <a:p>
            <a:pPr algn="l"/>
            <a:r>
              <a:rPr lang="pt-BR" sz="2400" dirty="0" smtClean="0"/>
              <a:t> Jeniffer Araújo Ribeiro</a:t>
            </a:r>
            <a:endParaRPr lang="pt-BR" sz="2400" dirty="0"/>
          </a:p>
        </p:txBody>
      </p:sp>
      <p:pic>
        <p:nvPicPr>
          <p:cNvPr id="13314" name="Picture 2" descr="Resultado de imagem para ufmg"/>
          <p:cNvPicPr>
            <a:picLocks noChangeAspect="1" noChangeArrowheads="1"/>
          </p:cNvPicPr>
          <p:nvPr/>
        </p:nvPicPr>
        <p:blipFill>
          <a:blip r:embed="rId2" cstate="print"/>
          <a:srcRect/>
          <a:stretch>
            <a:fillRect/>
          </a:stretch>
        </p:blipFill>
        <p:spPr bwMode="auto">
          <a:xfrm>
            <a:off x="7937311" y="201558"/>
            <a:ext cx="4104115" cy="1333803"/>
          </a:xfrm>
          <a:prstGeom prst="rect">
            <a:avLst/>
          </a:prstGeom>
          <a:noFill/>
        </p:spPr>
      </p:pic>
      <p:sp>
        <p:nvSpPr>
          <p:cNvPr id="5" name="Retângulo 4"/>
          <p:cNvSpPr/>
          <p:nvPr/>
        </p:nvSpPr>
        <p:spPr>
          <a:xfrm>
            <a:off x="1619219" y="581254"/>
            <a:ext cx="6096000" cy="954107"/>
          </a:xfrm>
          <a:prstGeom prst="rect">
            <a:avLst/>
          </a:prstGeom>
        </p:spPr>
        <p:txBody>
          <a:bodyPr>
            <a:spAutoFit/>
          </a:bodyPr>
          <a:lstStyle/>
          <a:p>
            <a:pPr algn="ctr"/>
            <a:r>
              <a:rPr lang="pt-BR" sz="2800" b="1" dirty="0" smtClean="0">
                <a:solidFill>
                  <a:schemeClr val="accent1">
                    <a:lumMod val="75000"/>
                  </a:schemeClr>
                </a:solidFill>
              </a:rPr>
              <a:t>MESTRADO EM CIÊNCIAS APLICADAS À SAÚDE DO ADULTO</a:t>
            </a:r>
          </a:p>
        </p:txBody>
      </p:sp>
    </p:spTree>
    <p:extLst>
      <p:ext uri="{BB962C8B-B14F-4D97-AF65-F5344CB8AC3E}">
        <p14:creationId xmlns="" xmlns:p14="http://schemas.microsoft.com/office/powerpoint/2010/main" val="418624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627" b="12401"/>
          <a:stretch/>
        </p:blipFill>
        <p:spPr>
          <a:xfrm>
            <a:off x="456307" y="1189896"/>
            <a:ext cx="11363415" cy="5668104"/>
          </a:xfrm>
        </p:spPr>
      </p:pic>
      <p:sp>
        <p:nvSpPr>
          <p:cNvPr id="8" name="Title 1"/>
          <p:cNvSpPr>
            <a:spLocks noGrp="1"/>
          </p:cNvSpPr>
          <p:nvPr>
            <p:ph type="title"/>
          </p:nvPr>
        </p:nvSpPr>
        <p:spPr>
          <a:xfrm>
            <a:off x="609600" y="100338"/>
            <a:ext cx="10972800" cy="1143000"/>
          </a:xfrm>
        </p:spPr>
        <p:txBody>
          <a:bodyPr/>
          <a:lstStyle/>
          <a:p>
            <a:r>
              <a:rPr lang="en-US" dirty="0" smtClean="0"/>
              <a:t>Dados da </a:t>
            </a:r>
            <a:r>
              <a:rPr lang="en-US" dirty="0" err="1" smtClean="0"/>
              <a:t>coorte</a:t>
            </a:r>
            <a:r>
              <a:rPr lang="en-US" dirty="0" smtClean="0"/>
              <a:t> de </a:t>
            </a:r>
            <a:r>
              <a:rPr lang="en-US" dirty="0" err="1" smtClean="0"/>
              <a:t>derivação</a:t>
            </a:r>
            <a:endParaRPr lang="en-US" dirty="0"/>
          </a:p>
        </p:txBody>
      </p:sp>
    </p:spTree>
    <p:extLst>
      <p:ext uri="{BB962C8B-B14F-4D97-AF65-F5344CB8AC3E}">
        <p14:creationId xmlns="" xmlns:p14="http://schemas.microsoft.com/office/powerpoint/2010/main" val="325610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30"/>
            <a:ext cx="10515600" cy="1325563"/>
          </a:xfrm>
        </p:spPr>
        <p:txBody>
          <a:bodyPr/>
          <a:lstStyle/>
          <a:p>
            <a:pPr algn="ctr"/>
            <a:r>
              <a:rPr lang="en-US" dirty="0" err="1"/>
              <a:t>Coorte</a:t>
            </a:r>
            <a:r>
              <a:rPr lang="en-US" dirty="0"/>
              <a:t> de </a:t>
            </a:r>
            <a:r>
              <a:rPr lang="en-US" dirty="0" err="1" smtClean="0"/>
              <a:t>derivação</a:t>
            </a:r>
            <a:endParaRPr lang="en-US" dirty="0"/>
          </a:p>
        </p:txBody>
      </p:sp>
      <p:sp>
        <p:nvSpPr>
          <p:cNvPr id="3" name="Content Placeholder 2"/>
          <p:cNvSpPr>
            <a:spLocks noGrp="1"/>
          </p:cNvSpPr>
          <p:nvPr>
            <p:ph idx="1"/>
          </p:nvPr>
        </p:nvSpPr>
        <p:spPr>
          <a:xfrm>
            <a:off x="838200" y="1128724"/>
            <a:ext cx="10515600" cy="5986263"/>
          </a:xfrm>
        </p:spPr>
        <p:txBody>
          <a:bodyPr>
            <a:normAutofit fontScale="92500" lnSpcReduction="20000"/>
          </a:bodyPr>
          <a:lstStyle/>
          <a:p>
            <a:pPr lvl="1" algn="just"/>
            <a:r>
              <a:rPr lang="en-US" dirty="0" err="1" smtClean="0"/>
              <a:t>Modelo</a:t>
            </a:r>
            <a:r>
              <a:rPr lang="en-US" dirty="0" smtClean="0"/>
              <a:t> de </a:t>
            </a:r>
            <a:r>
              <a:rPr lang="en-US" dirty="0" err="1" smtClean="0"/>
              <a:t>regressão</a:t>
            </a:r>
            <a:r>
              <a:rPr lang="en-US" dirty="0" smtClean="0"/>
              <a:t> </a:t>
            </a:r>
            <a:r>
              <a:rPr lang="en-US" dirty="0" err="1" smtClean="0"/>
              <a:t>logística</a:t>
            </a:r>
            <a:r>
              <a:rPr lang="en-US" dirty="0" smtClean="0"/>
              <a:t> </a:t>
            </a:r>
            <a:r>
              <a:rPr lang="en-US" dirty="0" err="1" smtClean="0"/>
              <a:t>para</a:t>
            </a:r>
            <a:r>
              <a:rPr lang="en-US" dirty="0" smtClean="0"/>
              <a:t> </a:t>
            </a:r>
            <a:r>
              <a:rPr lang="en-US" dirty="0" err="1" smtClean="0"/>
              <a:t>estimar</a:t>
            </a:r>
            <a:r>
              <a:rPr lang="en-US" dirty="0" smtClean="0"/>
              <a:t> </a:t>
            </a:r>
            <a:r>
              <a:rPr lang="en-US" dirty="0" err="1" smtClean="0"/>
              <a:t>modelo</a:t>
            </a:r>
            <a:r>
              <a:rPr lang="en-US" dirty="0" smtClean="0"/>
              <a:t> </a:t>
            </a:r>
            <a:r>
              <a:rPr lang="en-US" dirty="0" err="1" smtClean="0"/>
              <a:t>preditivo</a:t>
            </a:r>
            <a:r>
              <a:rPr lang="en-US" dirty="0" smtClean="0"/>
              <a:t> de </a:t>
            </a:r>
            <a:r>
              <a:rPr lang="en-US" dirty="0" err="1" smtClean="0"/>
              <a:t>recorrência</a:t>
            </a:r>
            <a:r>
              <a:rPr lang="en-US" dirty="0" smtClean="0"/>
              <a:t>;</a:t>
            </a:r>
          </a:p>
          <a:p>
            <a:pPr lvl="1" algn="just"/>
            <a:r>
              <a:rPr lang="en-US" dirty="0" err="1" smtClean="0"/>
              <a:t>Fatores</a:t>
            </a:r>
            <a:r>
              <a:rPr lang="en-US" dirty="0" smtClean="0"/>
              <a:t> </a:t>
            </a:r>
            <a:r>
              <a:rPr lang="en-US" dirty="0" err="1" smtClean="0"/>
              <a:t>preditores</a:t>
            </a:r>
            <a:r>
              <a:rPr lang="en-US" dirty="0" smtClean="0"/>
              <a:t> </a:t>
            </a:r>
            <a:r>
              <a:rPr lang="en-US" dirty="0" err="1" smtClean="0"/>
              <a:t>foram</a:t>
            </a:r>
            <a:r>
              <a:rPr lang="en-US" dirty="0" smtClean="0"/>
              <a:t> </a:t>
            </a:r>
            <a:r>
              <a:rPr lang="en-US" dirty="0" err="1" smtClean="0"/>
              <a:t>selecionados</a:t>
            </a:r>
            <a:r>
              <a:rPr lang="en-US" dirty="0" smtClean="0"/>
              <a:t> </a:t>
            </a:r>
            <a:r>
              <a:rPr lang="en-US" dirty="0" err="1" smtClean="0"/>
              <a:t>daqueles</a:t>
            </a:r>
            <a:r>
              <a:rPr lang="en-US" dirty="0" smtClean="0"/>
              <a:t> </a:t>
            </a:r>
            <a:r>
              <a:rPr lang="en-US" dirty="0" err="1" smtClean="0"/>
              <a:t>que</a:t>
            </a:r>
            <a:r>
              <a:rPr lang="en-US" dirty="0" smtClean="0"/>
              <a:t> </a:t>
            </a:r>
            <a:r>
              <a:rPr lang="en-US" dirty="0" err="1" smtClean="0"/>
              <a:t>tiveram</a:t>
            </a:r>
            <a:r>
              <a:rPr lang="en-US" dirty="0" smtClean="0"/>
              <a:t> </a:t>
            </a:r>
            <a:r>
              <a:rPr lang="en-US" dirty="0" err="1" smtClean="0"/>
              <a:t>significância</a:t>
            </a:r>
            <a:r>
              <a:rPr lang="en-US" dirty="0" smtClean="0"/>
              <a:t> </a:t>
            </a:r>
            <a:r>
              <a:rPr lang="en-US" dirty="0" err="1" smtClean="0"/>
              <a:t>em</a:t>
            </a:r>
            <a:r>
              <a:rPr lang="en-US" dirty="0" smtClean="0"/>
              <a:t> </a:t>
            </a:r>
            <a:r>
              <a:rPr lang="en-US" dirty="0" err="1" smtClean="0"/>
              <a:t>análise</a:t>
            </a:r>
            <a:r>
              <a:rPr lang="en-US" dirty="0" smtClean="0"/>
              <a:t> </a:t>
            </a:r>
            <a:r>
              <a:rPr lang="en-US" dirty="0" err="1" smtClean="0"/>
              <a:t>univariada</a:t>
            </a:r>
            <a:r>
              <a:rPr lang="en-US" dirty="0" smtClean="0"/>
              <a:t> (p ≤ 0,05) e </a:t>
            </a:r>
            <a:r>
              <a:rPr lang="en-US" dirty="0" err="1" smtClean="0"/>
              <a:t>baseadas</a:t>
            </a:r>
            <a:r>
              <a:rPr lang="en-US" dirty="0" smtClean="0"/>
              <a:t> </a:t>
            </a:r>
            <a:r>
              <a:rPr lang="en-US" dirty="0" err="1" smtClean="0"/>
              <a:t>na</a:t>
            </a:r>
            <a:r>
              <a:rPr lang="en-US" dirty="0" smtClean="0"/>
              <a:t> </a:t>
            </a:r>
            <a:r>
              <a:rPr lang="en-US" dirty="0" err="1" smtClean="0"/>
              <a:t>literatura</a:t>
            </a:r>
            <a:r>
              <a:rPr lang="en-US" dirty="0" smtClean="0"/>
              <a:t> </a:t>
            </a:r>
            <a:r>
              <a:rPr lang="en-US" dirty="0" err="1" smtClean="0"/>
              <a:t>médica</a:t>
            </a:r>
            <a:r>
              <a:rPr lang="en-US" dirty="0" smtClean="0"/>
              <a:t> e </a:t>
            </a:r>
            <a:r>
              <a:rPr lang="en-US" dirty="0" err="1" smtClean="0"/>
              <a:t>prática</a:t>
            </a:r>
            <a:r>
              <a:rPr lang="en-US" dirty="0" smtClean="0"/>
              <a:t> </a:t>
            </a:r>
            <a:r>
              <a:rPr lang="en-US" dirty="0" err="1" smtClean="0"/>
              <a:t>clínica</a:t>
            </a:r>
            <a:r>
              <a:rPr lang="en-US" dirty="0" smtClean="0"/>
              <a:t>;</a:t>
            </a:r>
          </a:p>
          <a:p>
            <a:pPr lvl="1" algn="just"/>
            <a:r>
              <a:rPr lang="en-US" dirty="0" smtClean="0"/>
              <a:t>A </a:t>
            </a:r>
            <a:r>
              <a:rPr lang="en-US" dirty="0" err="1" smtClean="0"/>
              <a:t>pontuação</a:t>
            </a:r>
            <a:r>
              <a:rPr lang="en-US" dirty="0" smtClean="0"/>
              <a:t> </a:t>
            </a:r>
            <a:r>
              <a:rPr lang="en-US" dirty="0" err="1" smtClean="0"/>
              <a:t>atribuída</a:t>
            </a:r>
            <a:r>
              <a:rPr lang="en-US" dirty="0" smtClean="0"/>
              <a:t> a </a:t>
            </a:r>
            <a:r>
              <a:rPr lang="en-US" dirty="0" err="1" smtClean="0"/>
              <a:t>cada</a:t>
            </a:r>
            <a:r>
              <a:rPr lang="en-US" dirty="0" smtClean="0"/>
              <a:t> </a:t>
            </a:r>
            <a:r>
              <a:rPr lang="en-US" dirty="0" err="1" smtClean="0"/>
              <a:t>fator</a:t>
            </a:r>
            <a:r>
              <a:rPr lang="en-US" dirty="0" smtClean="0"/>
              <a:t> </a:t>
            </a:r>
            <a:r>
              <a:rPr lang="en-US" dirty="0" err="1" smtClean="0"/>
              <a:t>preditivo</a:t>
            </a:r>
            <a:r>
              <a:rPr lang="en-US" dirty="0" smtClean="0"/>
              <a:t> </a:t>
            </a:r>
            <a:r>
              <a:rPr lang="en-US" dirty="0" err="1" smtClean="0"/>
              <a:t>foi</a:t>
            </a:r>
            <a:r>
              <a:rPr lang="en-US" dirty="0" smtClean="0"/>
              <a:t> </a:t>
            </a:r>
            <a:r>
              <a:rPr lang="en-US" dirty="0" err="1" smtClean="0"/>
              <a:t>considerada</a:t>
            </a:r>
            <a:r>
              <a:rPr lang="en-US" dirty="0" smtClean="0"/>
              <a:t> </a:t>
            </a:r>
            <a:r>
              <a:rPr lang="en-US" dirty="0" err="1" smtClean="0"/>
              <a:t>como</a:t>
            </a:r>
            <a:r>
              <a:rPr lang="en-US" dirty="0" smtClean="0"/>
              <a:t> o </a:t>
            </a:r>
            <a:r>
              <a:rPr lang="en-US" dirty="0" err="1" smtClean="0"/>
              <a:t>resultado</a:t>
            </a:r>
            <a:r>
              <a:rPr lang="en-US" dirty="0" smtClean="0"/>
              <a:t> da </a:t>
            </a:r>
            <a:r>
              <a:rPr lang="en-US" dirty="0" err="1" smtClean="0"/>
              <a:t>divisão</a:t>
            </a:r>
            <a:r>
              <a:rPr lang="en-US" dirty="0" smtClean="0"/>
              <a:t> entre o </a:t>
            </a:r>
            <a:r>
              <a:rPr lang="en-US" dirty="0" err="1" smtClean="0"/>
              <a:t>coeficiente</a:t>
            </a:r>
            <a:r>
              <a:rPr lang="en-US" dirty="0" smtClean="0"/>
              <a:t> da </a:t>
            </a:r>
            <a:r>
              <a:rPr lang="en-US" dirty="0" err="1" smtClean="0"/>
              <a:t>variável</a:t>
            </a:r>
            <a:r>
              <a:rPr lang="en-US" dirty="0" smtClean="0"/>
              <a:t> </a:t>
            </a:r>
            <a:r>
              <a:rPr lang="en-US" dirty="0" err="1" smtClean="0"/>
              <a:t>categórica</a:t>
            </a:r>
            <a:r>
              <a:rPr lang="en-US" dirty="0" smtClean="0"/>
              <a:t> </a:t>
            </a:r>
            <a:r>
              <a:rPr lang="en-US" dirty="0" err="1" smtClean="0"/>
              <a:t>pelo</a:t>
            </a:r>
            <a:r>
              <a:rPr lang="en-US" dirty="0" smtClean="0"/>
              <a:t> </a:t>
            </a:r>
            <a:r>
              <a:rPr lang="en-US" dirty="0" err="1" smtClean="0"/>
              <a:t>menor</a:t>
            </a:r>
            <a:r>
              <a:rPr lang="en-US" dirty="0" smtClean="0"/>
              <a:t> </a:t>
            </a:r>
            <a:r>
              <a:rPr lang="en-US" dirty="0" err="1" smtClean="0"/>
              <a:t>coeficiente</a:t>
            </a:r>
            <a:r>
              <a:rPr lang="en-US" dirty="0" smtClean="0"/>
              <a:t>;</a:t>
            </a:r>
          </a:p>
          <a:p>
            <a:pPr lvl="1" algn="just"/>
            <a:r>
              <a:rPr lang="en-US" dirty="0" smtClean="0"/>
              <a:t>O </a:t>
            </a:r>
            <a:r>
              <a:rPr lang="en-US" dirty="0" err="1" smtClean="0"/>
              <a:t>escore</a:t>
            </a:r>
            <a:r>
              <a:rPr lang="en-US" dirty="0" smtClean="0"/>
              <a:t> GEIH-CDI </a:t>
            </a:r>
            <a:r>
              <a:rPr lang="en-US" dirty="0" err="1" smtClean="0"/>
              <a:t>foi</a:t>
            </a:r>
            <a:r>
              <a:rPr lang="en-US" dirty="0" smtClean="0"/>
              <a:t> </a:t>
            </a:r>
            <a:r>
              <a:rPr lang="en-US" dirty="0" err="1" smtClean="0"/>
              <a:t>calculado</a:t>
            </a:r>
            <a:r>
              <a:rPr lang="en-US" dirty="0" smtClean="0"/>
              <a:t> </a:t>
            </a:r>
            <a:r>
              <a:rPr lang="en-US" dirty="0" err="1" smtClean="0"/>
              <a:t>para</a:t>
            </a:r>
            <a:r>
              <a:rPr lang="en-US" dirty="0" smtClean="0"/>
              <a:t> </a:t>
            </a:r>
            <a:r>
              <a:rPr lang="en-US" dirty="0" err="1" smtClean="0"/>
              <a:t>cada</a:t>
            </a:r>
            <a:r>
              <a:rPr lang="en-US" dirty="0" smtClean="0"/>
              <a:t> </a:t>
            </a:r>
            <a:r>
              <a:rPr lang="en-US" dirty="0" err="1" smtClean="0"/>
              <a:t>paciente</a:t>
            </a:r>
            <a:r>
              <a:rPr lang="en-US" dirty="0" smtClean="0"/>
              <a:t> </a:t>
            </a:r>
            <a:r>
              <a:rPr lang="en-US" dirty="0" err="1" smtClean="0"/>
              <a:t>baseado</a:t>
            </a:r>
            <a:r>
              <a:rPr lang="en-US" dirty="0" smtClean="0"/>
              <a:t> </a:t>
            </a:r>
            <a:r>
              <a:rPr lang="en-US" dirty="0" err="1" smtClean="0"/>
              <a:t>na</a:t>
            </a:r>
            <a:r>
              <a:rPr lang="en-US" dirty="0" smtClean="0"/>
              <a:t> soma dos </a:t>
            </a:r>
            <a:r>
              <a:rPr lang="en-US" dirty="0" err="1" smtClean="0"/>
              <a:t>pontos</a:t>
            </a:r>
            <a:r>
              <a:rPr lang="en-US" dirty="0" smtClean="0"/>
              <a:t> de </a:t>
            </a:r>
            <a:r>
              <a:rPr lang="en-US" dirty="0" err="1" smtClean="0"/>
              <a:t>cada</a:t>
            </a:r>
            <a:r>
              <a:rPr lang="en-US" dirty="0" smtClean="0"/>
              <a:t> </a:t>
            </a:r>
            <a:r>
              <a:rPr lang="en-US" dirty="0" err="1" smtClean="0"/>
              <a:t>variável</a:t>
            </a:r>
            <a:r>
              <a:rPr lang="en-US" dirty="0" smtClean="0"/>
              <a:t> </a:t>
            </a:r>
            <a:r>
              <a:rPr lang="en-US" dirty="0" err="1" smtClean="0"/>
              <a:t>preditiva</a:t>
            </a:r>
            <a:r>
              <a:rPr lang="en-US" dirty="0" smtClean="0"/>
              <a:t>  </a:t>
            </a:r>
            <a:r>
              <a:rPr lang="en-US" dirty="0" err="1" smtClean="0"/>
              <a:t>incluída</a:t>
            </a:r>
            <a:r>
              <a:rPr lang="en-US" dirty="0" smtClean="0"/>
              <a:t> no </a:t>
            </a:r>
            <a:r>
              <a:rPr lang="en-US" dirty="0" err="1" smtClean="0"/>
              <a:t>modelo</a:t>
            </a:r>
            <a:r>
              <a:rPr lang="en-US" dirty="0" smtClean="0"/>
              <a:t> final;</a:t>
            </a:r>
          </a:p>
          <a:p>
            <a:pPr lvl="1" algn="just"/>
            <a:r>
              <a:rPr lang="en-US" dirty="0" err="1" smtClean="0"/>
              <a:t>Discriminação</a:t>
            </a:r>
            <a:r>
              <a:rPr lang="en-US" dirty="0" smtClean="0"/>
              <a:t> </a:t>
            </a:r>
            <a:r>
              <a:rPr lang="en-US" dirty="0" err="1" smtClean="0"/>
              <a:t>para</a:t>
            </a:r>
            <a:r>
              <a:rPr lang="en-US" dirty="0" smtClean="0"/>
              <a:t> </a:t>
            </a:r>
            <a:r>
              <a:rPr lang="en-US" dirty="0" err="1" smtClean="0"/>
              <a:t>predição</a:t>
            </a:r>
            <a:r>
              <a:rPr lang="en-US" dirty="0" smtClean="0"/>
              <a:t> </a:t>
            </a:r>
            <a:r>
              <a:rPr lang="en-US" dirty="0" err="1" smtClean="0"/>
              <a:t>foi</a:t>
            </a:r>
            <a:r>
              <a:rPr lang="en-US" dirty="0" smtClean="0"/>
              <a:t> </a:t>
            </a:r>
            <a:r>
              <a:rPr lang="en-US" dirty="0" err="1" smtClean="0"/>
              <a:t>estimada</a:t>
            </a:r>
            <a:r>
              <a:rPr lang="en-US" dirty="0" smtClean="0"/>
              <a:t> </a:t>
            </a:r>
            <a:r>
              <a:rPr lang="en-US" dirty="0" err="1" smtClean="0"/>
              <a:t>usando</a:t>
            </a:r>
            <a:r>
              <a:rPr lang="en-US" dirty="0" smtClean="0"/>
              <a:t>-se a </a:t>
            </a:r>
            <a:r>
              <a:rPr lang="en-US" dirty="0" err="1" smtClean="0"/>
              <a:t>área</a:t>
            </a:r>
            <a:r>
              <a:rPr lang="en-US" dirty="0" smtClean="0"/>
              <a:t> </a:t>
            </a:r>
            <a:r>
              <a:rPr lang="en-US" dirty="0" err="1" smtClean="0"/>
              <a:t>abaixo</a:t>
            </a:r>
            <a:r>
              <a:rPr lang="en-US" dirty="0" smtClean="0"/>
              <a:t> da </a:t>
            </a:r>
            <a:r>
              <a:rPr lang="en-US" dirty="0" err="1" smtClean="0"/>
              <a:t>curva</a:t>
            </a:r>
            <a:r>
              <a:rPr lang="en-US" dirty="0" smtClean="0"/>
              <a:t> ROC;</a:t>
            </a:r>
          </a:p>
          <a:p>
            <a:pPr lvl="1" algn="just"/>
            <a:r>
              <a:rPr lang="en-US" dirty="0" err="1" smtClean="0"/>
              <a:t>Sensibilidade</a:t>
            </a:r>
            <a:r>
              <a:rPr lang="en-US" dirty="0" smtClean="0"/>
              <a:t>, </a:t>
            </a:r>
            <a:r>
              <a:rPr lang="en-US" dirty="0" err="1" smtClean="0"/>
              <a:t>especificidade</a:t>
            </a:r>
            <a:r>
              <a:rPr lang="en-US" dirty="0" smtClean="0"/>
              <a:t> e </a:t>
            </a:r>
            <a:r>
              <a:rPr lang="en-US" dirty="0" err="1" smtClean="0"/>
              <a:t>função</a:t>
            </a:r>
            <a:r>
              <a:rPr lang="en-US" dirty="0" smtClean="0"/>
              <a:t> de </a:t>
            </a:r>
            <a:r>
              <a:rPr lang="en-US" dirty="0" err="1" smtClean="0"/>
              <a:t>verossimilhança</a:t>
            </a:r>
            <a:r>
              <a:rPr lang="en-US" dirty="0" smtClean="0"/>
              <a:t> do </a:t>
            </a:r>
            <a:r>
              <a:rPr lang="en-US" dirty="0" err="1" smtClean="0"/>
              <a:t>modelo</a:t>
            </a:r>
            <a:r>
              <a:rPr lang="en-US" dirty="0" smtClean="0"/>
              <a:t> </a:t>
            </a:r>
            <a:r>
              <a:rPr lang="en-US" dirty="0" err="1" smtClean="0"/>
              <a:t>foi</a:t>
            </a:r>
            <a:r>
              <a:rPr lang="en-US" dirty="0" smtClean="0"/>
              <a:t> </a:t>
            </a:r>
            <a:r>
              <a:rPr lang="en-US" dirty="0" err="1" smtClean="0"/>
              <a:t>calculada</a:t>
            </a:r>
            <a:r>
              <a:rPr lang="en-US" dirty="0" smtClean="0"/>
              <a:t> </a:t>
            </a:r>
            <a:r>
              <a:rPr lang="en-US" dirty="0" err="1" smtClean="0"/>
              <a:t>para</a:t>
            </a:r>
            <a:r>
              <a:rPr lang="en-US" dirty="0" smtClean="0"/>
              <a:t> </a:t>
            </a:r>
            <a:r>
              <a:rPr lang="en-US" dirty="0" err="1" smtClean="0"/>
              <a:t>diferentes</a:t>
            </a:r>
            <a:r>
              <a:rPr lang="en-US" dirty="0" smtClean="0"/>
              <a:t> cutoffs;</a:t>
            </a:r>
          </a:p>
          <a:p>
            <a:pPr lvl="1" algn="just"/>
            <a:r>
              <a:rPr lang="en-US" dirty="0" smtClean="0"/>
              <a:t>A </a:t>
            </a:r>
            <a:r>
              <a:rPr lang="en-US" dirty="0" err="1" smtClean="0"/>
              <a:t>acurácia</a:t>
            </a:r>
            <a:r>
              <a:rPr lang="en-US" dirty="0" smtClean="0"/>
              <a:t> do </a:t>
            </a:r>
            <a:r>
              <a:rPr lang="en-US" dirty="0" err="1" smtClean="0"/>
              <a:t>modelo</a:t>
            </a:r>
            <a:r>
              <a:rPr lang="en-US" dirty="0" smtClean="0"/>
              <a:t> </a:t>
            </a:r>
            <a:r>
              <a:rPr lang="en-US" dirty="0" err="1" smtClean="0"/>
              <a:t>foi</a:t>
            </a:r>
            <a:r>
              <a:rPr lang="en-US" dirty="0" smtClean="0"/>
              <a:t> </a:t>
            </a:r>
            <a:r>
              <a:rPr lang="en-US" dirty="0" err="1" smtClean="0"/>
              <a:t>calculada</a:t>
            </a:r>
            <a:r>
              <a:rPr lang="en-US" dirty="0" smtClean="0"/>
              <a:t> </a:t>
            </a:r>
            <a:r>
              <a:rPr lang="en-US" dirty="0" err="1" smtClean="0"/>
              <a:t>dividindo</a:t>
            </a:r>
            <a:r>
              <a:rPr lang="en-US" dirty="0" smtClean="0"/>
              <a:t>-se a soma dos </a:t>
            </a:r>
            <a:r>
              <a:rPr lang="en-US" dirty="0" err="1" smtClean="0"/>
              <a:t>verdadeiros</a:t>
            </a:r>
            <a:r>
              <a:rPr lang="en-US" dirty="0" smtClean="0"/>
              <a:t> </a:t>
            </a:r>
            <a:r>
              <a:rPr lang="en-US" dirty="0" err="1" smtClean="0"/>
              <a:t>positivos</a:t>
            </a:r>
            <a:r>
              <a:rPr lang="en-US" dirty="0" smtClean="0"/>
              <a:t> e </a:t>
            </a:r>
            <a:r>
              <a:rPr lang="en-US" dirty="0" err="1" smtClean="0"/>
              <a:t>negativos</a:t>
            </a:r>
            <a:r>
              <a:rPr lang="en-US" dirty="0" smtClean="0"/>
              <a:t> </a:t>
            </a:r>
            <a:r>
              <a:rPr lang="en-US" dirty="0" err="1" smtClean="0"/>
              <a:t>pelo</a:t>
            </a:r>
            <a:r>
              <a:rPr lang="en-US" dirty="0" smtClean="0"/>
              <a:t> total da </a:t>
            </a:r>
            <a:r>
              <a:rPr lang="en-US" dirty="0" err="1" smtClean="0"/>
              <a:t>população</a:t>
            </a:r>
            <a:r>
              <a:rPr lang="en-US" dirty="0"/>
              <a:t>.</a:t>
            </a:r>
          </a:p>
        </p:txBody>
      </p:sp>
    </p:spTree>
    <p:extLst>
      <p:ext uri="{BB962C8B-B14F-4D97-AF65-F5344CB8AC3E}">
        <p14:creationId xmlns="" xmlns:p14="http://schemas.microsoft.com/office/powerpoint/2010/main" val="164783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err="1"/>
              <a:t>Coorte</a:t>
            </a:r>
            <a:r>
              <a:rPr lang="en-US" dirty="0"/>
              <a:t> de </a:t>
            </a:r>
            <a:r>
              <a:rPr lang="en-US" dirty="0" err="1" smtClean="0"/>
              <a:t>validação</a:t>
            </a:r>
            <a:endParaRPr lang="en-US" dirty="0"/>
          </a:p>
        </p:txBody>
      </p:sp>
      <p:sp>
        <p:nvSpPr>
          <p:cNvPr id="3" name="Content Placeholder 2"/>
          <p:cNvSpPr>
            <a:spLocks noGrp="1"/>
          </p:cNvSpPr>
          <p:nvPr>
            <p:ph idx="1"/>
          </p:nvPr>
        </p:nvSpPr>
        <p:spPr/>
        <p:txBody>
          <a:bodyPr>
            <a:normAutofit lnSpcReduction="10000"/>
          </a:bodyPr>
          <a:lstStyle/>
          <a:p>
            <a:pPr algn="just"/>
            <a:r>
              <a:rPr lang="en-US" dirty="0" err="1" smtClean="0"/>
              <a:t>Coorte</a:t>
            </a:r>
            <a:r>
              <a:rPr lang="en-US" dirty="0" smtClean="0"/>
              <a:t> </a:t>
            </a:r>
            <a:r>
              <a:rPr lang="en-US" dirty="0" err="1" smtClean="0"/>
              <a:t>prospectiva</a:t>
            </a:r>
            <a:r>
              <a:rPr lang="en-US" dirty="0" smtClean="0"/>
              <a:t> </a:t>
            </a:r>
            <a:r>
              <a:rPr lang="en-US" dirty="0" err="1" smtClean="0"/>
              <a:t>em</a:t>
            </a:r>
            <a:r>
              <a:rPr lang="en-US" dirty="0" smtClean="0"/>
              <a:t> 16 </a:t>
            </a:r>
            <a:r>
              <a:rPr lang="en-US" dirty="0" err="1" smtClean="0"/>
              <a:t>hospitais</a:t>
            </a:r>
            <a:r>
              <a:rPr lang="en-US" dirty="0" smtClean="0"/>
              <a:t> do GEIH (12 </a:t>
            </a:r>
            <a:r>
              <a:rPr lang="en-US" dirty="0" err="1" smtClean="0"/>
              <a:t>participaram</a:t>
            </a:r>
            <a:r>
              <a:rPr lang="en-US" dirty="0" smtClean="0"/>
              <a:t> da </a:t>
            </a:r>
            <a:r>
              <a:rPr lang="en-US" dirty="0" err="1" smtClean="0"/>
              <a:t>coorte</a:t>
            </a:r>
            <a:r>
              <a:rPr lang="en-US" dirty="0" smtClean="0"/>
              <a:t> de </a:t>
            </a:r>
            <a:r>
              <a:rPr lang="en-US" dirty="0" err="1" smtClean="0"/>
              <a:t>derivação</a:t>
            </a:r>
            <a:r>
              <a:rPr lang="en-US" dirty="0" smtClean="0"/>
              <a:t>), entre </a:t>
            </a:r>
            <a:r>
              <a:rPr lang="en-US" dirty="0" err="1" smtClean="0"/>
              <a:t>setembro</a:t>
            </a:r>
            <a:r>
              <a:rPr lang="en-US" dirty="0" smtClean="0"/>
              <a:t> de 2015 e </a:t>
            </a:r>
            <a:r>
              <a:rPr lang="en-US" dirty="0" err="1" smtClean="0"/>
              <a:t>fevereiro</a:t>
            </a:r>
            <a:r>
              <a:rPr lang="en-US" dirty="0" smtClean="0"/>
              <a:t> de 2016;</a:t>
            </a:r>
          </a:p>
          <a:p>
            <a:pPr algn="just"/>
            <a:r>
              <a:rPr lang="en-US" dirty="0" err="1" smtClean="0"/>
              <a:t>Os</a:t>
            </a:r>
            <a:r>
              <a:rPr lang="en-US" dirty="0" smtClean="0"/>
              <a:t> </a:t>
            </a:r>
            <a:r>
              <a:rPr lang="en-US" dirty="0" err="1" smtClean="0"/>
              <a:t>pesquisadores</a:t>
            </a:r>
            <a:r>
              <a:rPr lang="en-US" dirty="0" smtClean="0"/>
              <a:t> </a:t>
            </a:r>
            <a:r>
              <a:rPr lang="en-US" dirty="0" err="1"/>
              <a:t>c</a:t>
            </a:r>
            <a:r>
              <a:rPr lang="en-US" dirty="0" err="1" smtClean="0"/>
              <a:t>oletaram</a:t>
            </a:r>
            <a:r>
              <a:rPr lang="en-US" dirty="0" smtClean="0"/>
              <a:t> um </a:t>
            </a:r>
            <a:r>
              <a:rPr lang="en-US" dirty="0" err="1" smtClean="0"/>
              <a:t>conjunto</a:t>
            </a:r>
            <a:r>
              <a:rPr lang="en-US" dirty="0" smtClean="0"/>
              <a:t> de </a:t>
            </a:r>
            <a:r>
              <a:rPr lang="en-US" dirty="0" err="1" smtClean="0"/>
              <a:t>variáveis</a:t>
            </a:r>
            <a:r>
              <a:rPr lang="en-US" dirty="0" smtClean="0"/>
              <a:t> </a:t>
            </a:r>
            <a:r>
              <a:rPr lang="en-US" dirty="0" err="1" smtClean="0"/>
              <a:t>sem</a:t>
            </a:r>
            <a:r>
              <a:rPr lang="en-US" dirty="0" smtClean="0"/>
              <a:t> </a:t>
            </a:r>
            <a:r>
              <a:rPr lang="en-US" dirty="0" err="1" smtClean="0"/>
              <a:t>conhecimento</a:t>
            </a:r>
            <a:r>
              <a:rPr lang="en-US" dirty="0" smtClean="0"/>
              <a:t> dos </a:t>
            </a:r>
            <a:r>
              <a:rPr lang="en-US" dirty="0" err="1" smtClean="0"/>
              <a:t>resultados</a:t>
            </a:r>
            <a:r>
              <a:rPr lang="en-US" dirty="0" smtClean="0"/>
              <a:t> do </a:t>
            </a:r>
            <a:r>
              <a:rPr lang="en-US" dirty="0" err="1" smtClean="0"/>
              <a:t>modelo</a:t>
            </a:r>
            <a:r>
              <a:rPr lang="en-US" dirty="0" smtClean="0"/>
              <a:t> da </a:t>
            </a:r>
            <a:r>
              <a:rPr lang="en-US" dirty="0" err="1" smtClean="0"/>
              <a:t>coorte</a:t>
            </a:r>
            <a:r>
              <a:rPr lang="en-US" dirty="0" smtClean="0"/>
              <a:t> de </a:t>
            </a:r>
            <a:r>
              <a:rPr lang="en-US" dirty="0" err="1" smtClean="0"/>
              <a:t>derivação</a:t>
            </a:r>
            <a:r>
              <a:rPr lang="en-US" dirty="0" smtClean="0"/>
              <a:t> (</a:t>
            </a:r>
            <a:r>
              <a:rPr lang="en-US" dirty="0" err="1" smtClean="0"/>
              <a:t>embora</a:t>
            </a:r>
            <a:r>
              <a:rPr lang="en-US" dirty="0" smtClean="0"/>
              <a:t> o </a:t>
            </a:r>
            <a:r>
              <a:rPr lang="en-US" dirty="0" err="1" smtClean="0"/>
              <a:t>centro</a:t>
            </a:r>
            <a:r>
              <a:rPr lang="en-US" dirty="0" smtClean="0"/>
              <a:t> de </a:t>
            </a:r>
            <a:r>
              <a:rPr lang="en-US" dirty="0" err="1" smtClean="0"/>
              <a:t>coordenação</a:t>
            </a:r>
            <a:r>
              <a:rPr lang="en-US" dirty="0" smtClean="0"/>
              <a:t> </a:t>
            </a:r>
            <a:r>
              <a:rPr lang="en-US" dirty="0" err="1" smtClean="0"/>
              <a:t>tivesse</a:t>
            </a:r>
            <a:r>
              <a:rPr lang="en-US" dirty="0" smtClean="0"/>
              <a:t> </a:t>
            </a:r>
            <a:r>
              <a:rPr lang="en-US" dirty="0" err="1" smtClean="0"/>
              <a:t>conhecimento</a:t>
            </a:r>
            <a:r>
              <a:rPr lang="en-US" dirty="0" smtClean="0"/>
              <a:t> </a:t>
            </a:r>
            <a:r>
              <a:rPr lang="en-US" dirty="0" err="1" smtClean="0"/>
              <a:t>completo</a:t>
            </a:r>
            <a:r>
              <a:rPr lang="en-US" dirty="0" smtClean="0"/>
              <a:t> dos </a:t>
            </a:r>
            <a:r>
              <a:rPr lang="en-US" dirty="0" err="1" smtClean="0"/>
              <a:t>resultados</a:t>
            </a:r>
            <a:r>
              <a:rPr lang="en-US" dirty="0" smtClean="0"/>
              <a:t>);</a:t>
            </a:r>
          </a:p>
          <a:p>
            <a:pPr algn="just"/>
            <a:r>
              <a:rPr lang="en-US" dirty="0" err="1" smtClean="0"/>
              <a:t>Os</a:t>
            </a:r>
            <a:r>
              <a:rPr lang="en-US" dirty="0" smtClean="0"/>
              <a:t> </a:t>
            </a:r>
            <a:r>
              <a:rPr lang="en-US" dirty="0" err="1" smtClean="0"/>
              <a:t>mesmo</a:t>
            </a:r>
            <a:r>
              <a:rPr lang="en-US" dirty="0" smtClean="0"/>
              <a:t> </a:t>
            </a:r>
            <a:r>
              <a:rPr lang="en-US" dirty="0" err="1" smtClean="0"/>
              <a:t>critérios</a:t>
            </a:r>
            <a:r>
              <a:rPr lang="en-US" dirty="0" smtClean="0"/>
              <a:t> de </a:t>
            </a:r>
            <a:r>
              <a:rPr lang="en-US" dirty="0" err="1" smtClean="0"/>
              <a:t>inclusão</a:t>
            </a:r>
            <a:r>
              <a:rPr lang="en-US" dirty="0" smtClean="0"/>
              <a:t> e </a:t>
            </a:r>
            <a:r>
              <a:rPr lang="en-US" dirty="0" err="1" smtClean="0"/>
              <a:t>definição</a:t>
            </a:r>
            <a:r>
              <a:rPr lang="en-US" dirty="0" smtClean="0"/>
              <a:t> de CDI </a:t>
            </a:r>
            <a:r>
              <a:rPr lang="en-US" dirty="0" err="1" smtClean="0"/>
              <a:t>foram</a:t>
            </a:r>
            <a:r>
              <a:rPr lang="en-US" dirty="0" smtClean="0"/>
              <a:t> </a:t>
            </a:r>
            <a:r>
              <a:rPr lang="en-US" dirty="0" err="1" smtClean="0"/>
              <a:t>aplicados</a:t>
            </a:r>
            <a:r>
              <a:rPr lang="en-US" dirty="0" smtClean="0"/>
              <a:t>.</a:t>
            </a:r>
            <a:endParaRPr lang="en-US" dirty="0"/>
          </a:p>
        </p:txBody>
      </p:sp>
    </p:spTree>
    <p:extLst>
      <p:ext uri="{BB962C8B-B14F-4D97-AF65-F5344CB8AC3E}">
        <p14:creationId xmlns="" xmlns:p14="http://schemas.microsoft.com/office/powerpoint/2010/main" val="1506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Descrição</a:t>
            </a:r>
            <a:r>
              <a:rPr lang="en-US" dirty="0" smtClean="0"/>
              <a:t> </a:t>
            </a:r>
            <a:r>
              <a:rPr lang="en-US" dirty="0" smtClean="0"/>
              <a:t>de </a:t>
            </a:r>
            <a:r>
              <a:rPr lang="en-US" dirty="0" err="1" smtClean="0"/>
              <a:t>resultados</a:t>
            </a:r>
            <a:endParaRPr lang="en-US" dirty="0"/>
          </a:p>
        </p:txBody>
      </p:sp>
      <p:sp>
        <p:nvSpPr>
          <p:cNvPr id="3" name="Content Placeholder 2"/>
          <p:cNvSpPr>
            <a:spLocks noGrp="1"/>
          </p:cNvSpPr>
          <p:nvPr>
            <p:ph idx="1"/>
          </p:nvPr>
        </p:nvSpPr>
        <p:spPr>
          <a:xfrm>
            <a:off x="609600" y="1600203"/>
            <a:ext cx="9083040" cy="4525963"/>
          </a:xfrm>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935114" y="1600203"/>
            <a:ext cx="7490240" cy="4525963"/>
          </a:xfrm>
          <a:prstGeom prst="rect">
            <a:avLst/>
          </a:prstGeom>
          <a:noFill/>
          <a:ln w="9525">
            <a:noFill/>
            <a:miter lim="800000"/>
            <a:headEnd/>
            <a:tailEnd/>
          </a:ln>
          <a:effectLst/>
        </p:spPr>
      </p:pic>
      <p:sp>
        <p:nvSpPr>
          <p:cNvPr id="5" name="Retângulo 4"/>
          <p:cNvSpPr/>
          <p:nvPr/>
        </p:nvSpPr>
        <p:spPr>
          <a:xfrm>
            <a:off x="10072467" y="3812345"/>
            <a:ext cx="1856935" cy="2031325"/>
          </a:xfrm>
          <a:prstGeom prst="rect">
            <a:avLst/>
          </a:prstGeom>
          <a:ln w="12700">
            <a:solidFill>
              <a:schemeClr val="tx1"/>
            </a:solidFill>
          </a:ln>
        </p:spPr>
        <p:txBody>
          <a:bodyPr wrap="square">
            <a:spAutoFit/>
          </a:bodyPr>
          <a:lstStyle/>
          <a:p>
            <a:pPr algn="just"/>
            <a:r>
              <a:rPr lang="pt-BR" dirty="0" smtClean="0"/>
              <a:t>A pontuação do GEIH-CDI variou de 0 a 7 pontos, com escores mais altos indicando maior risco de recorrência.</a:t>
            </a:r>
            <a:endParaRPr lang="pt-BR" dirty="0"/>
          </a:p>
        </p:txBody>
      </p:sp>
    </p:spTree>
    <p:extLst>
      <p:ext uri="{BB962C8B-B14F-4D97-AF65-F5344CB8AC3E}">
        <p14:creationId xmlns="" xmlns:p14="http://schemas.microsoft.com/office/powerpoint/2010/main" val="250581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Descrição</a:t>
            </a:r>
            <a:r>
              <a:rPr lang="en-US" dirty="0" smtClean="0"/>
              <a:t> </a:t>
            </a:r>
            <a:r>
              <a:rPr lang="en-US" dirty="0" smtClean="0"/>
              <a:t>de </a:t>
            </a:r>
            <a:r>
              <a:rPr lang="en-US" dirty="0" err="1" smtClean="0"/>
              <a:t>resultados</a:t>
            </a:r>
            <a:endParaRPr lang="pt-BR" dirty="0"/>
          </a:p>
        </p:txBody>
      </p:sp>
      <p:pic>
        <p:nvPicPr>
          <p:cNvPr id="2050" name="Picture 2"/>
          <p:cNvPicPr>
            <a:picLocks noGrp="1" noChangeAspect="1" noChangeArrowheads="1"/>
          </p:cNvPicPr>
          <p:nvPr>
            <p:ph idx="1"/>
          </p:nvPr>
        </p:nvPicPr>
        <p:blipFill>
          <a:blip r:embed="rId2"/>
          <a:srcRect/>
          <a:stretch>
            <a:fillRect/>
          </a:stretch>
        </p:blipFill>
        <p:spPr bwMode="auto">
          <a:xfrm>
            <a:off x="1561514" y="1659988"/>
            <a:ext cx="6910973" cy="4754879"/>
          </a:xfrm>
          <a:prstGeom prst="rect">
            <a:avLst/>
          </a:prstGeom>
          <a:noFill/>
          <a:ln w="9525">
            <a:noFill/>
            <a:miter lim="800000"/>
            <a:headEnd/>
            <a:tailEnd/>
          </a:ln>
          <a:effectLst/>
        </p:spPr>
      </p:pic>
      <p:sp>
        <p:nvSpPr>
          <p:cNvPr id="5" name="CaixaDeTexto 4"/>
          <p:cNvSpPr txBox="1"/>
          <p:nvPr/>
        </p:nvSpPr>
        <p:spPr>
          <a:xfrm>
            <a:off x="8472487" y="5560531"/>
            <a:ext cx="3428781" cy="646331"/>
          </a:xfrm>
          <a:prstGeom prst="rect">
            <a:avLst/>
          </a:prstGeom>
          <a:noFill/>
        </p:spPr>
        <p:txBody>
          <a:bodyPr wrap="square" rtlCol="0">
            <a:spAutoFit/>
          </a:bodyPr>
          <a:lstStyle/>
          <a:p>
            <a:r>
              <a:rPr lang="pt-BR" b="1" dirty="0" smtClean="0"/>
              <a:t>Barra preta: coorte de derivação .</a:t>
            </a:r>
          </a:p>
          <a:p>
            <a:r>
              <a:rPr lang="pt-BR" dirty="0" smtClean="0">
                <a:solidFill>
                  <a:schemeClr val="tx1">
                    <a:lumMod val="65000"/>
                    <a:lumOff val="35000"/>
                  </a:schemeClr>
                </a:solidFill>
              </a:rPr>
              <a:t>Barra cinza: coorte de validação</a:t>
            </a:r>
            <a:r>
              <a:rPr lang="pt-BR" dirty="0" smtClean="0"/>
              <a:t>.</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3882095" y="-2201740"/>
            <a:ext cx="4427812" cy="12192001"/>
          </a:xfrm>
          <a:prstGeom prst="rect">
            <a:avLst/>
          </a:prstGeom>
        </p:spPr>
      </p:pic>
      <p:sp>
        <p:nvSpPr>
          <p:cNvPr id="6" name="Título 1"/>
          <p:cNvSpPr>
            <a:spLocks noGrp="1"/>
          </p:cNvSpPr>
          <p:nvPr>
            <p:ph type="title"/>
          </p:nvPr>
        </p:nvSpPr>
        <p:spPr/>
        <p:txBody>
          <a:bodyPr/>
          <a:lstStyle/>
          <a:p>
            <a:r>
              <a:rPr lang="en-US" dirty="0" err="1" smtClean="0"/>
              <a:t>Descrição</a:t>
            </a:r>
            <a:r>
              <a:rPr lang="en-US" dirty="0" smtClean="0"/>
              <a:t> </a:t>
            </a:r>
            <a:r>
              <a:rPr lang="en-US" dirty="0" smtClean="0"/>
              <a:t>de </a:t>
            </a:r>
            <a:r>
              <a:rPr lang="en-US" dirty="0" err="1" smtClean="0"/>
              <a:t>resultados</a:t>
            </a:r>
            <a:endParaRPr lang="pt-BR" dirty="0"/>
          </a:p>
        </p:txBody>
      </p:sp>
      <p:sp>
        <p:nvSpPr>
          <p:cNvPr id="7" name="CaixaDeTexto 6"/>
          <p:cNvSpPr txBox="1"/>
          <p:nvPr/>
        </p:nvSpPr>
        <p:spPr>
          <a:xfrm>
            <a:off x="9355015" y="3573194"/>
            <a:ext cx="2433711" cy="369332"/>
          </a:xfrm>
          <a:prstGeom prst="rect">
            <a:avLst/>
          </a:prstGeom>
          <a:noFill/>
          <a:ln w="28575">
            <a:solidFill>
              <a:srgbClr val="FF0000"/>
            </a:solidFill>
          </a:ln>
        </p:spPr>
        <p:txBody>
          <a:bodyPr wrap="square" rtlCol="0">
            <a:spAutoFit/>
          </a:bodyPr>
          <a:lstStyle/>
          <a:p>
            <a:endParaRPr lang="pt-BR" dirty="0"/>
          </a:p>
        </p:txBody>
      </p:sp>
      <p:sp>
        <p:nvSpPr>
          <p:cNvPr id="8" name="CaixaDeTexto 7"/>
          <p:cNvSpPr txBox="1"/>
          <p:nvPr/>
        </p:nvSpPr>
        <p:spPr>
          <a:xfrm>
            <a:off x="9355015" y="4445391"/>
            <a:ext cx="2433711" cy="379827"/>
          </a:xfrm>
          <a:prstGeom prst="rect">
            <a:avLst/>
          </a:prstGeom>
          <a:noFill/>
          <a:ln w="28575">
            <a:solidFill>
              <a:srgbClr val="FF0000"/>
            </a:solidFill>
          </a:ln>
        </p:spPr>
        <p:txBody>
          <a:bodyPr wrap="square" rtlCol="0">
            <a:spAutoFit/>
          </a:bodyPr>
          <a:lstStyle/>
          <a:p>
            <a:endParaRPr lang="pt-BR" dirty="0"/>
          </a:p>
        </p:txBody>
      </p:sp>
      <p:sp>
        <p:nvSpPr>
          <p:cNvPr id="9" name="CaixaDeTexto 8"/>
          <p:cNvSpPr txBox="1"/>
          <p:nvPr/>
        </p:nvSpPr>
        <p:spPr>
          <a:xfrm>
            <a:off x="9355015" y="5008098"/>
            <a:ext cx="2433711" cy="369332"/>
          </a:xfrm>
          <a:prstGeom prst="rect">
            <a:avLst/>
          </a:prstGeom>
          <a:noFill/>
          <a:ln w="28575">
            <a:solidFill>
              <a:srgbClr val="FF0000"/>
            </a:solidFill>
          </a:ln>
        </p:spPr>
        <p:txBody>
          <a:bodyPr wrap="square" rtlCol="0">
            <a:spAutoFit/>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921116"/>
          </a:xfrm>
        </p:spPr>
        <p:txBody>
          <a:bodyPr/>
          <a:lstStyle/>
          <a:p>
            <a:r>
              <a:rPr lang="en-US" dirty="0" err="1" smtClean="0"/>
              <a:t>Descrição</a:t>
            </a:r>
            <a:r>
              <a:rPr lang="en-US" dirty="0" smtClean="0"/>
              <a:t> </a:t>
            </a:r>
            <a:r>
              <a:rPr lang="en-US" dirty="0" smtClean="0"/>
              <a:t>de </a:t>
            </a:r>
            <a:r>
              <a:rPr lang="en-US" dirty="0" err="1" smtClean="0"/>
              <a:t>resultados</a:t>
            </a:r>
            <a:endParaRPr lang="pt-BR" dirty="0"/>
          </a:p>
        </p:txBody>
      </p:sp>
      <p:sp>
        <p:nvSpPr>
          <p:cNvPr id="3" name="Espaço Reservado para Conteúdo 2"/>
          <p:cNvSpPr>
            <a:spLocks noGrp="1"/>
          </p:cNvSpPr>
          <p:nvPr>
            <p:ph idx="1"/>
          </p:nvPr>
        </p:nvSpPr>
        <p:spPr>
          <a:xfrm>
            <a:off x="422031" y="921116"/>
            <a:ext cx="11352627" cy="5936884"/>
          </a:xfrm>
        </p:spPr>
        <p:txBody>
          <a:bodyPr>
            <a:noAutofit/>
          </a:bodyPr>
          <a:lstStyle/>
          <a:p>
            <a:pPr algn="just"/>
            <a:r>
              <a:rPr lang="pt-BR" sz="2000" dirty="0" smtClean="0"/>
              <a:t>O escore foi calculado para cada um dos pacientes incluídos na coorte, e os escores foram comparado com o risco de recorrência observado para cada nível de escore. </a:t>
            </a:r>
          </a:p>
          <a:p>
            <a:pPr algn="just">
              <a:buNone/>
            </a:pPr>
            <a:endParaRPr lang="pt-BR" sz="2000" dirty="0" smtClean="0"/>
          </a:p>
          <a:p>
            <a:pPr algn="just"/>
            <a:r>
              <a:rPr lang="pt-BR" sz="2000" dirty="0" smtClean="0"/>
              <a:t>Um risco maior foi observado para os maiores escores de pontuação.</a:t>
            </a:r>
          </a:p>
          <a:p>
            <a:pPr algn="just">
              <a:buNone/>
            </a:pPr>
            <a:endParaRPr lang="pt-BR" sz="2000" dirty="0" smtClean="0"/>
          </a:p>
          <a:p>
            <a:pPr algn="just"/>
            <a:r>
              <a:rPr lang="pt-BR" sz="2000" dirty="0" smtClean="0"/>
              <a:t> A área sob a curva ROC foi de 0,73 (0,66 - 0,80) para o modelo original e 0,72 (0,65 - 0,79) para modelo simplificado.</a:t>
            </a:r>
          </a:p>
          <a:p>
            <a:pPr algn="just"/>
            <a:endParaRPr lang="pt-BR" sz="2000" dirty="0" smtClean="0"/>
          </a:p>
          <a:p>
            <a:pPr algn="just"/>
            <a:r>
              <a:rPr lang="pt-BR" sz="2000" dirty="0" smtClean="0"/>
              <a:t> Com um </a:t>
            </a:r>
            <a:r>
              <a:rPr lang="pt-BR" sz="2000" i="1" dirty="0" err="1" smtClean="0">
                <a:solidFill>
                  <a:schemeClr val="accent1">
                    <a:lumMod val="75000"/>
                  </a:schemeClr>
                </a:solidFill>
              </a:rPr>
              <a:t>cutoff</a:t>
            </a:r>
            <a:r>
              <a:rPr lang="pt-BR" sz="2000" i="1" dirty="0" smtClean="0">
                <a:solidFill>
                  <a:schemeClr val="accent1">
                    <a:lumMod val="75000"/>
                  </a:schemeClr>
                </a:solidFill>
              </a:rPr>
              <a:t> </a:t>
            </a:r>
            <a:r>
              <a:rPr lang="pt-BR" sz="2000" dirty="0" smtClean="0">
                <a:solidFill>
                  <a:schemeClr val="accent1">
                    <a:lumMod val="75000"/>
                  </a:schemeClr>
                </a:solidFill>
              </a:rPr>
              <a:t>de 4 pontos</a:t>
            </a:r>
            <a:r>
              <a:rPr lang="pt-BR" sz="2000" dirty="0" smtClean="0"/>
              <a:t>,  </a:t>
            </a:r>
            <a:r>
              <a:rPr lang="pt-BR" sz="2000" u="sng" dirty="0" smtClean="0"/>
              <a:t>a sensibilidade foi de 48,6% </a:t>
            </a:r>
            <a:r>
              <a:rPr lang="pt-BR" sz="2000" dirty="0" smtClean="0"/>
              <a:t>e a </a:t>
            </a:r>
            <a:r>
              <a:rPr lang="pt-BR" sz="2000" u="sng" dirty="0" smtClean="0"/>
              <a:t>especificidade foi de 84,2%.</a:t>
            </a:r>
          </a:p>
          <a:p>
            <a:pPr algn="just">
              <a:buNone/>
            </a:pPr>
            <a:endParaRPr lang="pt-BR" sz="2000" u="sng" dirty="0" smtClean="0"/>
          </a:p>
          <a:p>
            <a:pPr algn="just"/>
            <a:r>
              <a:rPr lang="pt-BR" sz="2000" dirty="0" smtClean="0"/>
              <a:t>Com um </a:t>
            </a:r>
            <a:r>
              <a:rPr lang="pt-BR" sz="2000" i="1" dirty="0" err="1" smtClean="0">
                <a:solidFill>
                  <a:schemeClr val="accent1">
                    <a:lumMod val="75000"/>
                  </a:schemeClr>
                </a:solidFill>
              </a:rPr>
              <a:t>cutoff</a:t>
            </a:r>
            <a:r>
              <a:rPr lang="pt-BR" sz="2000" dirty="0" smtClean="0">
                <a:solidFill>
                  <a:schemeClr val="accent1">
                    <a:lumMod val="75000"/>
                  </a:schemeClr>
                </a:solidFill>
              </a:rPr>
              <a:t> de 2 pontos</a:t>
            </a:r>
            <a:r>
              <a:rPr lang="pt-BR" sz="2000" dirty="0" smtClean="0"/>
              <a:t>, </a:t>
            </a:r>
            <a:r>
              <a:rPr lang="pt-BR" sz="2000" u="sng" dirty="0" smtClean="0"/>
              <a:t>a sensibilidade atingiu 91,4%</a:t>
            </a:r>
            <a:r>
              <a:rPr lang="pt-BR" sz="2000" dirty="0" smtClean="0"/>
              <a:t>, embora a </a:t>
            </a:r>
            <a:r>
              <a:rPr lang="pt-BR" sz="2000" u="sng" dirty="0" smtClean="0"/>
              <a:t>especificidade tenha caído para 34,5%. </a:t>
            </a:r>
          </a:p>
          <a:p>
            <a:pPr algn="just">
              <a:buNone/>
            </a:pPr>
            <a:endParaRPr lang="pt-BR" sz="2000" u="sng" dirty="0" smtClean="0"/>
          </a:p>
          <a:p>
            <a:pPr algn="just"/>
            <a:r>
              <a:rPr lang="pt-BR" sz="2000" dirty="0" smtClean="0"/>
              <a:t>A razão de verossimilhança positiva e negativa do modelo foi de 3,08 e 0,61, respectivamente, e a </a:t>
            </a:r>
            <a:r>
              <a:rPr lang="pt-BR" sz="2000" dirty="0" err="1" smtClean="0"/>
              <a:t>acurácia</a:t>
            </a:r>
            <a:r>
              <a:rPr lang="pt-BR" sz="2000" dirty="0" smtClean="0"/>
              <a:t> foi  0,75.</a:t>
            </a:r>
          </a:p>
          <a:p>
            <a:pPr algn="just">
              <a:buNone/>
            </a:pPr>
            <a:endParaRPr lang="pt-BR" sz="2000" dirty="0" smtClean="0"/>
          </a:p>
          <a:p>
            <a:pPr algn="just"/>
            <a:endParaRPr lang="pt-B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Descrição</a:t>
            </a:r>
            <a:r>
              <a:rPr lang="en-US" dirty="0" smtClean="0"/>
              <a:t> </a:t>
            </a:r>
            <a:r>
              <a:rPr lang="en-US" dirty="0" smtClean="0"/>
              <a:t>de </a:t>
            </a:r>
            <a:r>
              <a:rPr lang="en-US" dirty="0" err="1" smtClean="0"/>
              <a:t>resultados</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dirty="0" smtClean="0"/>
              <a:t> </a:t>
            </a:r>
            <a:r>
              <a:rPr lang="pt-BR" i="1" dirty="0" smtClean="0"/>
              <a:t>Os principais pontos fortes da ferramenta são:</a:t>
            </a:r>
          </a:p>
          <a:p>
            <a:pPr algn="just">
              <a:buNone/>
            </a:pPr>
            <a:endParaRPr lang="pt-BR" i="1" dirty="0" smtClean="0"/>
          </a:p>
          <a:p>
            <a:pPr algn="just"/>
            <a:r>
              <a:rPr lang="pt-BR" dirty="0" smtClean="0"/>
              <a:t>o tamanho da coorte de derivação; </a:t>
            </a:r>
          </a:p>
          <a:p>
            <a:pPr algn="just"/>
            <a:r>
              <a:rPr lang="pt-BR" dirty="0" smtClean="0"/>
              <a:t> o fato de que pacientes foram recrutados em vários centros;</a:t>
            </a:r>
          </a:p>
          <a:p>
            <a:pPr algn="just"/>
            <a:r>
              <a:rPr lang="pt-BR" dirty="0" smtClean="0"/>
              <a:t> a baixa probabilidade de viés de inclusão;</a:t>
            </a:r>
          </a:p>
          <a:p>
            <a:pPr algn="just"/>
            <a:r>
              <a:rPr lang="pt-BR" dirty="0" smtClean="0"/>
              <a:t> taxa de recorrência corresponde àquela relatada na literatura;</a:t>
            </a:r>
          </a:p>
          <a:p>
            <a:pPr algn="just"/>
            <a:r>
              <a:rPr lang="pt-BR" dirty="0" smtClean="0"/>
              <a:t>o baixo número de perdas para acompanhamento e confirmação do modelo em uma coorte de validação;</a:t>
            </a:r>
          </a:p>
          <a:p>
            <a:pPr algn="just"/>
            <a:r>
              <a:rPr lang="pt-BR" dirty="0" smtClean="0"/>
              <a:t>aplicação à beira do leito sem a necessidade de exames laboratoriais.</a:t>
            </a:r>
          </a:p>
          <a:p>
            <a:pPr algn="just"/>
            <a:endParaRPr lang="pt-BR" dirty="0" smtClean="0"/>
          </a:p>
          <a:p>
            <a:r>
              <a:rPr lang="pt-BR" dirty="0" smtClean="0"/>
              <a:t>### Transplante de </a:t>
            </a:r>
            <a:r>
              <a:rPr lang="pt-BR" dirty="0" err="1" smtClean="0"/>
              <a:t>microbiota</a:t>
            </a:r>
            <a:r>
              <a:rPr lang="pt-BR" dirty="0" smtClean="0"/>
              <a:t> fecal###</a:t>
            </a:r>
          </a:p>
          <a:p>
            <a:pPr>
              <a:buNone/>
            </a:pPr>
            <a:endParaRPr lang="pt-BR" dirty="0" smtClean="0"/>
          </a:p>
          <a:p>
            <a:pPr algn="just">
              <a:buNone/>
            </a:pPr>
            <a:endParaRPr lang="pt-B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Análise</a:t>
            </a:r>
            <a:r>
              <a:rPr lang="en-US" dirty="0" smtClean="0"/>
              <a:t> de </a:t>
            </a:r>
            <a:r>
              <a:rPr lang="en-US" dirty="0" err="1" smtClean="0"/>
              <a:t>resultados</a:t>
            </a:r>
            <a:endParaRPr lang="pt-BR" dirty="0"/>
          </a:p>
        </p:txBody>
      </p:sp>
      <p:sp>
        <p:nvSpPr>
          <p:cNvPr id="3" name="Espaço Reservado para Conteúdo 2"/>
          <p:cNvSpPr>
            <a:spLocks noGrp="1"/>
          </p:cNvSpPr>
          <p:nvPr>
            <p:ph idx="1"/>
          </p:nvPr>
        </p:nvSpPr>
        <p:spPr/>
        <p:txBody>
          <a:bodyPr/>
          <a:lstStyle/>
          <a:p>
            <a:r>
              <a:rPr lang="pt-BR" dirty="0" smtClean="0"/>
              <a:t> O estudo tem várias limitações:</a:t>
            </a:r>
          </a:p>
          <a:p>
            <a:pPr>
              <a:buNone/>
            </a:pPr>
            <a:endParaRPr lang="pt-BR" dirty="0" smtClean="0"/>
          </a:p>
          <a:p>
            <a:r>
              <a:rPr lang="pt-BR" dirty="0" smtClean="0"/>
              <a:t> A precisão do modelo não é muito alta;</a:t>
            </a:r>
          </a:p>
          <a:p>
            <a:r>
              <a:rPr lang="pt-BR" dirty="0" smtClean="0"/>
              <a:t>Portanto, com um </a:t>
            </a:r>
            <a:r>
              <a:rPr lang="pt-BR" i="1" dirty="0" err="1" smtClean="0"/>
              <a:t>cutoff</a:t>
            </a:r>
            <a:r>
              <a:rPr lang="pt-BR" dirty="0" smtClean="0"/>
              <a:t> alto, a sensibilidade é baixa.</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2FB131-6E51-974A-9DE4-CEE31FB66679}"/>
              </a:ext>
            </a:extLst>
          </p:cNvPr>
          <p:cNvSpPr>
            <a:spLocks noGrp="1"/>
          </p:cNvSpPr>
          <p:nvPr>
            <p:ph type="ctrTitle"/>
          </p:nvPr>
        </p:nvSpPr>
        <p:spPr/>
        <p:txBody>
          <a:bodyPr/>
          <a:lstStyle/>
          <a:p>
            <a:endParaRPr lang="pt-BR"/>
          </a:p>
        </p:txBody>
      </p:sp>
      <p:sp>
        <p:nvSpPr>
          <p:cNvPr id="3" name="Subtítulo 2">
            <a:extLst>
              <a:ext uri="{FF2B5EF4-FFF2-40B4-BE49-F238E27FC236}">
                <a16:creationId xmlns="" xmlns:a16="http://schemas.microsoft.com/office/drawing/2014/main" id="{01292178-E58C-C447-B0BB-97870CA63B6E}"/>
              </a:ext>
            </a:extLst>
          </p:cNvPr>
          <p:cNvSpPr>
            <a:spLocks noGrp="1"/>
          </p:cNvSpPr>
          <p:nvPr>
            <p:ph type="subTitle" idx="1"/>
          </p:nvPr>
        </p:nvSpPr>
        <p:spPr>
          <a:xfrm>
            <a:off x="1524000" y="5199383"/>
            <a:ext cx="9144000" cy="1655762"/>
          </a:xfrm>
        </p:spPr>
        <p:txBody>
          <a:bodyPr/>
          <a:lstStyle/>
          <a:p>
            <a:endParaRPr lang="pt-BR"/>
          </a:p>
        </p:txBody>
      </p:sp>
      <p:pic>
        <p:nvPicPr>
          <p:cNvPr id="4" name="Picture 3"/>
          <p:cNvPicPr>
            <a:picLocks noChangeAspect="1"/>
          </p:cNvPicPr>
          <p:nvPr/>
        </p:nvPicPr>
        <p:blipFill>
          <a:blip r:embed="rId2"/>
          <a:stretch>
            <a:fillRect/>
          </a:stretch>
        </p:blipFill>
        <p:spPr>
          <a:xfrm>
            <a:off x="1379098" y="821461"/>
            <a:ext cx="9288903" cy="4194470"/>
          </a:xfrm>
          <a:prstGeom prst="rect">
            <a:avLst/>
          </a:prstGeom>
        </p:spPr>
      </p:pic>
    </p:spTree>
    <p:extLst>
      <p:ext uri="{BB962C8B-B14F-4D97-AF65-F5344CB8AC3E}">
        <p14:creationId xmlns="" xmlns:p14="http://schemas.microsoft.com/office/powerpoint/2010/main" val="1258607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BB23C1-36EC-6F44-9593-EEFEB1B4A5B3}"/>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 xmlns:a16="http://schemas.microsoft.com/office/drawing/2014/main" id="{51BDBE7C-A5A0-DC49-974B-D04CBF326BFE}"/>
              </a:ext>
            </a:extLst>
          </p:cNvPr>
          <p:cNvSpPr>
            <a:spLocks noGrp="1"/>
          </p:cNvSpPr>
          <p:nvPr>
            <p:ph idx="1"/>
          </p:nvPr>
        </p:nvSpPr>
        <p:spPr/>
        <p:txBody>
          <a:bodyPr>
            <a:normAutofit fontScale="85000" lnSpcReduction="20000"/>
          </a:bodyPr>
          <a:lstStyle/>
          <a:p>
            <a:pPr algn="just"/>
            <a:r>
              <a:rPr lang="pt-BR" dirty="0" smtClean="0"/>
              <a:t> O </a:t>
            </a:r>
            <a:r>
              <a:rPr lang="pt-BR" i="1" dirty="0" smtClean="0"/>
              <a:t>Clostridium difficile </a:t>
            </a:r>
            <a:r>
              <a:rPr lang="pt-BR" dirty="0" smtClean="0"/>
              <a:t>é a principal causa de </a:t>
            </a:r>
            <a:r>
              <a:rPr lang="pt-BR" dirty="0" err="1" smtClean="0"/>
              <a:t>diarreia</a:t>
            </a:r>
            <a:r>
              <a:rPr lang="pt-BR" dirty="0" smtClean="0"/>
              <a:t> associada a antibióticos e uma das principais causas de infecções associadas aos cuidados de saúde. </a:t>
            </a:r>
          </a:p>
          <a:p>
            <a:pPr algn="just">
              <a:buNone/>
            </a:pPr>
            <a:endParaRPr lang="pt-BR" dirty="0" smtClean="0"/>
          </a:p>
          <a:p>
            <a:pPr algn="just"/>
            <a:r>
              <a:rPr lang="pt-BR" dirty="0" smtClean="0"/>
              <a:t>Cerca de 85% dos pacientes diagnosticados com infecção por Clostridium difficile (CDI) responde bem à </a:t>
            </a:r>
            <a:r>
              <a:rPr lang="pt-BR" dirty="0" err="1" smtClean="0"/>
              <a:t>antibioticoterapia</a:t>
            </a:r>
            <a:r>
              <a:rPr lang="pt-BR" dirty="0" smtClean="0"/>
              <a:t>. </a:t>
            </a:r>
          </a:p>
          <a:p>
            <a:pPr algn="just">
              <a:buNone/>
            </a:pPr>
            <a:endParaRPr lang="pt-BR" dirty="0" smtClean="0"/>
          </a:p>
          <a:p>
            <a:pPr algn="just"/>
            <a:r>
              <a:rPr lang="pt-BR" dirty="0" smtClean="0"/>
              <a:t> A doença recorre em pelo menos 20% dos doentes em poucas semanas após a conclusão do tratamento</a:t>
            </a:r>
          </a:p>
          <a:p>
            <a:pPr algn="just">
              <a:buNone/>
            </a:pPr>
            <a:r>
              <a:rPr lang="pt-BR" dirty="0" smtClean="0"/>
              <a:t> </a:t>
            </a:r>
          </a:p>
          <a:p>
            <a:pPr algn="just"/>
            <a:r>
              <a:rPr lang="pt-BR" dirty="0" smtClean="0"/>
              <a:t>                     custos mais elevados e aumento da mortalidade. </a:t>
            </a:r>
            <a:endParaRPr lang="pt-BR" dirty="0"/>
          </a:p>
        </p:txBody>
      </p:sp>
      <p:sp>
        <p:nvSpPr>
          <p:cNvPr id="5" name="Seta em curva para a direita 4"/>
          <p:cNvSpPr/>
          <p:nvPr/>
        </p:nvSpPr>
        <p:spPr>
          <a:xfrm rot="21079382">
            <a:off x="1353559" y="5092446"/>
            <a:ext cx="1048263" cy="96014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 xmlns:p14="http://schemas.microsoft.com/office/powerpoint/2010/main" val="341488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46179-C863-084C-8486-1E75DAF36F7B}"/>
              </a:ext>
            </a:extLst>
          </p:cNvPr>
          <p:cNvSpPr>
            <a:spLocks noGrp="1"/>
          </p:cNvSpPr>
          <p:nvPr>
            <p:ph type="title"/>
          </p:nvPr>
        </p:nvSpPr>
        <p:spPr/>
        <p:txBody>
          <a:bodyPr/>
          <a:lstStyle/>
          <a:p>
            <a:r>
              <a:rPr lang="pt-BR" dirty="0"/>
              <a:t>Objetivos</a:t>
            </a:r>
          </a:p>
        </p:txBody>
      </p:sp>
      <p:sp>
        <p:nvSpPr>
          <p:cNvPr id="3" name="Espaço Reservado para Conteúdo 2">
            <a:extLst>
              <a:ext uri="{FF2B5EF4-FFF2-40B4-BE49-F238E27FC236}">
                <a16:creationId xmlns="" xmlns:a16="http://schemas.microsoft.com/office/drawing/2014/main" id="{820353F9-1181-A540-9F06-3200CB938C28}"/>
              </a:ext>
            </a:extLst>
          </p:cNvPr>
          <p:cNvSpPr>
            <a:spLocks noGrp="1"/>
          </p:cNvSpPr>
          <p:nvPr>
            <p:ph idx="1"/>
          </p:nvPr>
        </p:nvSpPr>
        <p:spPr>
          <a:xfrm>
            <a:off x="1344637" y="1825625"/>
            <a:ext cx="10007991" cy="2014855"/>
          </a:xfrm>
          <a:ln w="38100">
            <a:solidFill>
              <a:schemeClr val="tx1"/>
            </a:solidFill>
          </a:ln>
          <a:effectLst>
            <a:innerShdw blurRad="63500" dist="50800" dir="16200000">
              <a:prstClr val="black">
                <a:alpha val="50000"/>
              </a:prstClr>
            </a:innerShdw>
          </a:effectLst>
          <a:scene3d>
            <a:camera prst="obliqueTopRight"/>
            <a:lightRig rig="threePt" dir="t"/>
          </a:scene3d>
        </p:spPr>
        <p:txBody>
          <a:bodyPr/>
          <a:lstStyle/>
          <a:p>
            <a:pPr algn="just"/>
            <a:r>
              <a:rPr lang="pt-BR" dirty="0"/>
              <a:t>Avaliar fatores </a:t>
            </a:r>
            <a:r>
              <a:rPr lang="pt-BR" dirty="0" smtClean="0"/>
              <a:t>preditivos </a:t>
            </a:r>
            <a:r>
              <a:rPr lang="pt-BR" dirty="0"/>
              <a:t>de recorrência de </a:t>
            </a:r>
            <a:r>
              <a:rPr lang="pt-BR" dirty="0" smtClean="0"/>
              <a:t>colite pseudomembranosa. </a:t>
            </a:r>
            <a:endParaRPr lang="pt-BR" dirty="0"/>
          </a:p>
          <a:p>
            <a:pPr algn="just"/>
            <a:r>
              <a:rPr lang="pt-BR" dirty="0"/>
              <a:t>Criação de </a:t>
            </a:r>
            <a:r>
              <a:rPr lang="pt-BR" dirty="0" smtClean="0"/>
              <a:t>escore </a:t>
            </a:r>
            <a:r>
              <a:rPr lang="pt-BR" dirty="0"/>
              <a:t>de predição </a:t>
            </a:r>
            <a:r>
              <a:rPr lang="pt-BR" dirty="0" smtClean="0"/>
              <a:t>para recorrência.</a:t>
            </a:r>
            <a:endParaRPr lang="pt-BR" dirty="0"/>
          </a:p>
        </p:txBody>
      </p:sp>
    </p:spTree>
    <p:extLst>
      <p:ext uri="{BB962C8B-B14F-4D97-AF65-F5344CB8AC3E}">
        <p14:creationId xmlns="" xmlns:p14="http://schemas.microsoft.com/office/powerpoint/2010/main" val="238782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Materiais</a:t>
            </a:r>
            <a:r>
              <a:rPr lang="en-US" dirty="0" smtClean="0"/>
              <a:t> e </a:t>
            </a:r>
            <a:r>
              <a:rPr lang="en-US" dirty="0" err="1" smtClean="0"/>
              <a:t>métodos</a:t>
            </a:r>
            <a:endParaRPr lang="en-US" dirty="0"/>
          </a:p>
        </p:txBody>
      </p:sp>
      <p:sp>
        <p:nvSpPr>
          <p:cNvPr id="3" name="Espaço Reservado para Conteúdo 2">
            <a:extLst>
              <a:ext uri="{FF2B5EF4-FFF2-40B4-BE49-F238E27FC236}">
                <a16:creationId xmlns="" xmlns:a16="http://schemas.microsoft.com/office/drawing/2014/main" id="{12C64BD7-02AE-6546-B1C9-B1443BEC5C7E}"/>
              </a:ext>
            </a:extLst>
          </p:cNvPr>
          <p:cNvSpPr>
            <a:spLocks noGrp="1"/>
          </p:cNvSpPr>
          <p:nvPr>
            <p:ph idx="1"/>
          </p:nvPr>
        </p:nvSpPr>
        <p:spPr>
          <a:xfrm>
            <a:off x="609600" y="1417639"/>
            <a:ext cx="10972800" cy="5137906"/>
          </a:xfrm>
        </p:spPr>
        <p:txBody>
          <a:bodyPr>
            <a:normAutofit fontScale="92500" lnSpcReduction="20000"/>
          </a:bodyPr>
          <a:lstStyle/>
          <a:p>
            <a:pPr algn="just"/>
            <a:r>
              <a:rPr lang="pt-BR" dirty="0"/>
              <a:t>Coorte de derivação prospectiva</a:t>
            </a:r>
          </a:p>
          <a:p>
            <a:pPr algn="just"/>
            <a:r>
              <a:rPr lang="pt-BR" dirty="0"/>
              <a:t>População: </a:t>
            </a:r>
          </a:p>
          <a:p>
            <a:pPr lvl="1" algn="just"/>
            <a:r>
              <a:rPr lang="pt-BR" dirty="0"/>
              <a:t>pacientes selecionados em 14 hospitais espanhóis pertencentes ao grupo de estudos de infecções hospitalares (GEIH) da sociedade espanhola de doenças infecciosas e microbiologia clínica, entre julho 2014 a fevereiro </a:t>
            </a:r>
            <a:r>
              <a:rPr lang="pt-BR" dirty="0" smtClean="0"/>
              <a:t>2015.</a:t>
            </a:r>
          </a:p>
          <a:p>
            <a:pPr lvl="1" algn="just"/>
            <a:endParaRPr lang="pt-BR" dirty="0"/>
          </a:p>
          <a:p>
            <a:pPr lvl="1" algn="just"/>
            <a:r>
              <a:rPr lang="pt-BR" u="sng" dirty="0"/>
              <a:t>Critérios de inclusão</a:t>
            </a:r>
            <a:r>
              <a:rPr lang="pt-BR" dirty="0"/>
              <a:t>: infecção por Clostridium difficile sintomática </a:t>
            </a:r>
            <a:r>
              <a:rPr lang="pt-BR" dirty="0" smtClean="0"/>
              <a:t>(≥ </a:t>
            </a:r>
            <a:r>
              <a:rPr lang="pt-BR" dirty="0"/>
              <a:t>3 evacuações diarreicas em 24h), íleo </a:t>
            </a:r>
            <a:r>
              <a:rPr lang="pt-BR" dirty="0" smtClean="0"/>
              <a:t>paralítico</a:t>
            </a:r>
            <a:r>
              <a:rPr lang="pt-BR" dirty="0"/>
              <a:t> </a:t>
            </a:r>
            <a:r>
              <a:rPr lang="pt-BR" dirty="0" smtClean="0"/>
              <a:t>ou colite </a:t>
            </a:r>
            <a:r>
              <a:rPr lang="pt-BR" dirty="0"/>
              <a:t>pseudomembranosa confirmada por exame </a:t>
            </a:r>
            <a:r>
              <a:rPr lang="pt-BR" dirty="0" smtClean="0"/>
              <a:t>microbiológico. </a:t>
            </a:r>
          </a:p>
          <a:p>
            <a:pPr lvl="1" algn="just">
              <a:buNone/>
            </a:pPr>
            <a:endParaRPr lang="pt-BR" dirty="0"/>
          </a:p>
          <a:p>
            <a:pPr lvl="1" algn="just"/>
            <a:r>
              <a:rPr lang="pt-BR" u="sng" dirty="0"/>
              <a:t>Critérios de exclusão</a:t>
            </a:r>
            <a:r>
              <a:rPr lang="pt-BR" dirty="0"/>
              <a:t>: óbito esperado nos próximos dias; dificuldade de seguimento ou de coleta de dados prevista; participantes de </a:t>
            </a:r>
            <a:r>
              <a:rPr lang="pt-BR" dirty="0" err="1"/>
              <a:t>trials</a:t>
            </a:r>
            <a:r>
              <a:rPr lang="pt-BR" dirty="0"/>
              <a:t>; pacientes que já receberam tratamento com </a:t>
            </a:r>
            <a:r>
              <a:rPr lang="pt-BR" dirty="0" err="1" smtClean="0"/>
              <a:t>fidaxomicina</a:t>
            </a:r>
            <a:r>
              <a:rPr lang="pt-BR" dirty="0" smtClean="0"/>
              <a:t>.</a:t>
            </a:r>
            <a:endParaRPr lang="pt-BR" dirty="0"/>
          </a:p>
          <a:p>
            <a:pPr lvl="1" algn="just"/>
            <a:endParaRPr lang="pt-BR" dirty="0"/>
          </a:p>
        </p:txBody>
      </p:sp>
    </p:spTree>
    <p:extLst>
      <p:ext uri="{BB962C8B-B14F-4D97-AF65-F5344CB8AC3E}">
        <p14:creationId xmlns="" xmlns:p14="http://schemas.microsoft.com/office/powerpoint/2010/main" val="338562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p:cNvPicPr>
            <a:picLocks noGrp="1" noChangeAspect="1" noChangeArrowheads="1"/>
          </p:cNvPicPr>
          <p:nvPr>
            <p:ph idx="1"/>
          </p:nvPr>
        </p:nvPicPr>
        <p:blipFill>
          <a:blip r:embed="rId2"/>
          <a:srcRect/>
          <a:stretch>
            <a:fillRect/>
          </a:stretch>
        </p:blipFill>
        <p:spPr bwMode="auto">
          <a:xfrm>
            <a:off x="609600" y="274638"/>
            <a:ext cx="11207262" cy="5872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Materiais</a:t>
            </a:r>
            <a:r>
              <a:rPr lang="en-US" dirty="0" smtClean="0"/>
              <a:t> e </a:t>
            </a:r>
            <a:r>
              <a:rPr lang="en-US" dirty="0" err="1" smtClean="0"/>
              <a:t>métodos</a:t>
            </a:r>
            <a:endParaRPr lang="en-US" dirty="0"/>
          </a:p>
        </p:txBody>
      </p:sp>
      <p:sp>
        <p:nvSpPr>
          <p:cNvPr id="3" name="Espaço Reservado para Conteúdo 2">
            <a:extLst>
              <a:ext uri="{FF2B5EF4-FFF2-40B4-BE49-F238E27FC236}">
                <a16:creationId xmlns="" xmlns:a16="http://schemas.microsoft.com/office/drawing/2014/main" id="{240A1845-7F56-A044-83A2-A1379707D3E1}"/>
              </a:ext>
            </a:extLst>
          </p:cNvPr>
          <p:cNvSpPr>
            <a:spLocks noGrp="1"/>
          </p:cNvSpPr>
          <p:nvPr>
            <p:ph idx="1"/>
          </p:nvPr>
        </p:nvSpPr>
        <p:spPr>
          <a:xfrm>
            <a:off x="838200" y="1834179"/>
            <a:ext cx="10515600" cy="4958318"/>
          </a:xfrm>
        </p:spPr>
        <p:txBody>
          <a:bodyPr>
            <a:normAutofit fontScale="85000" lnSpcReduction="20000"/>
          </a:bodyPr>
          <a:lstStyle/>
          <a:p>
            <a:pPr algn="just"/>
            <a:r>
              <a:rPr lang="pt-BR" dirty="0"/>
              <a:t>Informações colhidas no diagnóstico, 7-10 dias de tratamento, 1 e 2 meses após completar o </a:t>
            </a:r>
            <a:r>
              <a:rPr lang="pt-BR" dirty="0" smtClean="0"/>
              <a:t>tratamento</a:t>
            </a:r>
            <a:endParaRPr lang="pt-BR" dirty="0"/>
          </a:p>
          <a:p>
            <a:pPr lvl="1" algn="just"/>
            <a:r>
              <a:rPr lang="pt-BR" dirty="0"/>
              <a:t>Informações da linha de base: demográficas , história, grau de dependência, apresentação clínica , necessidade de hospitalização, gravidade da CDI, tempo desde início dos sintomas e método diagnóstico </a:t>
            </a:r>
            <a:r>
              <a:rPr lang="pt-BR" dirty="0" smtClean="0"/>
              <a:t>.</a:t>
            </a:r>
          </a:p>
          <a:p>
            <a:pPr lvl="1" algn="just"/>
            <a:r>
              <a:rPr lang="pt-BR" dirty="0" smtClean="0"/>
              <a:t>Segunda visita: tratamento recebido, tempo até resolução da diarreia, local do tratamento, uso de inibidor de bomba de prótons.</a:t>
            </a:r>
          </a:p>
          <a:p>
            <a:pPr lvl="1" algn="just"/>
            <a:r>
              <a:rPr lang="pt-BR" dirty="0" smtClean="0"/>
              <a:t>Terceira e quarta visitas: verificada recorrência e, quando presente, se foi documentada por técnica microbiológica.</a:t>
            </a:r>
          </a:p>
          <a:p>
            <a:pPr lvl="1" algn="just"/>
            <a:endParaRPr lang="pt-BR" dirty="0"/>
          </a:p>
          <a:p>
            <a:pPr lvl="1" algn="just"/>
            <a:r>
              <a:rPr lang="pt-BR" dirty="0" smtClean="0"/>
              <a:t>Informações foram obtidas no hospital ou por telefonema aos pacientes ou seus cuidadores. Quando não possível obter informações confiáveis por telefone, foram recuperados dados do sistema de informação do hospital ou sistema público de saúde.</a:t>
            </a:r>
            <a:endParaRPr lang="pt-BR" dirty="0"/>
          </a:p>
          <a:p>
            <a:pPr lvl="1" algn="just"/>
            <a:endParaRPr lang="pt-BR" dirty="0"/>
          </a:p>
        </p:txBody>
      </p:sp>
    </p:spTree>
    <p:extLst>
      <p:ext uri="{BB962C8B-B14F-4D97-AF65-F5344CB8AC3E}">
        <p14:creationId xmlns="" xmlns:p14="http://schemas.microsoft.com/office/powerpoint/2010/main" val="1490044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Materiais</a:t>
            </a:r>
            <a:r>
              <a:rPr lang="en-US" dirty="0" smtClean="0"/>
              <a:t> e </a:t>
            </a:r>
            <a:r>
              <a:rPr lang="en-US" dirty="0" err="1" smtClean="0"/>
              <a:t>métodos</a:t>
            </a:r>
            <a:endParaRPr lang="en-US" dirty="0"/>
          </a:p>
        </p:txBody>
      </p:sp>
      <p:sp>
        <p:nvSpPr>
          <p:cNvPr id="3" name="Content Placeholder 2"/>
          <p:cNvSpPr>
            <a:spLocks noGrp="1"/>
          </p:cNvSpPr>
          <p:nvPr>
            <p:ph idx="1"/>
          </p:nvPr>
        </p:nvSpPr>
        <p:spPr/>
        <p:txBody>
          <a:bodyPr/>
          <a:lstStyle/>
          <a:p>
            <a:pPr algn="just"/>
            <a:r>
              <a:rPr lang="en-US" dirty="0" err="1" smtClean="0"/>
              <a:t>Recorrência</a:t>
            </a:r>
            <a:r>
              <a:rPr lang="en-US" dirty="0" smtClean="0"/>
              <a:t>: </a:t>
            </a:r>
          </a:p>
          <a:p>
            <a:pPr lvl="1" algn="just"/>
            <a:endParaRPr lang="en-US" dirty="0" smtClean="0"/>
          </a:p>
          <a:p>
            <a:pPr lvl="1" algn="just"/>
            <a:r>
              <a:rPr lang="en-US" dirty="0" err="1" smtClean="0"/>
              <a:t>ressurgimento</a:t>
            </a:r>
            <a:r>
              <a:rPr lang="en-US" dirty="0" smtClean="0"/>
              <a:t> de </a:t>
            </a:r>
            <a:r>
              <a:rPr lang="en-US" dirty="0" err="1" smtClean="0"/>
              <a:t>sintomas</a:t>
            </a:r>
            <a:r>
              <a:rPr lang="en-US" dirty="0" smtClean="0"/>
              <a:t> </a:t>
            </a:r>
            <a:r>
              <a:rPr lang="en-US" dirty="0" err="1" smtClean="0"/>
              <a:t>sugestivos</a:t>
            </a:r>
            <a:r>
              <a:rPr lang="en-US" dirty="0" smtClean="0"/>
              <a:t> de CDI </a:t>
            </a:r>
            <a:r>
              <a:rPr lang="en-US" dirty="0" err="1" smtClean="0"/>
              <a:t>resolvido</a:t>
            </a:r>
            <a:r>
              <a:rPr lang="en-US" dirty="0" smtClean="0"/>
              <a:t> com </a:t>
            </a:r>
            <a:r>
              <a:rPr lang="en-US" dirty="0" err="1" smtClean="0"/>
              <a:t>vancomicina</a:t>
            </a:r>
            <a:r>
              <a:rPr lang="en-US" dirty="0" smtClean="0"/>
              <a:t>, </a:t>
            </a:r>
            <a:r>
              <a:rPr lang="en-US" dirty="0" err="1" smtClean="0"/>
              <a:t>metronidazol</a:t>
            </a:r>
            <a:r>
              <a:rPr lang="en-US" dirty="0" smtClean="0"/>
              <a:t> </a:t>
            </a:r>
            <a:r>
              <a:rPr lang="en-US" dirty="0" err="1" smtClean="0"/>
              <a:t>ou</a:t>
            </a:r>
            <a:r>
              <a:rPr lang="en-US" dirty="0" smtClean="0"/>
              <a:t> </a:t>
            </a:r>
            <a:r>
              <a:rPr lang="en-US" dirty="0" err="1" smtClean="0"/>
              <a:t>fidaxomicina</a:t>
            </a:r>
            <a:r>
              <a:rPr lang="en-US" dirty="0" smtClean="0"/>
              <a:t> </a:t>
            </a:r>
            <a:r>
              <a:rPr lang="en-US" dirty="0" err="1" smtClean="0"/>
              <a:t>caso</a:t>
            </a:r>
            <a:r>
              <a:rPr lang="en-US" dirty="0" smtClean="0"/>
              <a:t> nova </a:t>
            </a:r>
            <a:r>
              <a:rPr lang="en-US" dirty="0" err="1" smtClean="0"/>
              <a:t>amostra</a:t>
            </a:r>
            <a:r>
              <a:rPr lang="en-US" dirty="0" smtClean="0"/>
              <a:t> </a:t>
            </a:r>
            <a:r>
              <a:rPr lang="en-US" dirty="0" err="1" smtClean="0"/>
              <a:t>não</a:t>
            </a:r>
            <a:r>
              <a:rPr lang="en-US" dirty="0" smtClean="0"/>
              <a:t> </a:t>
            </a:r>
            <a:r>
              <a:rPr lang="en-US" dirty="0" err="1" smtClean="0"/>
              <a:t>tenha</a:t>
            </a:r>
            <a:r>
              <a:rPr lang="en-US" dirty="0" smtClean="0"/>
              <a:t> </a:t>
            </a:r>
            <a:r>
              <a:rPr lang="en-US" dirty="0" err="1" smtClean="0"/>
              <a:t>sido</a:t>
            </a:r>
            <a:r>
              <a:rPr lang="en-US" dirty="0" smtClean="0"/>
              <a:t> </a:t>
            </a:r>
            <a:r>
              <a:rPr lang="en-US" dirty="0" err="1" smtClean="0"/>
              <a:t>enviada</a:t>
            </a:r>
            <a:r>
              <a:rPr lang="en-US" dirty="0" smtClean="0"/>
              <a:t> </a:t>
            </a:r>
            <a:r>
              <a:rPr lang="en-US" dirty="0" err="1" smtClean="0"/>
              <a:t>para</a:t>
            </a:r>
            <a:r>
              <a:rPr lang="en-US" dirty="0" smtClean="0"/>
              <a:t> </a:t>
            </a:r>
            <a:r>
              <a:rPr lang="en-US" dirty="0" err="1" smtClean="0"/>
              <a:t>análise</a:t>
            </a:r>
            <a:r>
              <a:rPr lang="en-US" dirty="0" smtClean="0"/>
              <a:t> laboratorial;</a:t>
            </a:r>
          </a:p>
          <a:p>
            <a:pPr lvl="1" algn="just"/>
            <a:r>
              <a:rPr lang="en-US" dirty="0" err="1" smtClean="0"/>
              <a:t>Caso</a:t>
            </a:r>
            <a:r>
              <a:rPr lang="en-US" dirty="0" smtClean="0"/>
              <a:t> </a:t>
            </a:r>
            <a:r>
              <a:rPr lang="en-US" dirty="0" err="1" smtClean="0"/>
              <a:t>amostra</a:t>
            </a:r>
            <a:r>
              <a:rPr lang="en-US" dirty="0" smtClean="0"/>
              <a:t> </a:t>
            </a:r>
            <a:r>
              <a:rPr lang="en-US" dirty="0" err="1" smtClean="0"/>
              <a:t>tenha</a:t>
            </a:r>
            <a:r>
              <a:rPr lang="en-US" dirty="0" smtClean="0"/>
              <a:t> </a:t>
            </a:r>
            <a:r>
              <a:rPr lang="en-US" dirty="0" err="1" smtClean="0"/>
              <a:t>sido</a:t>
            </a:r>
            <a:r>
              <a:rPr lang="en-US" dirty="0" smtClean="0"/>
              <a:t> </a:t>
            </a:r>
            <a:r>
              <a:rPr lang="en-US" dirty="0" err="1" smtClean="0"/>
              <a:t>enviada</a:t>
            </a:r>
            <a:r>
              <a:rPr lang="en-US" dirty="0" smtClean="0"/>
              <a:t> </a:t>
            </a:r>
            <a:r>
              <a:rPr lang="en-US" dirty="0" err="1" smtClean="0"/>
              <a:t>para</a:t>
            </a:r>
            <a:r>
              <a:rPr lang="en-US" dirty="0" smtClean="0"/>
              <a:t> </a:t>
            </a:r>
            <a:r>
              <a:rPr lang="en-US" dirty="0" err="1" smtClean="0"/>
              <a:t>laboratório</a:t>
            </a:r>
            <a:r>
              <a:rPr lang="en-US" dirty="0" smtClean="0"/>
              <a:t> e </a:t>
            </a:r>
            <a:r>
              <a:rPr lang="en-US" dirty="0" err="1" smtClean="0"/>
              <a:t>negativa</a:t>
            </a:r>
            <a:r>
              <a:rPr lang="en-US" dirty="0" smtClean="0"/>
              <a:t> </a:t>
            </a:r>
            <a:r>
              <a:rPr lang="en-US" dirty="0" err="1" smtClean="0"/>
              <a:t>para</a:t>
            </a:r>
            <a:r>
              <a:rPr lang="en-US" dirty="0" smtClean="0"/>
              <a:t> </a:t>
            </a:r>
            <a:r>
              <a:rPr lang="en-US" dirty="0" err="1" smtClean="0"/>
              <a:t>C.difficile</a:t>
            </a:r>
            <a:r>
              <a:rPr lang="en-US" dirty="0" smtClean="0"/>
              <a:t> </a:t>
            </a:r>
            <a:r>
              <a:rPr lang="en-US" dirty="0" err="1" smtClean="0"/>
              <a:t>toxigênica</a:t>
            </a:r>
            <a:r>
              <a:rPr lang="en-US" dirty="0" smtClean="0"/>
              <a:t>, </a:t>
            </a:r>
            <a:r>
              <a:rPr lang="en-US" dirty="0" err="1" smtClean="0"/>
              <a:t>apesar</a:t>
            </a:r>
            <a:r>
              <a:rPr lang="en-US" dirty="0" smtClean="0"/>
              <a:t> de boa </a:t>
            </a:r>
            <a:r>
              <a:rPr lang="en-US" dirty="0" err="1" smtClean="0"/>
              <a:t>resposta</a:t>
            </a:r>
            <a:r>
              <a:rPr lang="en-US" dirty="0" smtClean="0"/>
              <a:t> a </a:t>
            </a:r>
            <a:r>
              <a:rPr lang="en-US" dirty="0" err="1" smtClean="0"/>
              <a:t>tratamento</a:t>
            </a:r>
            <a:r>
              <a:rPr lang="en-US" dirty="0" smtClean="0"/>
              <a:t>, </a:t>
            </a:r>
            <a:r>
              <a:rPr lang="en-US" dirty="0" err="1" smtClean="0"/>
              <a:t>esses</a:t>
            </a:r>
            <a:r>
              <a:rPr lang="en-US" dirty="0" smtClean="0"/>
              <a:t> </a:t>
            </a:r>
            <a:r>
              <a:rPr lang="en-US" dirty="0" err="1" smtClean="0"/>
              <a:t>casos</a:t>
            </a:r>
            <a:r>
              <a:rPr lang="en-US" dirty="0" smtClean="0"/>
              <a:t> </a:t>
            </a:r>
            <a:r>
              <a:rPr lang="en-US" dirty="0" err="1" smtClean="0"/>
              <a:t>não</a:t>
            </a:r>
            <a:r>
              <a:rPr lang="en-US" dirty="0" smtClean="0"/>
              <a:t> </a:t>
            </a:r>
            <a:r>
              <a:rPr lang="en-US" dirty="0" err="1" smtClean="0"/>
              <a:t>foram</a:t>
            </a:r>
            <a:r>
              <a:rPr lang="en-US" dirty="0" smtClean="0"/>
              <a:t> </a:t>
            </a:r>
            <a:r>
              <a:rPr lang="en-US" dirty="0" err="1" smtClean="0"/>
              <a:t>considerados</a:t>
            </a:r>
            <a:r>
              <a:rPr lang="en-US" dirty="0" smtClean="0"/>
              <a:t> </a:t>
            </a:r>
            <a:r>
              <a:rPr lang="en-US" dirty="0" err="1" smtClean="0"/>
              <a:t>como</a:t>
            </a:r>
            <a:r>
              <a:rPr lang="en-US" dirty="0" smtClean="0"/>
              <a:t> </a:t>
            </a:r>
            <a:r>
              <a:rPr lang="en-US" dirty="0" err="1" smtClean="0"/>
              <a:t>recorrência</a:t>
            </a:r>
            <a:r>
              <a:rPr lang="en-US" dirty="0" smtClean="0"/>
              <a:t>.</a:t>
            </a:r>
            <a:endParaRPr lang="en-US" dirty="0"/>
          </a:p>
        </p:txBody>
      </p:sp>
    </p:spTree>
    <p:extLst>
      <p:ext uri="{BB962C8B-B14F-4D97-AF65-F5344CB8AC3E}">
        <p14:creationId xmlns="" xmlns:p14="http://schemas.microsoft.com/office/powerpoint/2010/main" val="155807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83" b="54503"/>
          <a:stretch/>
        </p:blipFill>
        <p:spPr>
          <a:xfrm>
            <a:off x="29901" y="1417638"/>
            <a:ext cx="12162099" cy="5047320"/>
          </a:xfrm>
        </p:spPr>
      </p:pic>
      <p:sp>
        <p:nvSpPr>
          <p:cNvPr id="5" name="Title 1"/>
          <p:cNvSpPr>
            <a:spLocks noGrp="1"/>
          </p:cNvSpPr>
          <p:nvPr>
            <p:ph type="title"/>
          </p:nvPr>
        </p:nvSpPr>
        <p:spPr/>
        <p:txBody>
          <a:bodyPr/>
          <a:lstStyle/>
          <a:p>
            <a:r>
              <a:rPr lang="en-US" dirty="0" smtClean="0"/>
              <a:t>Dados da </a:t>
            </a:r>
            <a:r>
              <a:rPr lang="en-US" dirty="0" err="1" smtClean="0"/>
              <a:t>coorte</a:t>
            </a:r>
            <a:r>
              <a:rPr lang="en-US" dirty="0" smtClean="0"/>
              <a:t> de </a:t>
            </a:r>
            <a:r>
              <a:rPr lang="en-US" dirty="0" err="1" smtClean="0"/>
              <a:t>derivação</a:t>
            </a:r>
            <a:endParaRPr lang="en-US" dirty="0"/>
          </a:p>
        </p:txBody>
      </p:sp>
    </p:spTree>
    <p:extLst>
      <p:ext uri="{BB962C8B-B14F-4D97-AF65-F5344CB8AC3E}">
        <p14:creationId xmlns="" xmlns:p14="http://schemas.microsoft.com/office/powerpoint/2010/main" val="140740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4047</TotalTime>
  <Words>957</Words>
  <Application>Microsoft Macintosh PowerPoint</Application>
  <PresentationFormat>Personalizar</PresentationFormat>
  <Paragraphs>86</Paragraphs>
  <Slides>18</Slides>
  <Notes>1</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Office Theme</vt:lpstr>
      <vt:lpstr>Apresentação 2 Disciplina de Bioestatística</vt:lpstr>
      <vt:lpstr>Slide 2</vt:lpstr>
      <vt:lpstr>Introdução</vt:lpstr>
      <vt:lpstr>Objetivos</vt:lpstr>
      <vt:lpstr>Materiais e métodos</vt:lpstr>
      <vt:lpstr>Slide 6</vt:lpstr>
      <vt:lpstr>Materiais e métodos</vt:lpstr>
      <vt:lpstr>Materiais e métodos</vt:lpstr>
      <vt:lpstr>Dados da coorte de derivação</vt:lpstr>
      <vt:lpstr>Dados da coorte de derivação</vt:lpstr>
      <vt:lpstr>Coorte de derivação</vt:lpstr>
      <vt:lpstr>Coorte de validação</vt:lpstr>
      <vt:lpstr>Descrição de resultados</vt:lpstr>
      <vt:lpstr>Descrição de resultados</vt:lpstr>
      <vt:lpstr>Descrição de resultados</vt:lpstr>
      <vt:lpstr>Descrição de resultados</vt:lpstr>
      <vt:lpstr>Descrição de resultados</vt:lpstr>
      <vt:lpstr>Análise de resultados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 Carvalho</dc:creator>
  <cp:lastModifiedBy>Aniceto Junior</cp:lastModifiedBy>
  <cp:revision>28</cp:revision>
  <dcterms:created xsi:type="dcterms:W3CDTF">2019-04-05T13:07:06Z</dcterms:created>
  <dcterms:modified xsi:type="dcterms:W3CDTF">2019-05-12T20:18:28Z</dcterms:modified>
</cp:coreProperties>
</file>