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0" r:id="rId1"/>
  </p:sldMasterIdLst>
  <p:notesMasterIdLst>
    <p:notesMasterId r:id="rId11"/>
  </p:notesMasterIdLst>
  <p:sldIdLst>
    <p:sldId id="256" r:id="rId2"/>
    <p:sldId id="311" r:id="rId3"/>
    <p:sldId id="312" r:id="rId4"/>
    <p:sldId id="313" r:id="rId5"/>
    <p:sldId id="314" r:id="rId6"/>
    <p:sldId id="283" r:id="rId7"/>
    <p:sldId id="297" r:id="rId8"/>
    <p:sldId id="315" r:id="rId9"/>
    <p:sldId id="316" r:id="rId1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66FFCC"/>
    <a:srgbClr val="FF0000"/>
    <a:srgbClr val="FFFF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6" autoAdjust="0"/>
    <p:restoredTop sz="94660"/>
  </p:normalViewPr>
  <p:slideViewPr>
    <p:cSldViewPr>
      <p:cViewPr>
        <p:scale>
          <a:sx n="40" d="100"/>
          <a:sy n="40" d="100"/>
        </p:scale>
        <p:origin x="-2958" y="-14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2DE656-BED0-4BCC-A217-D7A59C59473A}" type="datetimeFigureOut">
              <a:rPr lang="pt-BR"/>
              <a:pPr>
                <a:defRPr/>
              </a:pPr>
              <a:t>7/11/2012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2940C37-609A-4340-BBB5-4FD3B3DB12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2940C37-609A-4340-BBB5-4FD3B3DB121A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94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A3876D-F7CF-4C15-A383-7A8E9A2C50E1}" type="slidenum">
              <a:rPr lang="pt-BR" smtClean="0"/>
              <a:pPr/>
              <a:t>5</a:t>
            </a:fld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00FAA-AF7A-4F47-B6AB-0D48249F26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33CA5-7280-4F6C-BF18-5D4371A2852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2450-DCF5-40F4-B913-3FB62B57F1E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8635C-6F1C-479C-853B-E686C6C568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BCACE-C25A-4E2D-ABC3-44E9CEF5EC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55B9-FD17-47ED-8ED6-FA95236C14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337E4-6548-4A06-96A9-CEC8240C38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9F6DE-BDDB-4D73-BE0C-0541A0CEBA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8DFAB-3EDB-4E33-B1AE-566B5ECD7F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1B2E7-A801-4889-BCB3-E16D897AE4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com Único Canto Aparado e Arredondado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riângulo retângulo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orma livre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E985D-FAD8-45FD-BDB4-96A8C5C747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Espaço Reservado para Título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  <a:endParaRPr lang="en-US" smtClean="0"/>
          </a:p>
        </p:txBody>
      </p:sp>
      <p:sp>
        <p:nvSpPr>
          <p:cNvPr id="1029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40A70E5-41B6-40D0-BD93-DD20FB8A74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3" name="Grupo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4021" r:id="rId2"/>
    <p:sldLayoutId id="2147484030" r:id="rId3"/>
    <p:sldLayoutId id="2147484022" r:id="rId4"/>
    <p:sldLayoutId id="2147484023" r:id="rId5"/>
    <p:sldLayoutId id="2147484024" r:id="rId6"/>
    <p:sldLayoutId id="2147484025" r:id="rId7"/>
    <p:sldLayoutId id="2147484026" r:id="rId8"/>
    <p:sldLayoutId id="2147484031" r:id="rId9"/>
    <p:sldLayoutId id="2147484027" r:id="rId10"/>
    <p:sldLayoutId id="21474840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D092A7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1720" y="836712"/>
            <a:ext cx="6451253" cy="2520751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50000"/>
              </a:lnSpc>
              <a:spcAft>
                <a:spcPts val="0"/>
              </a:spcAft>
              <a:defRPr/>
            </a:pPr>
            <a:r>
              <a:rPr lang="pt-BR" sz="2800" dirty="0" smtClean="0">
                <a:solidFill>
                  <a:schemeClr val="tx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solidFill>
                  <a:schemeClr val="tx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solidFill>
                  <a:schemeClr val="tx1">
                    <a:lumMod val="8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pt-BR" sz="2800" dirty="0" smtClean="0">
                <a:solidFill>
                  <a:schemeClr val="tx1">
                    <a:lumMod val="8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lang="pt-BR" sz="2800" dirty="0" smtClean="0">
                <a:solidFill>
                  <a:schemeClr val="tx1">
                    <a:lumMod val="85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FATORES PROGNÓSTICOS PARA A METÁSTASE NO MELANOMA CUTÂNEO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437063"/>
            <a:ext cx="8675687" cy="2781300"/>
          </a:xfrm>
        </p:spPr>
        <p:txBody>
          <a:bodyPr>
            <a:normAutofit fontScale="70000" lnSpcReduction="20000"/>
          </a:bodyPr>
          <a:lstStyle/>
          <a:p>
            <a:pPr marR="0" eaLnBrk="1" hangingPunct="1">
              <a:lnSpc>
                <a:spcPct val="80000"/>
              </a:lnSpc>
              <a:defRPr/>
            </a:pPr>
            <a:endParaRPr lang="pt-BR" sz="15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pPr marR="0" eaLnBrk="1" hangingPunct="1">
              <a:lnSpc>
                <a:spcPct val="140000"/>
              </a:lnSpc>
              <a:defRPr/>
            </a:pPr>
            <a:r>
              <a:rPr lang="pt-BR" sz="1900" b="1" dirty="0" smtClean="0">
                <a:solidFill>
                  <a:schemeClr val="tx2">
                    <a:lumMod val="90000"/>
                  </a:schemeClr>
                </a:solidFill>
              </a:rPr>
              <a:t>          </a:t>
            </a:r>
            <a:r>
              <a:rPr lang="pt-BR" sz="1900" b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Aluna: Ana Carolina Figueiredo Pereira </a:t>
            </a:r>
            <a:r>
              <a:rPr lang="pt-BR" sz="1900" b="1" dirty="0" err="1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Cherobin</a:t>
            </a:r>
            <a:endParaRPr lang="pt-BR" sz="1900" b="1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R="0" eaLnBrk="1" hangingPunct="1">
              <a:lnSpc>
                <a:spcPct val="140000"/>
              </a:lnSpc>
              <a:defRPr/>
            </a:pPr>
            <a:r>
              <a:rPr lang="pt-BR" sz="1900" b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Orientadora: Flávia Vasques Bittencourt</a:t>
            </a:r>
          </a:p>
          <a:p>
            <a:pPr marR="0" eaLnBrk="1" hangingPunct="1">
              <a:lnSpc>
                <a:spcPct val="140000"/>
              </a:lnSpc>
              <a:defRPr/>
            </a:pPr>
            <a:r>
              <a:rPr lang="pt-BR" sz="1900" b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Coorientadores: Eugênio Goulart</a:t>
            </a:r>
          </a:p>
          <a:p>
            <a:pPr marR="0" eaLnBrk="1" hangingPunct="1">
              <a:lnSpc>
                <a:spcPct val="140000"/>
              </a:lnSpc>
              <a:defRPr/>
            </a:pPr>
            <a:r>
              <a:rPr lang="pt-BR" sz="1900" b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Alberto </a:t>
            </a:r>
            <a:r>
              <a:rPr lang="pt-BR" sz="1900" b="1" dirty="0" err="1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Wainstein</a:t>
            </a:r>
            <a:endParaRPr lang="pt-BR" sz="1900" b="1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R="0" eaLnBrk="1" hangingPunct="1">
              <a:lnSpc>
                <a:spcPct val="120000"/>
              </a:lnSpc>
              <a:defRPr/>
            </a:pPr>
            <a:endParaRPr lang="pt-BR" sz="1800" b="1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R="0" eaLnBrk="1" hangingPunct="1">
              <a:lnSpc>
                <a:spcPct val="120000"/>
              </a:lnSpc>
              <a:defRPr/>
            </a:pPr>
            <a:endParaRPr lang="pt-BR" sz="1400" b="1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R="0" eaLnBrk="1" hangingPunct="1">
              <a:lnSpc>
                <a:spcPct val="120000"/>
              </a:lnSpc>
              <a:defRPr/>
            </a:pPr>
            <a:endParaRPr lang="pt-BR" sz="1400" b="1" dirty="0" smtClean="0">
              <a:solidFill>
                <a:schemeClr val="tx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R="0" eaLnBrk="1" hangingPunct="1">
              <a:lnSpc>
                <a:spcPct val="120000"/>
              </a:lnSpc>
              <a:defRPr/>
            </a:pPr>
            <a:r>
              <a:rPr lang="pt-BR" sz="1400" b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Pós-graduação em Ciências Aplicadas à Saúde do Adulto</a:t>
            </a:r>
          </a:p>
          <a:p>
            <a:pPr marR="0" eaLnBrk="1" hangingPunct="1">
              <a:lnSpc>
                <a:spcPct val="120000"/>
              </a:lnSpc>
              <a:defRPr/>
            </a:pPr>
            <a:r>
              <a:rPr lang="pt-BR" sz="1400" b="1" dirty="0" smtClean="0">
                <a:solidFill>
                  <a:schemeClr val="tx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06.11.2012</a:t>
            </a:r>
          </a:p>
          <a:p>
            <a:pPr marR="0" eaLnBrk="1" hangingPunct="1">
              <a:lnSpc>
                <a:spcPct val="120000"/>
              </a:lnSpc>
              <a:defRPr/>
            </a:pPr>
            <a:endParaRPr lang="pt-BR" sz="1800" b="1" dirty="0" smtClean="0">
              <a:solidFill>
                <a:srgbClr val="FF0000"/>
              </a:solidFill>
            </a:endParaRPr>
          </a:p>
          <a:p>
            <a:pPr marR="0" eaLnBrk="1" hangingPunct="1">
              <a:lnSpc>
                <a:spcPct val="80000"/>
              </a:lnSpc>
              <a:defRPr/>
            </a:pPr>
            <a:r>
              <a:rPr lang="pt-BR" sz="1400" b="1" dirty="0" smtClean="0">
                <a:solidFill>
                  <a:srgbClr val="FF0000"/>
                </a:solidFill>
              </a:rPr>
              <a:t>         </a:t>
            </a:r>
          </a:p>
        </p:txBody>
      </p:sp>
      <p:pic>
        <p:nvPicPr>
          <p:cNvPr id="5124" name="Picture 6" descr="Logo HC - 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196975"/>
            <a:ext cx="1690688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86518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Conceito e Epidemiologia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353425" cy="4464050"/>
          </a:xfrm>
        </p:spPr>
        <p:txBody>
          <a:bodyPr/>
          <a:lstStyle/>
          <a:p>
            <a:pPr marL="609600" indent="-609600" algn="just" eaLnBrk="1" hangingPunct="1"/>
            <a:r>
              <a:rPr lang="pt-BR" sz="1800" dirty="0" smtClean="0">
                <a:latin typeface="Arial" charset="0"/>
                <a:cs typeface="Arial" charset="0"/>
              </a:rPr>
              <a:t>O melanoma maligno (MM) cutâneo é neoplasia maligna originada dos melanócitos, células responsáveis pela produção de melanina e pigmentação da pele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1</a:t>
            </a:r>
          </a:p>
          <a:p>
            <a:pPr marL="609600" indent="-609600" algn="just" eaLnBrk="1" hangingPunct="1"/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r>
              <a:rPr lang="pt-BR" sz="1800" dirty="0" smtClean="0">
                <a:latin typeface="Arial" charset="0"/>
                <a:cs typeface="Arial" charset="0"/>
              </a:rPr>
              <a:t>Responsável por cerca de 75% das mortes por câncer de pele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2</a:t>
            </a: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r>
              <a:rPr lang="pt-BR" sz="1800" dirty="0" smtClean="0">
                <a:latin typeface="Arial" charset="0"/>
                <a:cs typeface="Arial" charset="0"/>
              </a:rPr>
              <a:t>Crescimento de 619% no período de 1950 a 2000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2 </a:t>
            </a:r>
          </a:p>
          <a:p>
            <a:pPr marL="609600" indent="-609600" algn="just" eaLnBrk="1" hangingPunct="1"/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r>
              <a:rPr lang="pt-BR" sz="1800" dirty="0" smtClean="0">
                <a:latin typeface="Arial" charset="0"/>
                <a:cs typeface="Arial" charset="0"/>
              </a:rPr>
              <a:t>Câncer mais frequente nas mulheres entre 20 e 29 anos de idade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2 </a:t>
            </a:r>
            <a:r>
              <a:rPr lang="pt-BR" sz="1800" dirty="0" smtClean="0">
                <a:latin typeface="Arial" charset="0"/>
                <a:cs typeface="Arial" charset="0"/>
              </a:rPr>
              <a:t>   </a:t>
            </a:r>
            <a:endParaRPr lang="pt-BR" sz="1800" baseline="300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>
              <a:buFont typeface="Wingdings 2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r>
              <a:rPr lang="pt-BR" sz="1800" dirty="0" smtClean="0">
                <a:latin typeface="Arial" charset="0"/>
                <a:cs typeface="Arial" charset="0"/>
              </a:rPr>
              <a:t>As mortes causadas pelo melanoma cutâneo estão relacionadas às metástases disseminadas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3</a:t>
            </a: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spcBef>
                <a:spcPts val="263"/>
              </a:spcBef>
              <a:buFont typeface="Wingdings" pitchFamily="2" charset="2"/>
              <a:buNone/>
            </a:pP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spcBef>
                <a:spcPts val="263"/>
              </a:spcBef>
              <a:buFont typeface="Wingdings" pitchFamily="2" charset="2"/>
              <a:buNone/>
            </a:pP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spcBef>
                <a:spcPts val="263"/>
              </a:spcBef>
              <a:buFont typeface="Wingdings" pitchFamily="2" charset="2"/>
              <a:buNone/>
            </a:pP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spcBef>
                <a:spcPts val="263"/>
              </a:spcBef>
              <a:buFont typeface="Wingdings" pitchFamily="2" charset="2"/>
              <a:buNone/>
            </a:pPr>
            <a:r>
              <a:rPr lang="pt-BR" sz="1000" dirty="0" smtClean="0">
                <a:latin typeface="Arial" charset="0"/>
                <a:cs typeface="Arial" charset="0"/>
              </a:rPr>
              <a:t>1. Instituto Nacional do Câncer (INCA)</a:t>
            </a:r>
            <a:r>
              <a:rPr lang="en-US" sz="1000" dirty="0" smtClean="0">
                <a:latin typeface="Arial" charset="0"/>
                <a:cs typeface="Arial" charset="0"/>
              </a:rPr>
              <a:t>: http//www.inca.org.br</a:t>
            </a: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spcBef>
                <a:spcPts val="263"/>
              </a:spcBef>
              <a:buFont typeface="Wingdings" pitchFamily="2" charset="2"/>
              <a:buNone/>
            </a:pPr>
            <a:r>
              <a:rPr lang="en-US" sz="1000" dirty="0" smtClean="0">
                <a:latin typeface="Arial" charset="0"/>
                <a:cs typeface="Arial" charset="0"/>
              </a:rPr>
              <a:t>2. </a:t>
            </a:r>
            <a:r>
              <a:rPr lang="en-US" sz="1000" dirty="0" err="1" smtClean="0">
                <a:latin typeface="Arial" charset="0"/>
                <a:cs typeface="Arial" charset="0"/>
              </a:rPr>
              <a:t>Markovic</a:t>
            </a:r>
            <a:r>
              <a:rPr lang="en-US" sz="1000" dirty="0" smtClean="0">
                <a:latin typeface="Arial" charset="0"/>
                <a:cs typeface="Arial" charset="0"/>
              </a:rPr>
              <a:t> SN </a:t>
            </a:r>
            <a:r>
              <a:rPr lang="en-US" sz="1000" i="1" dirty="0" smtClean="0">
                <a:latin typeface="Arial" charset="0"/>
                <a:cs typeface="Arial" charset="0"/>
              </a:rPr>
              <a:t>et al</a:t>
            </a:r>
            <a:r>
              <a:rPr lang="en-US" sz="1000" dirty="0" smtClean="0">
                <a:latin typeface="Arial" charset="0"/>
                <a:cs typeface="Arial" charset="0"/>
              </a:rPr>
              <a:t>. </a:t>
            </a:r>
            <a:r>
              <a:rPr lang="es-ES_tradnl" sz="1000" dirty="0" smtClean="0">
                <a:latin typeface="Arial" charset="0"/>
                <a:cs typeface="Arial" charset="0"/>
              </a:rPr>
              <a:t>Mayo </a:t>
            </a:r>
            <a:r>
              <a:rPr lang="es-ES_tradnl" sz="1000" dirty="0" err="1" smtClean="0">
                <a:latin typeface="Arial" charset="0"/>
                <a:cs typeface="Arial" charset="0"/>
              </a:rPr>
              <a:t>Clin</a:t>
            </a:r>
            <a:r>
              <a:rPr lang="es-ES_tradnl" sz="1000" dirty="0" smtClean="0">
                <a:latin typeface="Arial" charset="0"/>
                <a:cs typeface="Arial" charset="0"/>
              </a:rPr>
              <a:t> </a:t>
            </a:r>
            <a:r>
              <a:rPr lang="es-ES_tradnl" sz="1000" dirty="0" err="1" smtClean="0">
                <a:latin typeface="Arial" charset="0"/>
                <a:cs typeface="Arial" charset="0"/>
              </a:rPr>
              <a:t>Proc</a:t>
            </a:r>
            <a:r>
              <a:rPr lang="es-ES_tradnl" sz="1000" dirty="0" smtClean="0">
                <a:latin typeface="Arial" charset="0"/>
                <a:cs typeface="Arial" charset="0"/>
              </a:rPr>
              <a:t> 2007</a:t>
            </a:r>
          </a:p>
          <a:p>
            <a:pPr marL="609600" indent="-609600" algn="r" eaLnBrk="1" hangingPunct="1">
              <a:lnSpc>
                <a:spcPct val="80000"/>
              </a:lnSpc>
              <a:spcBef>
                <a:spcPts val="263"/>
              </a:spcBef>
              <a:buFont typeface="Wingdings" pitchFamily="2" charset="2"/>
              <a:buNone/>
            </a:pPr>
            <a:r>
              <a:rPr lang="es-ES_tradnl" sz="1000" dirty="0" smtClean="0">
                <a:latin typeface="Arial" charset="0"/>
                <a:cs typeface="Arial" charset="0"/>
              </a:rPr>
              <a:t>3. </a:t>
            </a:r>
            <a:r>
              <a:rPr lang="es-ES_tradnl" sz="1000" dirty="0" err="1" smtClean="0">
                <a:latin typeface="Arial" charset="0"/>
                <a:cs typeface="Arial" charset="0"/>
              </a:rPr>
              <a:t>Zbytek</a:t>
            </a:r>
            <a:r>
              <a:rPr lang="es-ES_tradnl" sz="1000" dirty="0" smtClean="0">
                <a:latin typeface="Arial" charset="0"/>
                <a:cs typeface="Arial" charset="0"/>
              </a:rPr>
              <a:t> B </a:t>
            </a:r>
            <a:r>
              <a:rPr lang="es-ES_tradnl" sz="1000" i="1" dirty="0" smtClean="0">
                <a:latin typeface="Arial" charset="0"/>
                <a:cs typeface="Arial" charset="0"/>
              </a:rPr>
              <a:t>et al</a:t>
            </a:r>
            <a:r>
              <a:rPr lang="es-ES_tradnl" sz="1000" dirty="0" smtClean="0">
                <a:latin typeface="Arial" charset="0"/>
                <a:cs typeface="Arial" charset="0"/>
              </a:rPr>
              <a:t>. </a:t>
            </a:r>
            <a:r>
              <a:rPr lang="es-ES_tradnl" sz="1000" dirty="0" err="1" smtClean="0">
                <a:latin typeface="Arial" charset="0"/>
                <a:cs typeface="Arial" charset="0"/>
              </a:rPr>
              <a:t>Expert</a:t>
            </a:r>
            <a:r>
              <a:rPr lang="es-ES_tradnl" sz="1000" dirty="0" smtClean="0">
                <a:latin typeface="Arial" charset="0"/>
                <a:cs typeface="Arial" charset="0"/>
              </a:rPr>
              <a:t> </a:t>
            </a:r>
            <a:r>
              <a:rPr lang="es-ES_tradnl" sz="1000" dirty="0" err="1" smtClean="0">
                <a:latin typeface="Arial" charset="0"/>
                <a:cs typeface="Arial" charset="0"/>
              </a:rPr>
              <a:t>Rev</a:t>
            </a:r>
            <a:r>
              <a:rPr lang="es-ES_tradnl" sz="1000" dirty="0" smtClean="0">
                <a:latin typeface="Arial" charset="0"/>
                <a:cs typeface="Arial" charset="0"/>
              </a:rPr>
              <a:t> </a:t>
            </a:r>
            <a:r>
              <a:rPr lang="es-ES_tradnl" sz="1000" dirty="0" err="1" smtClean="0">
                <a:latin typeface="Arial" charset="0"/>
                <a:cs typeface="Arial" charset="0"/>
              </a:rPr>
              <a:t>Dermatol</a:t>
            </a:r>
            <a:r>
              <a:rPr lang="es-ES_tradnl" sz="1000" dirty="0" smtClean="0">
                <a:latin typeface="Arial" charset="0"/>
                <a:cs typeface="Arial" charset="0"/>
              </a:rPr>
              <a:t> 2008</a:t>
            </a: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>
              <a:buFont typeface="Wingdings" pitchFamily="2" charset="2"/>
              <a:buNone/>
            </a:pPr>
            <a:endParaRPr lang="pt-BR" sz="20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endParaRPr lang="pt-BR" sz="20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>
              <a:buFont typeface="Wingdings 2" pitchFamily="18" charset="2"/>
              <a:buNone/>
            </a:pPr>
            <a:endParaRPr lang="pt-BR" sz="2000" dirty="0" smtClean="0">
              <a:latin typeface="Arial" charset="0"/>
              <a:cs typeface="Arial" charset="0"/>
            </a:endParaRPr>
          </a:p>
          <a:p>
            <a:pPr marL="609600" indent="-609600" algn="just" eaLnBrk="1" hangingPunct="1"/>
            <a:endParaRPr lang="pt-BR" sz="20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86518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Prognóstico do Melanoma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318500" cy="4176713"/>
          </a:xfrm>
        </p:spPr>
        <p:txBody>
          <a:bodyPr/>
          <a:lstStyle/>
          <a:p>
            <a:pPr marL="609600" indent="-609600" eaLnBrk="1" hangingPunct="1">
              <a:buClr>
                <a:srgbClr val="FFC000"/>
              </a:buClr>
            </a:pPr>
            <a:r>
              <a:rPr lang="pt-BR" sz="1800" smtClean="0">
                <a:latin typeface="Arial" charset="0"/>
                <a:cs typeface="Arial" charset="0"/>
              </a:rPr>
              <a:t>Sobrevida em 5 anos:</a:t>
            </a:r>
            <a:r>
              <a:rPr lang="pt-BR" sz="1800" baseline="30000" smtClean="0">
                <a:latin typeface="Arial" charset="0"/>
                <a:cs typeface="Arial" charset="0"/>
              </a:rPr>
              <a:t>3</a:t>
            </a:r>
          </a:p>
          <a:p>
            <a:pPr marL="976313" lvl="1" indent="-609600" eaLnBrk="1" hangingPunct="1">
              <a:buClr>
                <a:srgbClr val="FFC000"/>
              </a:buClr>
              <a:buFontTx/>
              <a:buChar char="•"/>
            </a:pPr>
            <a:r>
              <a:rPr lang="pt-BR" sz="1800" smtClean="0">
                <a:latin typeface="Arial" charset="0"/>
                <a:cs typeface="Arial" charset="0"/>
              </a:rPr>
              <a:t>Estágio Ia (T1aN0M0): 94% </a:t>
            </a:r>
          </a:p>
          <a:p>
            <a:pPr marL="976313" lvl="1" indent="-609600" eaLnBrk="1" hangingPunct="1">
              <a:buClr>
                <a:srgbClr val="FFC000"/>
              </a:buClr>
              <a:buFontTx/>
              <a:buChar char="•"/>
            </a:pPr>
            <a:r>
              <a:rPr lang="pt-BR" sz="1800" smtClean="0">
                <a:latin typeface="Arial" charset="0"/>
                <a:cs typeface="Arial" charset="0"/>
              </a:rPr>
              <a:t>Estágio IIC (T4N0M0): 53% </a:t>
            </a:r>
          </a:p>
          <a:p>
            <a:pPr marL="976313" lvl="1" indent="-609600" eaLnBrk="1" hangingPunct="1">
              <a:buClr>
                <a:srgbClr val="FFC000"/>
              </a:buClr>
              <a:buFontTx/>
              <a:buChar char="•"/>
            </a:pPr>
            <a:r>
              <a:rPr lang="pt-BR" sz="1800" smtClean="0">
                <a:latin typeface="Arial" charset="0"/>
                <a:cs typeface="Arial" charset="0"/>
              </a:rPr>
              <a:t>Estágio IIIC (TN3M0): 28% </a:t>
            </a:r>
          </a:p>
          <a:p>
            <a:pPr marL="976313" lvl="1" indent="-609600" eaLnBrk="1" hangingPunct="1">
              <a:buClr>
                <a:srgbClr val="FFC000"/>
              </a:buClr>
              <a:buFont typeface="Wingdings 2" pitchFamily="18" charset="2"/>
              <a:buNone/>
            </a:pPr>
            <a:endParaRPr lang="pt-BR" sz="180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buClr>
                <a:srgbClr val="FFC000"/>
              </a:buClr>
            </a:pPr>
            <a:r>
              <a:rPr lang="pt-BR" sz="1800" smtClean="0">
                <a:latin typeface="Arial" charset="0"/>
                <a:cs typeface="Arial" charset="0"/>
              </a:rPr>
              <a:t>Melanoma metastático: 10-30% dos casos</a:t>
            </a:r>
            <a:r>
              <a:rPr lang="pt-BR" sz="1800" baseline="30000" smtClean="0">
                <a:latin typeface="Arial" charset="0"/>
                <a:cs typeface="Arial" charset="0"/>
              </a:rPr>
              <a:t>4</a:t>
            </a:r>
          </a:p>
          <a:p>
            <a:pPr marL="976313" lvl="1" indent="-609600" eaLnBrk="1" hangingPunct="1">
              <a:buClr>
                <a:srgbClr val="FFC000"/>
              </a:buClr>
              <a:buFontTx/>
              <a:buChar char="•"/>
            </a:pPr>
            <a:r>
              <a:rPr lang="pt-BR" sz="1800" smtClean="0">
                <a:latin typeface="Arial" charset="0"/>
                <a:cs typeface="Arial" charset="0"/>
              </a:rPr>
              <a:t>A localização do tumor primário é o melhor preditor para o local da metástase </a:t>
            </a:r>
            <a:r>
              <a:rPr lang="pt-BR" sz="1800" baseline="30000" smtClean="0">
                <a:latin typeface="Arial" charset="0"/>
                <a:cs typeface="Arial" charset="0"/>
              </a:rPr>
              <a:t>3</a:t>
            </a:r>
            <a:endParaRPr lang="pt-BR" sz="1800" smtClean="0">
              <a:latin typeface="Arial" charset="0"/>
              <a:cs typeface="Arial" charset="0"/>
            </a:endParaRPr>
          </a:p>
          <a:p>
            <a:pPr marL="976313" lvl="1" indent="-609600" eaLnBrk="1" hangingPunct="1">
              <a:buClr>
                <a:srgbClr val="FFC000"/>
              </a:buClr>
              <a:buFontTx/>
              <a:buChar char="•"/>
            </a:pPr>
            <a:r>
              <a:rPr lang="pt-BR" sz="1800" smtClean="0">
                <a:latin typeface="Arial" charset="0"/>
                <a:cs typeface="Arial" charset="0"/>
              </a:rPr>
              <a:t>Sobrevida média: 8,5 meses</a:t>
            </a:r>
            <a:r>
              <a:rPr lang="pt-BR" sz="1800" baseline="30000" smtClean="0">
                <a:latin typeface="Arial" charset="0"/>
                <a:cs typeface="Arial" charset="0"/>
              </a:rPr>
              <a:t>4</a:t>
            </a:r>
            <a:endParaRPr lang="pt-BR" sz="1800" smtClean="0">
              <a:latin typeface="Arial" charset="0"/>
              <a:cs typeface="Arial" charset="0"/>
            </a:endParaRPr>
          </a:p>
          <a:p>
            <a:pPr marL="976313" lvl="1" indent="-609600" eaLnBrk="1" hangingPunct="1">
              <a:buClr>
                <a:srgbClr val="FFC000"/>
              </a:buClr>
              <a:buFontTx/>
              <a:buChar char="•"/>
            </a:pPr>
            <a:r>
              <a:rPr lang="pt-BR" sz="1800" smtClean="0">
                <a:latin typeface="Arial" charset="0"/>
                <a:cs typeface="Arial" charset="0"/>
              </a:rPr>
              <a:t>Sobrevida em 5 anos: 6%</a:t>
            </a:r>
            <a:r>
              <a:rPr lang="pt-BR" sz="1800" baseline="30000" smtClean="0">
                <a:latin typeface="Arial" charset="0"/>
                <a:cs typeface="Arial" charset="0"/>
              </a:rPr>
              <a:t>4</a:t>
            </a:r>
            <a:endParaRPr lang="pt-BR" sz="180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buFontTx/>
              <a:buNone/>
            </a:pPr>
            <a:endParaRPr lang="pt-BR" sz="1800" smtClean="0">
              <a:latin typeface="Arial" charset="0"/>
              <a:cs typeface="Arial" charset="0"/>
            </a:endParaRPr>
          </a:p>
          <a:p>
            <a:pPr marL="609600" indent="-609600" eaLnBrk="1" hangingPunct="1"/>
            <a:r>
              <a:rPr lang="pt-BR" sz="1800" smtClean="0">
                <a:latin typeface="Arial" charset="0"/>
                <a:cs typeface="Arial" charset="0"/>
              </a:rPr>
              <a:t>Tratamento: exérese cirúrgica; pouco avanço nos últimos anos</a:t>
            </a:r>
            <a:r>
              <a:rPr lang="pt-BR" sz="1800" baseline="30000" smtClean="0">
                <a:latin typeface="Arial" charset="0"/>
                <a:cs typeface="Arial" charset="0"/>
              </a:rPr>
              <a:t>5</a:t>
            </a: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000" smtClean="0">
                <a:latin typeface="Arial" charset="0"/>
                <a:cs typeface="Arial" charset="0"/>
              </a:rPr>
              <a:t>3</a:t>
            </a:r>
            <a:r>
              <a:rPr lang="es-ES_tradnl" sz="1000" smtClean="0">
                <a:latin typeface="Arial" charset="0"/>
                <a:cs typeface="Arial" charset="0"/>
              </a:rPr>
              <a:t>. Zbytek B </a:t>
            </a:r>
            <a:r>
              <a:rPr lang="es-ES_tradnl" sz="1000" i="1" smtClean="0">
                <a:latin typeface="Arial" charset="0"/>
                <a:cs typeface="Arial" charset="0"/>
              </a:rPr>
              <a:t>et al</a:t>
            </a:r>
            <a:r>
              <a:rPr lang="es-ES_tradnl" sz="1000" smtClean="0">
                <a:latin typeface="Arial" charset="0"/>
                <a:cs typeface="Arial" charset="0"/>
              </a:rPr>
              <a:t>. Expert Rev Dermatol 2008</a:t>
            </a:r>
            <a:endParaRPr lang="pt-BR" sz="100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000" smtClean="0">
                <a:latin typeface="Arial" charset="0"/>
                <a:cs typeface="Arial" charset="0"/>
              </a:rPr>
              <a:t>4. Garbe C, Eigentler T. Melan Res 2007</a:t>
            </a:r>
            <a:endParaRPr lang="pt-BR" sz="100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000" smtClean="0">
                <a:latin typeface="Arial" charset="0"/>
                <a:cs typeface="Arial" charset="0"/>
              </a:rPr>
              <a:t>5. Atallah E, Flaherty L. Curr Treat Opt Oncol 2005</a:t>
            </a:r>
            <a:endParaRPr lang="pt-BR" sz="1000" smtClean="0">
              <a:latin typeface="Arial" charset="0"/>
              <a:cs typeface="Arial" charset="0"/>
            </a:endParaRPr>
          </a:p>
        </p:txBody>
      </p:sp>
      <p:pic>
        <p:nvPicPr>
          <p:cNvPr id="7172" name="Imagem 3" descr="Figura 1.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1916113"/>
            <a:ext cx="230505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86518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Fatores Prognósticos</a:t>
            </a:r>
            <a:endParaRPr lang="pt-BR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318500" cy="4176713"/>
          </a:xfrm>
        </p:spPr>
        <p:txBody>
          <a:bodyPr/>
          <a:lstStyle/>
          <a:p>
            <a:pPr marL="976313" lvl="1" indent="-609600" eaLnBrk="1" hangingPunct="1">
              <a:buClr>
                <a:srgbClr val="FFC000"/>
              </a:buClr>
              <a:buFont typeface="Wingdings 2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buClr>
                <a:srgbClr val="FFC000"/>
              </a:buClr>
            </a:pPr>
            <a:r>
              <a:rPr lang="pt-BR" sz="1800" dirty="0" err="1" smtClean="0">
                <a:latin typeface="Arial" charset="0"/>
                <a:cs typeface="Arial" charset="0"/>
              </a:rPr>
              <a:t>Balch</a:t>
            </a:r>
            <a:r>
              <a:rPr lang="pt-BR" sz="1800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et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al</a:t>
            </a:r>
            <a:r>
              <a:rPr lang="pt-BR" sz="1800" dirty="0" smtClean="0">
                <a:latin typeface="Arial" charset="0"/>
                <a:cs typeface="Arial" charset="0"/>
              </a:rPr>
              <a:t> (2001): índice de </a:t>
            </a:r>
            <a:r>
              <a:rPr lang="pt-BR" sz="1800" dirty="0" err="1" smtClean="0">
                <a:latin typeface="Arial" charset="0"/>
                <a:cs typeface="Arial" charset="0"/>
              </a:rPr>
              <a:t>Breslow</a:t>
            </a:r>
            <a:r>
              <a:rPr lang="pt-BR" sz="1800" dirty="0" smtClean="0">
                <a:latin typeface="Arial" charset="0"/>
                <a:cs typeface="Arial" charset="0"/>
              </a:rPr>
              <a:t> e ulceração são os principais fatores prognósticos em melanomas localizados (estágios I e II); idade avançada, sexo masculino e tumores localizados na cabeça e no tronco  se associam a um pior prognóstico.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6</a:t>
            </a: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buFontTx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/>
            <a:r>
              <a:rPr lang="pt-BR" sz="1800" dirty="0" err="1" smtClean="0">
                <a:latin typeface="Arial" charset="0"/>
                <a:cs typeface="Arial" charset="0"/>
              </a:rPr>
              <a:t>Tsao</a:t>
            </a:r>
            <a:r>
              <a:rPr lang="pt-BR" sz="1800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et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al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dirty="0" smtClean="0">
                <a:latin typeface="Arial" charset="0"/>
                <a:cs typeface="Arial" charset="0"/>
              </a:rPr>
              <a:t>(2004): a probabilidade de se encontrar metástases </a:t>
            </a:r>
            <a:r>
              <a:rPr lang="pt-BR" sz="1800" dirty="0" err="1" smtClean="0">
                <a:latin typeface="Arial" charset="0"/>
                <a:cs typeface="Arial" charset="0"/>
              </a:rPr>
              <a:t>linfonodais</a:t>
            </a:r>
            <a:r>
              <a:rPr lang="pt-BR" sz="1800" dirty="0" smtClean="0">
                <a:latin typeface="Arial" charset="0"/>
                <a:cs typeface="Arial" charset="0"/>
              </a:rPr>
              <a:t> é de 1% em melanomas &lt; 0,8mm; 8% em melanomas entre 0,8 e 1,5mm; 23% em melanomas entre 1,5 e 4mm; e de 36% em melanomas &gt; 4mm.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7</a:t>
            </a: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/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/>
            <a:r>
              <a:rPr lang="pt-BR" sz="1800" dirty="0" err="1" smtClean="0">
                <a:latin typeface="Arial" charset="0"/>
                <a:cs typeface="Arial" charset="0"/>
              </a:rPr>
              <a:t>Gimotty</a:t>
            </a:r>
            <a:r>
              <a:rPr lang="pt-BR" sz="1800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et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al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dirty="0" smtClean="0">
                <a:latin typeface="Arial" charset="0"/>
                <a:cs typeface="Arial" charset="0"/>
              </a:rPr>
              <a:t>(2007): presença de mitoses e níveis III e IV de Clark associam-se à ocorrência de metástases em melanomas finos (&lt;1mm).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8</a:t>
            </a: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</a:pPr>
            <a:endParaRPr lang="pt-BR" sz="1800" baseline="300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000" dirty="0" smtClean="0">
                <a:latin typeface="Arial" charset="0"/>
                <a:cs typeface="Arial" charset="0"/>
              </a:rPr>
              <a:t>6</a:t>
            </a:r>
            <a:r>
              <a:rPr lang="es-ES_tradnl" sz="1000" dirty="0" smtClean="0">
                <a:latin typeface="Arial" charset="0"/>
                <a:cs typeface="Arial" charset="0"/>
              </a:rPr>
              <a:t>. </a:t>
            </a:r>
            <a:r>
              <a:rPr lang="en-US" sz="1000" dirty="0" smtClean="0">
                <a:latin typeface="Arial" charset="0"/>
                <a:cs typeface="Arial" charset="0"/>
              </a:rPr>
              <a:t>Balch CM </a:t>
            </a:r>
            <a:r>
              <a:rPr lang="en-US" sz="1000" i="1" dirty="0" smtClean="0">
                <a:latin typeface="Arial" charset="0"/>
                <a:cs typeface="Arial" charset="0"/>
              </a:rPr>
              <a:t>et al</a:t>
            </a:r>
            <a:r>
              <a:rPr lang="en-US" sz="1000" dirty="0" smtClean="0">
                <a:latin typeface="Arial" charset="0"/>
                <a:cs typeface="Arial" charset="0"/>
              </a:rPr>
              <a:t>. J </a:t>
            </a:r>
            <a:r>
              <a:rPr lang="en-US" sz="1000" dirty="0" err="1" smtClean="0">
                <a:latin typeface="Arial" charset="0"/>
                <a:cs typeface="Arial" charset="0"/>
              </a:rPr>
              <a:t>Clin</a:t>
            </a:r>
            <a:r>
              <a:rPr lang="en-US" sz="1000" dirty="0" smtClean="0">
                <a:latin typeface="Arial" charset="0"/>
                <a:cs typeface="Arial" charset="0"/>
              </a:rPr>
              <a:t> </a:t>
            </a:r>
            <a:r>
              <a:rPr lang="en-US" sz="1000" dirty="0" err="1" smtClean="0">
                <a:latin typeface="Arial" charset="0"/>
                <a:cs typeface="Arial" charset="0"/>
              </a:rPr>
              <a:t>Oncol</a:t>
            </a:r>
            <a:r>
              <a:rPr lang="en-US" sz="1000" dirty="0" smtClean="0">
                <a:latin typeface="Arial" charset="0"/>
                <a:cs typeface="Arial" charset="0"/>
              </a:rPr>
              <a:t> 2001</a:t>
            </a: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000" dirty="0" smtClean="0">
                <a:latin typeface="Arial" charset="0"/>
                <a:cs typeface="Arial" charset="0"/>
              </a:rPr>
              <a:t>7. </a:t>
            </a:r>
            <a:r>
              <a:rPr lang="pt-BR" sz="1000" dirty="0" err="1" smtClean="0">
                <a:latin typeface="Arial" charset="0"/>
                <a:cs typeface="Arial" charset="0"/>
              </a:rPr>
              <a:t>Tsao</a:t>
            </a:r>
            <a:r>
              <a:rPr lang="pt-BR" sz="1000" dirty="0" smtClean="0">
                <a:latin typeface="Arial" charset="0"/>
                <a:cs typeface="Arial" charset="0"/>
              </a:rPr>
              <a:t> H </a:t>
            </a:r>
            <a:r>
              <a:rPr lang="pt-BR" sz="1000" i="1" dirty="0" err="1" smtClean="0">
                <a:latin typeface="Arial" charset="0"/>
                <a:cs typeface="Arial" charset="0"/>
              </a:rPr>
              <a:t>et</a:t>
            </a:r>
            <a:r>
              <a:rPr lang="pt-BR" sz="1000" i="1" dirty="0" smtClean="0">
                <a:latin typeface="Arial" charset="0"/>
                <a:cs typeface="Arial" charset="0"/>
              </a:rPr>
              <a:t> al</a:t>
            </a:r>
            <a:r>
              <a:rPr lang="pt-BR" sz="1000" dirty="0" smtClean="0">
                <a:latin typeface="Arial" charset="0"/>
                <a:cs typeface="Arial" charset="0"/>
              </a:rPr>
              <a:t>. N </a:t>
            </a:r>
            <a:r>
              <a:rPr lang="pt-BR" sz="1000" dirty="0" err="1" smtClean="0">
                <a:latin typeface="Arial" charset="0"/>
                <a:cs typeface="Arial" charset="0"/>
              </a:rPr>
              <a:t>Engl</a:t>
            </a:r>
            <a:r>
              <a:rPr lang="pt-BR" sz="1000" dirty="0" smtClean="0">
                <a:latin typeface="Arial" charset="0"/>
                <a:cs typeface="Arial" charset="0"/>
              </a:rPr>
              <a:t> J </a:t>
            </a:r>
            <a:r>
              <a:rPr lang="pt-BR" sz="1000" dirty="0" err="1" smtClean="0">
                <a:latin typeface="Arial" charset="0"/>
                <a:cs typeface="Arial" charset="0"/>
              </a:rPr>
              <a:t>Med</a:t>
            </a:r>
            <a:r>
              <a:rPr lang="pt-BR" sz="1000" dirty="0" smtClean="0">
                <a:latin typeface="Arial" charset="0"/>
                <a:cs typeface="Arial" charset="0"/>
              </a:rPr>
              <a:t> 2004</a:t>
            </a: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pt-BR" sz="1000" dirty="0" smtClean="0">
                <a:latin typeface="Arial" charset="0"/>
                <a:cs typeface="Arial" charset="0"/>
              </a:rPr>
              <a:t>8</a:t>
            </a:r>
            <a:r>
              <a:rPr lang="es-ES_tradnl" sz="1000" dirty="0" smtClean="0">
                <a:latin typeface="Arial" charset="0"/>
                <a:cs typeface="Arial" charset="0"/>
              </a:rPr>
              <a:t>. </a:t>
            </a:r>
            <a:r>
              <a:rPr lang="es-ES_tradnl" sz="1000" dirty="0" err="1" smtClean="0">
                <a:latin typeface="Arial" charset="0"/>
                <a:cs typeface="Arial" charset="0"/>
              </a:rPr>
              <a:t>Gimotty</a:t>
            </a:r>
            <a:r>
              <a:rPr lang="es-ES_tradnl" sz="1000" dirty="0" smtClean="0">
                <a:latin typeface="Arial" charset="0"/>
                <a:cs typeface="Arial" charset="0"/>
              </a:rPr>
              <a:t> PA </a:t>
            </a:r>
            <a:r>
              <a:rPr lang="en-US" sz="1000" dirty="0" smtClean="0">
                <a:latin typeface="Arial" charset="0"/>
                <a:cs typeface="Arial" charset="0"/>
              </a:rPr>
              <a:t> </a:t>
            </a:r>
            <a:r>
              <a:rPr lang="en-US" sz="1000" i="1" dirty="0" smtClean="0">
                <a:latin typeface="Arial" charset="0"/>
                <a:cs typeface="Arial" charset="0"/>
              </a:rPr>
              <a:t>et al</a:t>
            </a:r>
            <a:r>
              <a:rPr lang="en-US" sz="1000" dirty="0" smtClean="0">
                <a:latin typeface="Arial" charset="0"/>
                <a:cs typeface="Arial" charset="0"/>
              </a:rPr>
              <a:t>. J </a:t>
            </a:r>
            <a:r>
              <a:rPr lang="en-US" sz="1000" dirty="0" err="1" smtClean="0">
                <a:latin typeface="Arial" charset="0"/>
                <a:cs typeface="Arial" charset="0"/>
              </a:rPr>
              <a:t>Clin</a:t>
            </a:r>
            <a:r>
              <a:rPr lang="en-US" sz="1000" dirty="0" smtClean="0">
                <a:latin typeface="Arial" charset="0"/>
                <a:cs typeface="Arial" charset="0"/>
              </a:rPr>
              <a:t> </a:t>
            </a:r>
            <a:r>
              <a:rPr lang="en-US" sz="1000" dirty="0" err="1" smtClean="0">
                <a:latin typeface="Arial" charset="0"/>
                <a:cs typeface="Arial" charset="0"/>
              </a:rPr>
              <a:t>Oncol</a:t>
            </a:r>
            <a:r>
              <a:rPr lang="en-US" sz="1000" dirty="0" smtClean="0">
                <a:latin typeface="Arial" charset="0"/>
                <a:cs typeface="Arial" charset="0"/>
              </a:rPr>
              <a:t> 2007</a:t>
            </a:r>
            <a:r>
              <a:rPr lang="pt-BR" sz="1000" dirty="0" smtClean="0">
                <a:latin typeface="Arial" charset="0"/>
                <a:cs typeface="Arial" charset="0"/>
              </a:rPr>
              <a:t>  </a:t>
            </a: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865188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Fatores Prognósticos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060575"/>
            <a:ext cx="8318500" cy="4176713"/>
          </a:xfrm>
        </p:spPr>
        <p:txBody>
          <a:bodyPr/>
          <a:lstStyle/>
          <a:p>
            <a:pPr marL="976313" lvl="1" indent="-609600" eaLnBrk="1" hangingPunct="1">
              <a:lnSpc>
                <a:spcPct val="80000"/>
              </a:lnSpc>
              <a:buClr>
                <a:srgbClr val="FFC000"/>
              </a:buClr>
              <a:buFont typeface="Wingdings 2" pitchFamily="18" charset="2"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buClr>
                <a:srgbClr val="FFC000"/>
              </a:buClr>
            </a:pPr>
            <a:r>
              <a:rPr lang="pt-BR" sz="1800" dirty="0" err="1" smtClean="0">
                <a:latin typeface="Arial" charset="0"/>
                <a:cs typeface="Arial" charset="0"/>
              </a:rPr>
              <a:t>Faries</a:t>
            </a:r>
            <a:r>
              <a:rPr lang="pt-BR" sz="1800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et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al</a:t>
            </a:r>
            <a:r>
              <a:rPr lang="pt-BR" sz="1800" dirty="0" smtClean="0">
                <a:latin typeface="Arial" charset="0"/>
                <a:cs typeface="Arial" charset="0"/>
              </a:rPr>
              <a:t> (2010): o sexo masculino, a idade jovem e o índice de </a:t>
            </a:r>
            <a:r>
              <a:rPr lang="pt-BR" sz="1800" dirty="0" err="1" smtClean="0">
                <a:latin typeface="Arial" charset="0"/>
                <a:cs typeface="Arial" charset="0"/>
              </a:rPr>
              <a:t>Breslow</a:t>
            </a:r>
            <a:r>
              <a:rPr lang="pt-BR" sz="1800" dirty="0" smtClean="0">
                <a:latin typeface="Arial" charset="0"/>
                <a:cs typeface="Arial" charset="0"/>
              </a:rPr>
              <a:t> elevado associam-se ao maior risco de metástase </a:t>
            </a:r>
            <a:r>
              <a:rPr lang="pt-BR" sz="1800" dirty="0" err="1" smtClean="0">
                <a:latin typeface="Arial" charset="0"/>
                <a:cs typeface="Arial" charset="0"/>
              </a:rPr>
              <a:t>linfonodal</a:t>
            </a:r>
            <a:r>
              <a:rPr lang="pt-BR" sz="1800" dirty="0" smtClean="0">
                <a:latin typeface="Arial" charset="0"/>
                <a:cs typeface="Arial" charset="0"/>
              </a:rPr>
              <a:t> oculta em pacientes com melanoma fino (</a:t>
            </a:r>
            <a:r>
              <a:rPr lang="pt-BR" sz="1800" dirty="0" err="1" smtClean="0">
                <a:latin typeface="Arial" charset="0"/>
                <a:cs typeface="Arial" charset="0"/>
              </a:rPr>
              <a:t>Breslow</a:t>
            </a:r>
            <a:r>
              <a:rPr lang="pt-BR" sz="1800" dirty="0" smtClean="0">
                <a:latin typeface="Arial" charset="0"/>
                <a:cs typeface="Arial" charset="0"/>
              </a:rPr>
              <a:t> &lt;1mm).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9 </a:t>
            </a: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buFontTx/>
              <a:buNone/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/>
            <a:r>
              <a:rPr lang="pt-BR" sz="1800" dirty="0" err="1" smtClean="0">
                <a:latin typeface="Arial" charset="0"/>
                <a:cs typeface="Arial" charset="0"/>
              </a:rPr>
              <a:t>Gillgren</a:t>
            </a:r>
            <a:r>
              <a:rPr lang="pt-BR" sz="1800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et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al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dirty="0" smtClean="0">
                <a:latin typeface="Arial" charset="0"/>
                <a:cs typeface="Arial" charset="0"/>
              </a:rPr>
              <a:t>(2005): tumores localizados no dorso médio e inferior, e nas regiões supramamária e mamária estão associados a maior índice de metástases e óbito.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10</a:t>
            </a:r>
          </a:p>
          <a:p>
            <a:pPr marL="609600" indent="-609600" eaLnBrk="1" hangingPunct="1"/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/>
            <a:r>
              <a:rPr lang="pt-BR" sz="1800" dirty="0" err="1" smtClean="0">
                <a:latin typeface="Arial" charset="0"/>
                <a:cs typeface="Arial" charset="0"/>
              </a:rPr>
              <a:t>Mervic</a:t>
            </a:r>
            <a:r>
              <a:rPr lang="pt-BR" sz="1800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et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i="1" dirty="0" err="1" smtClean="0">
                <a:latin typeface="Arial" charset="0"/>
                <a:cs typeface="Arial" charset="0"/>
              </a:rPr>
              <a:t>al</a:t>
            </a:r>
            <a:r>
              <a:rPr lang="pt-BR" sz="1800" i="1" dirty="0" smtClean="0">
                <a:latin typeface="Arial" charset="0"/>
                <a:cs typeface="Arial" charset="0"/>
              </a:rPr>
              <a:t> </a:t>
            </a:r>
            <a:r>
              <a:rPr lang="pt-BR" sz="1800" dirty="0" smtClean="0">
                <a:latin typeface="Arial" charset="0"/>
                <a:cs typeface="Arial" charset="0"/>
              </a:rPr>
              <a:t>(2011): mulheres &lt; 60 anos têm menor risco de surgimento de metástases e de óbito em relação a homens &lt; 60 anos.</a:t>
            </a:r>
            <a:r>
              <a:rPr lang="pt-BR" sz="1800" baseline="30000" dirty="0" smtClean="0">
                <a:latin typeface="Arial" charset="0"/>
                <a:cs typeface="Arial" charset="0"/>
              </a:rPr>
              <a:t>11</a:t>
            </a:r>
            <a:endParaRPr lang="pt-BR" sz="1800" dirty="0" smtClean="0">
              <a:latin typeface="Arial" charset="0"/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</a:pPr>
            <a:endParaRPr lang="pt-BR" sz="1800" baseline="30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1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000" dirty="0" smtClean="0">
                <a:latin typeface="Arial" charset="0"/>
                <a:cs typeface="Arial" charset="0"/>
              </a:rPr>
              <a:t>9</a:t>
            </a:r>
            <a:r>
              <a:rPr lang="es-ES_tradnl" sz="1000" dirty="0" smtClean="0">
                <a:latin typeface="Arial" charset="0"/>
                <a:cs typeface="Arial" charset="0"/>
              </a:rPr>
              <a:t>. </a:t>
            </a:r>
            <a:r>
              <a:rPr lang="en-US" sz="1000" dirty="0" err="1" smtClean="0">
                <a:latin typeface="Arial" charset="0"/>
                <a:cs typeface="Arial" charset="0"/>
              </a:rPr>
              <a:t>Faries</a:t>
            </a:r>
            <a:r>
              <a:rPr lang="en-US" sz="1000" dirty="0" smtClean="0">
                <a:latin typeface="Arial" charset="0"/>
                <a:cs typeface="Arial" charset="0"/>
              </a:rPr>
              <a:t> MB </a:t>
            </a:r>
            <a:r>
              <a:rPr lang="en-US" sz="1000" i="1" dirty="0" smtClean="0">
                <a:latin typeface="Arial" charset="0"/>
                <a:cs typeface="Arial" charset="0"/>
              </a:rPr>
              <a:t>et al</a:t>
            </a:r>
            <a:r>
              <a:rPr lang="en-US" sz="1000" dirty="0" smtClean="0">
                <a:latin typeface="Arial" charset="0"/>
                <a:cs typeface="Arial" charset="0"/>
              </a:rPr>
              <a:t>. Arch </a:t>
            </a:r>
            <a:r>
              <a:rPr lang="en-US" sz="1000" dirty="0" err="1" smtClean="0">
                <a:latin typeface="Arial" charset="0"/>
                <a:cs typeface="Arial" charset="0"/>
              </a:rPr>
              <a:t>Surg</a:t>
            </a:r>
            <a:r>
              <a:rPr lang="en-US" sz="1000" dirty="0" smtClean="0">
                <a:latin typeface="Arial" charset="0"/>
                <a:cs typeface="Arial" charset="0"/>
              </a:rPr>
              <a:t> 2010</a:t>
            </a:r>
            <a:endParaRPr lang="pt-BR" sz="1000" dirty="0" smtClean="0">
              <a:latin typeface="Arial" charset="0"/>
              <a:cs typeface="Arial" charset="0"/>
            </a:endParaRP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sz="1000" dirty="0" smtClean="0">
                <a:latin typeface="Arial" charset="0"/>
                <a:cs typeface="Arial" charset="0"/>
              </a:rPr>
              <a:t>10. </a:t>
            </a:r>
            <a:r>
              <a:rPr lang="pt-BR" sz="1000" dirty="0" err="1" smtClean="0">
                <a:latin typeface="Arial" charset="0"/>
                <a:cs typeface="Arial" charset="0"/>
              </a:rPr>
              <a:t>Gillgren</a:t>
            </a:r>
            <a:r>
              <a:rPr lang="pt-BR" sz="1000" dirty="0" smtClean="0">
                <a:latin typeface="Arial" charset="0"/>
                <a:cs typeface="Arial" charset="0"/>
              </a:rPr>
              <a:t> P </a:t>
            </a:r>
            <a:r>
              <a:rPr lang="pt-BR" sz="1000" i="1" dirty="0" err="1" smtClean="0">
                <a:latin typeface="Arial" charset="0"/>
                <a:cs typeface="Arial" charset="0"/>
              </a:rPr>
              <a:t>et</a:t>
            </a:r>
            <a:r>
              <a:rPr lang="pt-BR" sz="1000" i="1" dirty="0" smtClean="0">
                <a:latin typeface="Arial" charset="0"/>
                <a:cs typeface="Arial" charset="0"/>
              </a:rPr>
              <a:t> al</a:t>
            </a:r>
            <a:r>
              <a:rPr lang="pt-BR" sz="1000" dirty="0" smtClean="0">
                <a:latin typeface="Arial" charset="0"/>
                <a:cs typeface="Arial" charset="0"/>
              </a:rPr>
              <a:t>. Melanoma </a:t>
            </a:r>
            <a:r>
              <a:rPr lang="pt-BR" sz="1000" dirty="0" err="1" smtClean="0">
                <a:latin typeface="Arial" charset="0"/>
                <a:cs typeface="Arial" charset="0"/>
              </a:rPr>
              <a:t>Res</a:t>
            </a:r>
            <a:r>
              <a:rPr lang="pt-BR" sz="1000" dirty="0" smtClean="0">
                <a:latin typeface="Arial" charset="0"/>
                <a:cs typeface="Arial" charset="0"/>
              </a:rPr>
              <a:t> 2005</a:t>
            </a:r>
          </a:p>
          <a:p>
            <a:pPr marL="609600" indent="-609600" algn="r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pt-BR" sz="1000" dirty="0" smtClean="0">
                <a:latin typeface="Arial" charset="0"/>
                <a:cs typeface="Arial" charset="0"/>
              </a:rPr>
              <a:t>11. </a:t>
            </a:r>
            <a:r>
              <a:rPr lang="pt-BR" sz="1000" dirty="0" err="1" smtClean="0">
                <a:latin typeface="Arial" charset="0"/>
                <a:cs typeface="Arial" charset="0"/>
              </a:rPr>
              <a:t>Mervic</a:t>
            </a:r>
            <a:r>
              <a:rPr lang="pt-BR" sz="1000" dirty="0" smtClean="0">
                <a:latin typeface="Arial" charset="0"/>
                <a:cs typeface="Arial" charset="0"/>
              </a:rPr>
              <a:t> L </a:t>
            </a:r>
            <a:r>
              <a:rPr lang="pt-BR" sz="1000" i="1" dirty="0" err="1" smtClean="0">
                <a:latin typeface="Arial" charset="0"/>
                <a:cs typeface="Arial" charset="0"/>
              </a:rPr>
              <a:t>et</a:t>
            </a:r>
            <a:r>
              <a:rPr lang="pt-BR" sz="1000" i="1" dirty="0" smtClean="0">
                <a:latin typeface="Arial" charset="0"/>
                <a:cs typeface="Arial" charset="0"/>
              </a:rPr>
              <a:t> al</a:t>
            </a:r>
            <a:r>
              <a:rPr lang="pt-BR" sz="1000" dirty="0" smtClean="0">
                <a:latin typeface="Arial" charset="0"/>
                <a:cs typeface="Arial" charset="0"/>
              </a:rPr>
              <a:t>. Melanoma </a:t>
            </a:r>
            <a:r>
              <a:rPr lang="pt-BR" sz="1000" dirty="0" err="1" smtClean="0">
                <a:latin typeface="Arial" charset="0"/>
                <a:cs typeface="Arial" charset="0"/>
              </a:rPr>
              <a:t>Res</a:t>
            </a:r>
            <a:r>
              <a:rPr lang="pt-BR" sz="1000" dirty="0" smtClean="0">
                <a:latin typeface="Arial" charset="0"/>
                <a:cs typeface="Arial" charset="0"/>
              </a:rPr>
              <a:t> 2011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992187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Objetivo do estudo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420938"/>
            <a:ext cx="8039100" cy="38877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BR" sz="1800" dirty="0" smtClean="0">
                <a:latin typeface="Arial" charset="0"/>
                <a:cs typeface="Arial" charset="0"/>
              </a:rPr>
              <a:t>Avaliar a influência dos seguintes fatores clínicos e histopatológicos no desenvolvimento de metástases nos pacientes com MM cutâneo primário: gênero, idade, história familiar do tumor, localização do sítio primário, tipo histológico, índice de </a:t>
            </a:r>
            <a:r>
              <a:rPr lang="pt-BR" sz="1800" dirty="0" err="1" smtClean="0">
                <a:latin typeface="Arial" charset="0"/>
                <a:cs typeface="Arial" charset="0"/>
              </a:rPr>
              <a:t>Breslow</a:t>
            </a:r>
            <a:r>
              <a:rPr lang="pt-BR" sz="1800" dirty="0" smtClean="0">
                <a:latin typeface="Arial" charset="0"/>
                <a:cs typeface="Arial" charset="0"/>
              </a:rPr>
              <a:t>, nível de Clark, ulceração histológica e índice mitótico.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9144000" cy="10096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Métodos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349500"/>
            <a:ext cx="8389937" cy="4176713"/>
          </a:xfrm>
        </p:spPr>
        <p:txBody>
          <a:bodyPr/>
          <a:lstStyle/>
          <a:p>
            <a:pPr marL="360363" indent="-360363" algn="just" eaLnBrk="1" hangingPunct="1">
              <a:lnSpc>
                <a:spcPct val="150000"/>
              </a:lnSpc>
            </a:pPr>
            <a:r>
              <a:rPr lang="pt-BR" sz="1800" dirty="0" smtClean="0">
                <a:latin typeface="Arial" charset="0"/>
                <a:cs typeface="Arial" charset="0"/>
              </a:rPr>
              <a:t>Coorte histórico</a:t>
            </a:r>
          </a:p>
          <a:p>
            <a:pPr marL="360363" indent="-360363" algn="just" eaLnBrk="1" hangingPunct="1">
              <a:lnSpc>
                <a:spcPct val="150000"/>
              </a:lnSpc>
            </a:pPr>
            <a:r>
              <a:rPr lang="pt-BR" sz="1800" dirty="0" smtClean="0">
                <a:latin typeface="Arial" charset="0"/>
                <a:cs typeface="Arial" charset="0"/>
              </a:rPr>
              <a:t>Pacientes portadores de melanoma atendidos no Serviço de Dermatologia do Hospital das Clínicas da UFMG (HC-UFMG), e no serviço privado de cirurgia </a:t>
            </a:r>
            <a:r>
              <a:rPr lang="pt-BR" sz="1800" dirty="0" err="1" smtClean="0">
                <a:latin typeface="Arial" charset="0"/>
                <a:cs typeface="Arial" charset="0"/>
              </a:rPr>
              <a:t>oncológica</a:t>
            </a:r>
            <a:r>
              <a:rPr lang="pt-BR" sz="1800" dirty="0" smtClean="0">
                <a:latin typeface="Arial" charset="0"/>
                <a:cs typeface="Arial" charset="0"/>
              </a:rPr>
              <a:t> Oncologia Cirúrgica do Aparelho Digestivo (ONCCAD) </a:t>
            </a:r>
          </a:p>
          <a:p>
            <a:pPr marL="360363" indent="-360363" algn="just" eaLnBrk="1" hangingPunct="1">
              <a:lnSpc>
                <a:spcPct val="150000"/>
              </a:lnSpc>
            </a:pPr>
            <a:r>
              <a:rPr lang="pt-BR" sz="1800" dirty="0" smtClean="0">
                <a:latin typeface="Arial" charset="0"/>
                <a:cs typeface="Arial" charset="0"/>
              </a:rPr>
              <a:t>n= 514 pacientes</a:t>
            </a:r>
          </a:p>
          <a:p>
            <a:pPr marL="360363" indent="-360363" algn="just" eaLnBrk="1" hangingPunct="1">
              <a:lnSpc>
                <a:spcPct val="150000"/>
              </a:lnSpc>
            </a:pPr>
            <a:r>
              <a:rPr lang="pt-BR" sz="1800" dirty="0" smtClean="0">
                <a:latin typeface="Arial" charset="0"/>
                <a:cs typeface="Arial" charset="0"/>
              </a:rPr>
              <a:t>Período: janeiro de 1995 a janeiro de 2012</a:t>
            </a:r>
          </a:p>
          <a:p>
            <a:pPr marL="360363" indent="-360363" algn="just" eaLnBrk="1" hangingPunct="1">
              <a:lnSpc>
                <a:spcPct val="150000"/>
              </a:lnSpc>
            </a:pPr>
            <a:r>
              <a:rPr lang="pt-BR" sz="1800" dirty="0" smtClean="0">
                <a:latin typeface="Arial" charset="0"/>
                <a:cs typeface="Arial" charset="0"/>
              </a:rPr>
              <a:t>Período de acompanhamento: ≥ 1 mês</a:t>
            </a:r>
          </a:p>
          <a:p>
            <a:pPr marL="360363" indent="-360363" algn="just" eaLnBrk="1" hangingPunct="1">
              <a:lnSpc>
                <a:spcPct val="150000"/>
              </a:lnSpc>
              <a:buNone/>
            </a:pPr>
            <a:r>
              <a:rPr lang="pt-BR" sz="1800" dirty="0" smtClean="0">
                <a:latin typeface="Arial" charset="0"/>
                <a:cs typeface="Arial" charset="0"/>
              </a:rPr>
              <a:t>	- tempo zero: diagnóstico do MM</a:t>
            </a:r>
          </a:p>
          <a:p>
            <a:pPr marL="360363" indent="-360363" algn="just" eaLnBrk="1" hangingPunct="1">
              <a:lnSpc>
                <a:spcPct val="150000"/>
              </a:lnSpc>
              <a:buNone/>
            </a:pPr>
            <a:r>
              <a:rPr lang="pt-BR" sz="1800" dirty="0" smtClean="0">
                <a:latin typeface="Arial" charset="0"/>
                <a:cs typeface="Arial" charset="0"/>
              </a:rPr>
              <a:t>	- desfecho: data da última consulta ou data da metástase</a:t>
            </a:r>
          </a:p>
          <a:p>
            <a:pPr marL="360363" indent="-360363" algn="just" eaLnBrk="1" hangingPunct="1">
              <a:lnSpc>
                <a:spcPct val="150000"/>
              </a:lnSpc>
            </a:pPr>
            <a:endParaRPr lang="pt-BR" sz="1800" dirty="0" smtClean="0">
              <a:latin typeface="Arial" charset="0"/>
              <a:cs typeface="Arial" charset="0"/>
            </a:endParaRPr>
          </a:p>
          <a:p>
            <a:pPr marL="360363" indent="-360363" algn="just" eaLnBrk="1" hangingPunct="1">
              <a:lnSpc>
                <a:spcPct val="90000"/>
              </a:lnSpc>
            </a:pPr>
            <a:endParaRPr lang="pt-B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755576" y="1556792"/>
          <a:ext cx="7632848" cy="4471033"/>
        </p:xfrm>
        <a:graphic>
          <a:graphicData uri="http://schemas.openxmlformats.org/drawingml/2006/table">
            <a:tbl>
              <a:tblPr/>
              <a:tblGrid>
                <a:gridCol w="1006289"/>
                <a:gridCol w="888046"/>
                <a:gridCol w="608118"/>
                <a:gridCol w="791519"/>
                <a:gridCol w="803586"/>
                <a:gridCol w="745670"/>
                <a:gridCol w="743255"/>
                <a:gridCol w="704644"/>
                <a:gridCol w="685339"/>
                <a:gridCol w="656382"/>
              </a:tblGrid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TEMPOACOMP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METASTASE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GENERO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GRUPOIDADE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LOCALMMPR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TIPOHE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CATBRESLOW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CATCLARK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ULCERHE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MITOSESHE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42.57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240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20.50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3.97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23.63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84.47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3.30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63.40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50.90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182.70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5863"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79.00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5787" marR="5787" marT="57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9144000" cy="100965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Folha de Dados - Legenda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628801"/>
            <a:ext cx="8642350" cy="4824536"/>
          </a:xfrm>
        </p:spPr>
        <p:txBody>
          <a:bodyPr/>
          <a:lstStyle/>
          <a:p>
            <a:r>
              <a:rPr lang="pt-BR" sz="1200" b="1" dirty="0" smtClean="0"/>
              <a:t>TEMPO DE ACOMPANHAMENTO (COORTE) = data do desfecho - data do diagnóstico do melanoma	_____________                       </a:t>
            </a:r>
            <a:r>
              <a:rPr lang="pt-BR" sz="1200" dirty="0" smtClean="0"/>
              <a:t>999. ?</a:t>
            </a:r>
          </a:p>
          <a:p>
            <a:pPr>
              <a:buNone/>
            </a:pPr>
            <a:r>
              <a:rPr lang="pt-BR" sz="1200" dirty="0" smtClean="0"/>
              <a:t> </a:t>
            </a:r>
          </a:p>
          <a:p>
            <a:r>
              <a:rPr lang="pt-BR" sz="1200" b="1" dirty="0" smtClean="0"/>
              <a:t>METÁSTASE:</a:t>
            </a:r>
            <a:r>
              <a:rPr lang="pt-BR" sz="1200" dirty="0" smtClean="0"/>
              <a:t>                                  1. SIM                                                     2. NÃO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GÊNERO:</a:t>
            </a:r>
            <a:r>
              <a:rPr lang="pt-BR" sz="1200" dirty="0" smtClean="0"/>
              <a:t>                  	          1. MASCULINO                     2. FEMININO                    9.?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GRUPOIDADE</a:t>
            </a:r>
            <a:r>
              <a:rPr lang="pt-BR" sz="1200" dirty="0" smtClean="0"/>
              <a:t>               1. 18 – 40 ANOS       2. &gt;40 - 60 ANOS         3. &gt;60 ANOS          999. 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LOCAL MM PRIMARIO: </a:t>
            </a:r>
            <a:r>
              <a:rPr lang="pt-BR" sz="1200" dirty="0" smtClean="0"/>
              <a:t>     1. CABEÇA E PESCOÇO + TRONCO      2. MEMBROS SUPERIORES + INFERIORES                                                                                              			3. ACRAL               NA. 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TIPO HISTOLÓGICO:</a:t>
            </a:r>
            <a:r>
              <a:rPr lang="pt-BR" sz="1200" dirty="0" smtClean="0"/>
              <a:t>           1. EXTENSIVO SUPERFICIAL + LENTIGO MALIGNO                                 3. NODULAR                   					4. LENTIGINOSO ACRAL               NA. 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CATBRESLOW:   </a:t>
            </a:r>
            <a:r>
              <a:rPr lang="pt-BR" sz="1200" dirty="0" smtClean="0"/>
              <a:t>             1.     ≤ 1 mm          		2.     1– 4 mm        						3.     &gt; 4 mm                                    NA. 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CATCLARK:</a:t>
            </a:r>
            <a:r>
              <a:rPr lang="pt-BR" sz="1200" dirty="0" smtClean="0"/>
              <a:t>                     1. I ou II                       2. III                        3. IV ou V                  NA. 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ULCERACAO HE:  </a:t>
            </a:r>
            <a:r>
              <a:rPr lang="pt-BR" sz="1200" dirty="0" smtClean="0"/>
              <a:t>          1. NÃO                     2. SIM                     NA. ?</a:t>
            </a:r>
          </a:p>
          <a:p>
            <a:pPr>
              <a:buNone/>
            </a:pPr>
            <a:endParaRPr lang="pt-BR" sz="1200" dirty="0" smtClean="0"/>
          </a:p>
          <a:p>
            <a:r>
              <a:rPr lang="pt-BR" sz="1200" b="1" dirty="0" smtClean="0"/>
              <a:t>MITOSES HE:  </a:t>
            </a:r>
            <a:r>
              <a:rPr lang="pt-BR" sz="1200" dirty="0" smtClean="0"/>
              <a:t>                1. NÃO                     2. SIM                     NA.?</a:t>
            </a:r>
            <a:endParaRPr lang="pt-B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1666</TotalTime>
  <Words>767</Words>
  <Application>Microsoft Office PowerPoint</Application>
  <PresentationFormat>Apresentação na tela (4:3)</PresentationFormat>
  <Paragraphs>219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Fluxo</vt:lpstr>
      <vt:lpstr>  FATORES PROGNÓSTICOS PARA A METÁSTASE NO MELANOMA CUTÂNEO</vt:lpstr>
      <vt:lpstr>Conceito e Epidemiologia</vt:lpstr>
      <vt:lpstr>Prognóstico do Melanoma</vt:lpstr>
      <vt:lpstr>Fatores Prognósticos</vt:lpstr>
      <vt:lpstr>Fatores Prognósticos</vt:lpstr>
      <vt:lpstr>Objetivo do estudo</vt:lpstr>
      <vt:lpstr>Métodos</vt:lpstr>
      <vt:lpstr>Slide 8</vt:lpstr>
      <vt:lpstr>Folha de Dados - Legenda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Winxpspk3</dc:creator>
  <cp:lastModifiedBy>enricoc</cp:lastModifiedBy>
  <cp:revision>177</cp:revision>
  <dcterms:created xsi:type="dcterms:W3CDTF">2010-08-03T23:39:24Z</dcterms:created>
  <dcterms:modified xsi:type="dcterms:W3CDTF">2012-11-07T17:18:25Z</dcterms:modified>
</cp:coreProperties>
</file>